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8"/>
  </p:notesMasterIdLst>
  <p:sldIdLst>
    <p:sldId id="309" r:id="rId2"/>
    <p:sldId id="339" r:id="rId3"/>
    <p:sldId id="355" r:id="rId4"/>
    <p:sldId id="341" r:id="rId5"/>
    <p:sldId id="357" r:id="rId6"/>
    <p:sldId id="352" r:id="rId7"/>
  </p:sldIdLst>
  <p:sldSz cx="9144000" cy="6858000" type="screen4x3"/>
  <p:notesSz cx="6735763" cy="98663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5DAE"/>
    <a:srgbClr val="FFCC00"/>
    <a:srgbClr val="FFFF00"/>
    <a:srgbClr val="BCC6E6"/>
    <a:srgbClr val="008080"/>
    <a:srgbClr val="99CCFF"/>
    <a:srgbClr val="CCECFF"/>
    <a:srgbClr val="A2D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373" y="0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6499"/>
            <a:ext cx="5388610" cy="443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6B68EF-5133-42CF-8629-AAA83FB69676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618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B68EF-5133-42CF-8629-AAA83FB6967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09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altLang="fr-FR" sz="2000" smtClean="0">
                <a:latin typeface="Arial" panose="020B0604020202020204" pitchFamily="34" charset="0"/>
              </a:rPr>
              <a:t>L’orchestration a connu un regain d’attention récemment à travers le cloud</a:t>
            </a:r>
          </a:p>
          <a:p>
            <a:pPr marL="793750" lvl="1" indent="-306388">
              <a:lnSpc>
                <a:spcPct val="80000"/>
              </a:lnSpc>
            </a:pPr>
            <a:r>
              <a:rPr lang="fr-FR" altLang="fr-FR" sz="1800" smtClean="0">
                <a:latin typeface="Arial" panose="020B0604020202020204" pitchFamily="34" charset="0"/>
              </a:rPr>
              <a:t>L’orchestration pilote les opérations nécessaires à la gestion du Cloud ainsi qu’à l’exécution des services</a:t>
            </a:r>
          </a:p>
          <a:p>
            <a:pPr marL="793750" lvl="1" indent="-306388">
              <a:lnSpc>
                <a:spcPct val="80000"/>
              </a:lnSpc>
            </a:pPr>
            <a:r>
              <a:rPr lang="fr-FR" altLang="fr-FR" sz="1800" smtClean="0">
                <a:latin typeface="Arial" panose="020B0604020202020204" pitchFamily="34" charset="0"/>
              </a:rPr>
              <a:t>Parmi celles-ci : cycle de vie des services, allocation de stockage, droits réseau, sauvegarde, gestion d’incidents…</a:t>
            </a:r>
          </a:p>
          <a:p>
            <a:pPr>
              <a:lnSpc>
                <a:spcPct val="80000"/>
              </a:lnSpc>
            </a:pPr>
            <a:endParaRPr lang="fr-FR" altLang="fr-FR" sz="2000" b="1" smtClean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fr-FR" altLang="fr-FR" sz="2000" smtClean="0">
                <a:latin typeface="Arial" panose="020B0604020202020204" pitchFamily="34" charset="0"/>
              </a:rPr>
              <a:t>Mais l’orchestration facilite également l’industrialisation et la standardisation des SI complexes:</a:t>
            </a:r>
          </a:p>
          <a:p>
            <a:pPr marL="793750" lvl="1" indent="-306388">
              <a:lnSpc>
                <a:spcPct val="80000"/>
              </a:lnSpc>
            </a:pPr>
            <a:r>
              <a:rPr lang="fr-FR" altLang="fr-FR" sz="1800" smtClean="0">
                <a:latin typeface="Arial" panose="020B0604020202020204" pitchFamily="34" charset="0"/>
              </a:rPr>
              <a:t>Suivi de nombreux processus,</a:t>
            </a:r>
          </a:p>
          <a:p>
            <a:pPr marL="793750" lvl="1" indent="-306388">
              <a:lnSpc>
                <a:spcPct val="80000"/>
              </a:lnSpc>
            </a:pPr>
            <a:r>
              <a:rPr lang="fr-FR" altLang="fr-FR" sz="1800" smtClean="0">
                <a:latin typeface="Arial" panose="020B0604020202020204" pitchFamily="34" charset="0"/>
              </a:rPr>
              <a:t>Collaboration de plusieurs équipes,</a:t>
            </a:r>
          </a:p>
          <a:p>
            <a:pPr marL="793750" lvl="1" indent="-306388">
              <a:lnSpc>
                <a:spcPct val="80000"/>
              </a:lnSpc>
            </a:pPr>
            <a:r>
              <a:rPr lang="fr-FR" altLang="fr-FR" sz="1800" smtClean="0">
                <a:latin typeface="Arial" panose="020B0604020202020204" pitchFamily="34" charset="0"/>
              </a:rPr>
              <a:t>Maîtrise de nombreux outils et technologies.</a:t>
            </a:r>
          </a:p>
          <a:p>
            <a:pPr>
              <a:lnSpc>
                <a:spcPct val="80000"/>
              </a:lnSpc>
            </a:pPr>
            <a:endParaRPr lang="fr-FR" altLang="fr-FR" sz="2400" smtClean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fr-FR" altLang="fr-FR" sz="2000" smtClean="0">
                <a:latin typeface="Arial" panose="020B0604020202020204" pitchFamily="34" charset="0"/>
              </a:rPr>
              <a:t>Les challenges qui en découlent sont:</a:t>
            </a:r>
          </a:p>
          <a:p>
            <a:pPr marL="793750" lvl="1" indent="-306388">
              <a:lnSpc>
                <a:spcPct val="80000"/>
              </a:lnSpc>
            </a:pPr>
            <a:r>
              <a:rPr lang="fr-FR" altLang="fr-FR" sz="1800" smtClean="0">
                <a:latin typeface="Arial" panose="020B0604020202020204" pitchFamily="34" charset="0"/>
              </a:rPr>
              <a:t>Comment maintenir et documenter tous ces processus?</a:t>
            </a:r>
          </a:p>
          <a:p>
            <a:pPr marL="793750" lvl="1" indent="-306388">
              <a:lnSpc>
                <a:spcPct val="80000"/>
              </a:lnSpc>
            </a:pPr>
            <a:r>
              <a:rPr lang="fr-FR" altLang="fr-FR" sz="1800" smtClean="0">
                <a:latin typeface="Arial" panose="020B0604020202020204" pitchFamily="34" charset="0"/>
              </a:rPr>
              <a:t>Comment faire appliquer systématiquement les procédures?</a:t>
            </a:r>
          </a:p>
          <a:p>
            <a:pPr marL="793750" lvl="1" indent="-306388">
              <a:lnSpc>
                <a:spcPct val="80000"/>
              </a:lnSpc>
            </a:pPr>
            <a:r>
              <a:rPr lang="fr-FR" altLang="fr-FR" sz="1800" smtClean="0">
                <a:latin typeface="Arial" panose="020B0604020202020204" pitchFamily="34" charset="0"/>
              </a:rPr>
              <a:t>Comment faire communiquer toutes ces personnes?</a:t>
            </a:r>
          </a:p>
          <a:p>
            <a:pPr marL="793750" lvl="1" indent="-306388">
              <a:lnSpc>
                <a:spcPct val="80000"/>
              </a:lnSpc>
            </a:pPr>
            <a:r>
              <a:rPr lang="fr-FR" altLang="fr-FR" sz="1800" smtClean="0">
                <a:latin typeface="Arial" panose="020B0604020202020204" pitchFamily="34" charset="0"/>
              </a:rPr>
              <a:t>Comment synchroniser tous ces outils?</a:t>
            </a:r>
          </a:p>
          <a:p>
            <a:pPr marL="793750" lvl="1" indent="-306388">
              <a:lnSpc>
                <a:spcPct val="80000"/>
              </a:lnSpc>
            </a:pPr>
            <a:r>
              <a:rPr lang="fr-FR" altLang="fr-FR" sz="1800" smtClean="0">
                <a:latin typeface="Arial" panose="020B0604020202020204" pitchFamily="34" charset="0"/>
              </a:rPr>
              <a:t>Comment suivre et rapporter sur les opérations effectuées?</a:t>
            </a:r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9C0C673-B6DD-47D2-BBA8-A816341571A9}" type="slidenum">
              <a:rPr lang="fr-FR" altLang="fr-FR" smtClean="0"/>
              <a:pPr/>
              <a:t>3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677427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>
              <a:latin typeface="Arial" panose="020B0604020202020204" pitchFamily="34" charset="0"/>
            </a:endParaRPr>
          </a:p>
        </p:txBody>
      </p:sp>
      <p:sp>
        <p:nvSpPr>
          <p:cNvPr id="14340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96C72F-46BA-4F58-84AF-530F968D5229}" type="slidenum">
              <a:rPr lang="fr-FR" altLang="fr-FR" smtClean="0"/>
              <a:pPr/>
              <a:t>5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21498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1741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2400">
                <a:latin typeface="Times New Roman" pitchFamily="18" charset="0"/>
              </a:endParaRPr>
            </a:p>
          </p:txBody>
        </p:sp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741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741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741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741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741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741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742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742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742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742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42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1742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1742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7EDB14F-0313-4B3C-AF27-E73EB54E9A43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174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74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338DCF-4A22-4283-8D9F-4260A5976778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C87A6C-6070-42F0-8A2F-C8F5C03FB3BF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/>
          <p:cNvSpPr>
            <a:spLocks noGrp="1"/>
          </p:cNvSpPr>
          <p:nvPr>
            <p:ph type="body" idx="10"/>
          </p:nvPr>
        </p:nvSpPr>
        <p:spPr>
          <a:xfrm>
            <a:off x="201295" y="6528435"/>
            <a:ext cx="9140825" cy="15240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320040" marR="0" indent="0" algn="l">
              <a:lnSpc>
                <a:spcPct val="83519"/>
              </a:lnSpc>
              <a:spcAft>
                <a:spcPts val="0"/>
              </a:spcAft>
              <a:tabLst>
                <a:tab pos="4263390" algn="l"/>
                <a:tab pos="8738870" algn="r"/>
              </a:tabLst>
            </a:pPr>
            <a:r>
              <a:rPr lang="fr-FR" sz="1200" spc="-110">
                <a:solidFill>
                  <a:srgbClr val="B31A62"/>
                </a:solidFill>
                <a:latin typeface="Arial" panose="22635452340000000000" pitchFamily="2"/>
              </a:rPr>
              <a:t>2010</a:t>
            </a:r>
            <a:r>
              <a:rPr lang="fr-FR" sz="100" spc="-110">
                <a:solidFill>
                  <a:srgbClr val="971F4A"/>
                </a:solidFill>
                <a:latin typeface="Arial" panose="22635452340000000000" pitchFamily="2"/>
              </a:rPr>
              <a:t> </a:t>
            </a:r>
            <a:r>
              <a:rPr lang="fr-FR" sz="1200" spc="-20">
                <a:solidFill>
                  <a:srgbClr val="971F4A"/>
                </a:solidFill>
                <a:latin typeface="Arial" panose="22635452340000000000" pitchFamily="2"/>
              </a:rPr>
              <a:t>© DASCO</a:t>
            </a:r>
            <a:r>
              <a:rPr lang="fr-FR" sz="100" spc="-20">
                <a:solidFill>
                  <a:srgbClr val="A3115B"/>
                </a:solidFill>
                <a:latin typeface="Arial" panose="22635452340000000000" pitchFamily="2"/>
              </a:rPr>
              <a:t> </a:t>
            </a:r>
            <a:r>
              <a:rPr lang="fr-FR" sz="1200" spc="0">
                <a:solidFill>
                  <a:srgbClr val="A3115B"/>
                </a:solidFill>
                <a:latin typeface="Arial" panose="22635452340000000000" pitchFamily="2"/>
              </a:rPr>
              <a:t>6</a:t>
            </a:r>
            <a:r>
              <a:rPr lang="fr-FR" sz="100" spc="0">
                <a:solidFill>
                  <a:srgbClr val="A3115B"/>
                </a:solidFill>
                <a:latin typeface="Arial" panose="22635452340000000000" pitchFamily="2"/>
              </a:rPr>
              <a:t> 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idx="10"/>
          </p:nvPr>
        </p:nvSpPr>
        <p:spPr>
          <a:xfrm>
            <a:off x="155575" y="1595120"/>
            <a:ext cx="8644255" cy="2860040"/>
          </a:xfrm>
          <a:prstGeom prst="rect">
            <a:avLst/>
          </a:prstGeom>
          <a:solidFill>
            <a:srgbClr val="FCFEFE"/>
          </a:solidFill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algn="l"/>
            <a:r>
              <a:rPr lang="en-US" sz="100"/>
              <a:t> </a:t>
            </a:r>
          </a:p>
        </p:txBody>
      </p:sp>
      <p:sp>
        <p:nvSpPr>
          <p:cNvPr id="20" name="Espace réservé du texte 19"/>
          <p:cNvSpPr>
            <a:spLocks noGrp="1"/>
          </p:cNvSpPr>
          <p:nvPr>
            <p:ph type="body" idx="10"/>
          </p:nvPr>
        </p:nvSpPr>
        <p:spPr>
          <a:xfrm>
            <a:off x="8997950" y="688975"/>
            <a:ext cx="142875" cy="5699760"/>
          </a:xfrm>
          <a:prstGeom prst="rect">
            <a:avLst/>
          </a:prstGeom>
          <a:solidFill>
            <a:srgbClr val="A3115B"/>
          </a:solidFill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algn="l"/>
            <a:r>
              <a:rPr lang="en-US" sz="100"/>
              <a:t> 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idx="10"/>
          </p:nvPr>
        </p:nvSpPr>
        <p:spPr>
          <a:xfrm>
            <a:off x="24130" y="499745"/>
            <a:ext cx="8458200" cy="109537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731520" marR="0" indent="0" algn="l">
              <a:lnSpc>
                <a:spcPct val="95999"/>
              </a:lnSpc>
              <a:spcAft>
                <a:spcPts val="0"/>
              </a:spcAft>
            </a:pPr>
            <a:r>
              <a:rPr lang="fr-FR" sz="2400" b="1" spc="0">
                <a:solidFill>
                  <a:srgbClr val="000000"/>
                </a:solidFill>
                <a:latin typeface="Arial" panose="22635452340000000000" pitchFamily="2"/>
              </a:rPr>
              <a:t>Les SI métiers sont clefs pour le développement </a:t>
            </a:r>
          </a:p>
          <a:p>
            <a:pPr marL="731520" marR="0" indent="0" algn="l">
              <a:lnSpc>
                <a:spcPct val="95999"/>
              </a:lnSpc>
              <a:spcBef>
                <a:spcPts val="0"/>
              </a:spcBef>
              <a:spcAft>
                <a:spcPts val="2700"/>
              </a:spcAft>
            </a:pPr>
            <a:r>
              <a:rPr lang="fr-FR" sz="2400" b="1" spc="0">
                <a:solidFill>
                  <a:srgbClr val="000000"/>
                </a:solidFill>
                <a:latin typeface="Arial" panose="22635452340000000000" pitchFamily="2"/>
              </a:rPr>
              <a:t>des entreprises 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idx="10"/>
          </p:nvPr>
        </p:nvSpPr>
        <p:spPr>
          <a:xfrm>
            <a:off x="1276985" y="3529330"/>
            <a:ext cx="1127760" cy="35052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91199"/>
              </a:lnSpc>
              <a:spcAft>
                <a:spcPts val="0"/>
              </a:spcAft>
            </a:pPr>
            <a:r>
              <a:rPr lang="fr-FR" sz="1600" b="1" spc="-65">
                <a:solidFill>
                  <a:srgbClr val="000000"/>
                </a:solidFill>
                <a:latin typeface="Times New Roman" panose="22635452340000000000" pitchFamily="1"/>
              </a:rPr>
              <a:t>Comptabilité </a:t>
            </a:r>
          </a:p>
          <a:p>
            <a:pPr marL="0" marR="0" indent="0" algn="ctr">
              <a:lnSpc>
                <a:spcPct val="79679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50" spc="0">
                <a:solidFill>
                  <a:srgbClr val="000000"/>
                </a:solidFill>
                <a:latin typeface="Times New Roman" panose="22635452340000000000" pitchFamily="1"/>
              </a:rPr>
              <a:t>SI Legacy 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idx="10"/>
          </p:nvPr>
        </p:nvSpPr>
        <p:spPr>
          <a:xfrm>
            <a:off x="1676400" y="2526665"/>
            <a:ext cx="978535" cy="39052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ctr">
              <a:lnSpc>
                <a:spcPts val="1500"/>
              </a:lnSpc>
              <a:spcAft>
                <a:spcPts val="0"/>
              </a:spcAft>
            </a:pPr>
            <a:r>
              <a:rPr lang="fr-FR" sz="1600" b="1" spc="-40">
                <a:solidFill>
                  <a:srgbClr val="404040"/>
                </a:solidFill>
                <a:latin typeface="Times New Roman" panose="22635452340000000000" pitchFamily="1"/>
              </a:rPr>
              <a:t>Entreprise </a:t>
            </a:r>
            <a:r>
              <a:t/>
            </a:r>
            <a:br/>
            <a:r>
              <a:rPr lang="fr-FR" sz="1600" b="1" spc="-55">
                <a:solidFill>
                  <a:srgbClr val="404040"/>
                </a:solidFill>
                <a:latin typeface="Times New Roman" panose="22635452340000000000" pitchFamily="1"/>
              </a:rPr>
              <a:t>industrielle </a:t>
            </a:r>
          </a:p>
        </p:txBody>
      </p:sp>
      <p:sp>
        <p:nvSpPr>
          <p:cNvPr id="28" name="Espace réservé du texte 27"/>
          <p:cNvSpPr>
            <a:spLocks noGrp="1"/>
          </p:cNvSpPr>
          <p:nvPr>
            <p:ph type="body" idx="10"/>
          </p:nvPr>
        </p:nvSpPr>
        <p:spPr>
          <a:xfrm>
            <a:off x="3178810" y="3066415"/>
            <a:ext cx="960120" cy="3232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400"/>
              </a:lnSpc>
              <a:spcAft>
                <a:spcPts val="0"/>
              </a:spcAft>
            </a:pPr>
            <a:r>
              <a:rPr lang="fr-FR" sz="1600" b="1" spc="-65">
                <a:solidFill>
                  <a:srgbClr val="000000"/>
                </a:solidFill>
                <a:latin typeface="Times New Roman" panose="22635452340000000000" pitchFamily="1"/>
              </a:rPr>
              <a:t>Production </a:t>
            </a:r>
          </a:p>
          <a:p>
            <a:pPr marL="0" marR="0" indent="0" algn="ctr">
              <a:lnSpc>
                <a:spcPts val="900"/>
              </a:lnSpc>
              <a:spcBef>
                <a:spcPts val="360"/>
              </a:spcBef>
              <a:spcAft>
                <a:spcPts val="0"/>
              </a:spcAft>
            </a:pPr>
            <a:r>
              <a:rPr lang="fr-FR" sz="1050" spc="-30">
                <a:solidFill>
                  <a:srgbClr val="000000"/>
                </a:solidFill>
                <a:latin typeface="Times New Roman" panose="22635452340000000000" pitchFamily="1"/>
              </a:rPr>
              <a:t>GPAO - GMAO 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idx="10"/>
          </p:nvPr>
        </p:nvSpPr>
        <p:spPr>
          <a:xfrm>
            <a:off x="3849370" y="1987550"/>
            <a:ext cx="914400" cy="3898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ctr">
              <a:lnSpc>
                <a:spcPts val="1500"/>
              </a:lnSpc>
              <a:spcAft>
                <a:spcPts val="0"/>
              </a:spcAft>
            </a:pPr>
            <a:r>
              <a:rPr lang="fr-FR" sz="1600" b="1" spc="-65">
                <a:solidFill>
                  <a:srgbClr val="404040"/>
                </a:solidFill>
                <a:latin typeface="Times New Roman" panose="22635452340000000000" pitchFamily="1"/>
              </a:rPr>
              <a:t>Entreprise </a:t>
            </a:r>
            <a:r>
              <a:t/>
            </a:r>
            <a:br/>
            <a:r>
              <a:rPr lang="fr-FR" sz="1600" b="1" spc="0">
                <a:solidFill>
                  <a:srgbClr val="404040"/>
                </a:solidFill>
                <a:latin typeface="Times New Roman" panose="22635452340000000000" pitchFamily="1"/>
              </a:rPr>
              <a:t>étendue </a:t>
            </a:r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0"/>
          </p:nvPr>
        </p:nvSpPr>
        <p:spPr>
          <a:xfrm>
            <a:off x="4727575" y="2682240"/>
            <a:ext cx="1127760" cy="3232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91199"/>
              </a:lnSpc>
              <a:spcAft>
                <a:spcPts val="0"/>
              </a:spcAft>
            </a:pPr>
            <a:r>
              <a:rPr lang="fr-FR" sz="1600" b="1" spc="-65">
                <a:solidFill>
                  <a:srgbClr val="000000"/>
                </a:solidFill>
                <a:latin typeface="Times New Roman" panose="22635452340000000000" pitchFamily="1"/>
              </a:rPr>
              <a:t>Organisation </a:t>
            </a:r>
          </a:p>
          <a:p>
            <a:pPr marL="0" marR="0" indent="0" algn="ctr">
              <a:lnSpc>
                <a:spcPts val="7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50" spc="0">
                <a:solidFill>
                  <a:srgbClr val="000000"/>
                </a:solidFill>
                <a:latin typeface="Times New Roman" panose="22635452340000000000" pitchFamily="1"/>
              </a:rPr>
              <a:t>ERP - CRM 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0"/>
          </p:nvPr>
        </p:nvSpPr>
        <p:spPr>
          <a:xfrm>
            <a:off x="6138545" y="1603375"/>
            <a:ext cx="917575" cy="42989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ctr">
              <a:lnSpc>
                <a:spcPts val="1600"/>
              </a:lnSpc>
              <a:spcAft>
                <a:spcPts val="0"/>
              </a:spcAft>
            </a:pPr>
            <a:r>
              <a:rPr lang="fr-FR" sz="1600" b="1" spc="-65">
                <a:solidFill>
                  <a:srgbClr val="404040"/>
                </a:solidFill>
                <a:latin typeface="Times New Roman" panose="22635452340000000000" pitchFamily="1"/>
              </a:rPr>
              <a:t>Entreprise </a:t>
            </a:r>
            <a:r>
              <a:t/>
            </a:r>
            <a:br/>
            <a:r>
              <a:rPr lang="fr-FR" sz="1600" b="1" spc="0">
                <a:solidFill>
                  <a:srgbClr val="404040"/>
                </a:solidFill>
                <a:latin typeface="Times New Roman" panose="22635452340000000000" pitchFamily="1"/>
              </a:rPr>
              <a:t>intégrée </a:t>
            </a:r>
          </a:p>
        </p:txBody>
      </p:sp>
      <p:sp>
        <p:nvSpPr>
          <p:cNvPr id="32" name="Espace réservé du texte 31"/>
          <p:cNvSpPr>
            <a:spLocks noGrp="1"/>
          </p:cNvSpPr>
          <p:nvPr>
            <p:ph type="body" idx="10"/>
          </p:nvPr>
        </p:nvSpPr>
        <p:spPr>
          <a:xfrm>
            <a:off x="6595745" y="2294890"/>
            <a:ext cx="951230" cy="50927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700"/>
              </a:lnSpc>
              <a:spcAft>
                <a:spcPts val="0"/>
              </a:spcAft>
            </a:pPr>
            <a:r>
              <a:rPr lang="fr-FR" sz="1600" b="1" spc="-40">
                <a:solidFill>
                  <a:srgbClr val="000000"/>
                </a:solidFill>
                <a:latin typeface="Times New Roman" panose="22635452340000000000" pitchFamily="1"/>
              </a:rPr>
              <a:t>Marketing </a:t>
            </a:r>
          </a:p>
          <a:p>
            <a:pPr marL="0" marR="0" indent="0" algn="ctr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50" spc="0">
                <a:solidFill>
                  <a:srgbClr val="000000"/>
                </a:solidFill>
                <a:latin typeface="Times New Roman" panose="22635452340000000000" pitchFamily="1"/>
              </a:rPr>
              <a:t>SI Métiers </a:t>
            </a:r>
            <a:r>
              <a:t/>
            </a:r>
            <a:br/>
            <a:r>
              <a:rPr lang="fr-FR" sz="1050" spc="-50">
                <a:solidFill>
                  <a:srgbClr val="000000"/>
                </a:solidFill>
                <a:latin typeface="Times New Roman" panose="22635452340000000000" pitchFamily="1"/>
              </a:rPr>
              <a:t>Cloud Computing 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idx="10"/>
          </p:nvPr>
        </p:nvSpPr>
        <p:spPr>
          <a:xfrm>
            <a:off x="155575" y="4731385"/>
            <a:ext cx="8540115" cy="16821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365760" marR="0" indent="411480" algn="l">
              <a:lnSpc>
                <a:spcPct val="95999"/>
              </a:lnSpc>
              <a:spcAft>
                <a:spcPts val="0"/>
              </a:spcAft>
              <a:buFont typeface="Symbol"/>
              <a:buChar char="·"/>
            </a:pPr>
            <a:r>
              <a:rPr lang="fr-FR" sz="1800" spc="-45">
                <a:solidFill>
                  <a:srgbClr val="000000"/>
                </a:solidFill>
                <a:latin typeface="Arial" panose="22635452340000000000" pitchFamily="2"/>
              </a:rPr>
              <a:t>Disposer d’une plus grande flexibilité produits et réduire la durée de la phase </a:t>
            </a:r>
          </a:p>
          <a:p>
            <a:pPr marL="73152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spc="-40">
                <a:solidFill>
                  <a:srgbClr val="000000"/>
                </a:solidFill>
                <a:latin typeface="Arial" panose="22635452340000000000" pitchFamily="2"/>
              </a:rPr>
              <a:t>de conception produits en automatisant la chaîne de décision </a:t>
            </a:r>
          </a:p>
          <a:p>
            <a:pPr marL="365760" marR="0" indent="41148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  <a:buFont typeface="Symbol"/>
              <a:buChar char="·"/>
            </a:pPr>
            <a:r>
              <a:rPr lang="fr-FR" sz="1800" spc="-25">
                <a:solidFill>
                  <a:srgbClr val="000000"/>
                </a:solidFill>
                <a:latin typeface="Arial" panose="22635452340000000000" pitchFamily="2"/>
              </a:rPr>
              <a:t>Intégrer les clients et utilisateurs finaux dans le processus de conception et </a:t>
            </a:r>
          </a:p>
          <a:p>
            <a:pPr marL="73152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spc="-40">
                <a:solidFill>
                  <a:srgbClr val="000000"/>
                </a:solidFill>
                <a:latin typeface="Arial" panose="22635452340000000000" pitchFamily="2"/>
              </a:rPr>
              <a:t>d’amélioration des produits </a:t>
            </a:r>
          </a:p>
          <a:p>
            <a:pPr marL="365760" marR="0" indent="411480" algn="l">
              <a:lnSpc>
                <a:spcPct val="95999"/>
              </a:lnSpc>
              <a:spcBef>
                <a:spcPts val="180"/>
              </a:spcBef>
              <a:spcAft>
                <a:spcPts val="1800"/>
              </a:spcAft>
              <a:buFont typeface="Symbol"/>
              <a:buChar char="·"/>
            </a:pPr>
            <a:r>
              <a:rPr lang="fr-FR" sz="1800" spc="-45">
                <a:solidFill>
                  <a:srgbClr val="000000"/>
                </a:solidFill>
                <a:latin typeface="Arial" panose="22635452340000000000" pitchFamily="2"/>
              </a:rPr>
              <a:t>Intégrer la politique marketing dans les processus métier et SI de l’entreprise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AEBD1-E6BF-443C-95F3-A174302B847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19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C9DAC0-8816-45F9-9D65-BF5257ECF437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05B7A9-927A-40B3-ADCD-C6904C29777E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9918DA-44CE-4853-AA31-187A87F1E157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6B22ED-AA34-422D-9FA0-2D585661E127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F990AE-AE92-4EDC-A1E9-D3A3A6F8E601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68D3B6-DE87-42BA-BE77-22C74CB189BA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EC6E72-327C-480A-8E27-423307FE3496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2D5BB5-2190-462A-A534-BFF215F73AED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B4309099-F6D6-436E-8CD1-08F402DA4CB9}" type="slidenum">
              <a:rPr lang="fr-FR"/>
              <a:pPr/>
              <a:t>‹N°›</a:t>
            </a:fld>
            <a:endParaRPr lang="fr-FR"/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>
                <a:solidFill>
                  <a:schemeClr val="hlink"/>
                </a:solidFill>
              </a:endParaRPr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>
                <a:solidFill>
                  <a:schemeClr val="hlink"/>
                </a:solidFill>
              </a:endParaRPr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>
                <a:solidFill>
                  <a:schemeClr val="hlink"/>
                </a:solidFill>
              </a:endParaRPr>
            </a:p>
          </p:txBody>
        </p:sp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1639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639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64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pic>
        <p:nvPicPr>
          <p:cNvPr id="16401" name="Picture 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62800" y="0"/>
            <a:ext cx="1981200" cy="8175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0" y="6480721"/>
            <a:ext cx="9180512" cy="404663"/>
            <a:chOff x="0" y="6480721"/>
            <a:chExt cx="9180512" cy="404663"/>
          </a:xfrm>
        </p:grpSpPr>
        <p:sp>
          <p:nvSpPr>
            <p:cNvPr id="9" name="Rectangle 8"/>
            <p:cNvSpPr/>
            <p:nvPr/>
          </p:nvSpPr>
          <p:spPr>
            <a:xfrm>
              <a:off x="0" y="6480721"/>
              <a:ext cx="9144000" cy="40466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0" y="6525344"/>
              <a:ext cx="696912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1" i="0" u="none" strike="noStrike" cap="none" normalizeH="0" baseline="0" dirty="0" smtClean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latin typeface="Helvetica" pitchFamily="34" charset="0"/>
                  <a:ea typeface="PMingLiU" pitchFamily="18" charset="-120"/>
                  <a:cs typeface="Helvetica" pitchFamily="34" charset="0"/>
                </a:rPr>
                <a:t>PROJIXI Solutions: INNOVATION and CREATIVITY in DESIGN of SERVICES</a:t>
              </a:r>
              <a:endParaRPr kumimoji="0" lang="fr-FR" sz="3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6444209" y="6538738"/>
              <a:ext cx="273630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100" b="1" i="1" dirty="0">
                  <a:latin typeface="+mj-lt"/>
                </a:rPr>
                <a:t>PROJIXI Europe : Niche </a:t>
              </a:r>
              <a:r>
                <a:rPr lang="fr-FR" sz="1100" b="1" i="1" dirty="0" err="1">
                  <a:latin typeface="+mj-lt"/>
                </a:rPr>
                <a:t>Market</a:t>
              </a:r>
              <a:r>
                <a:rPr lang="fr-FR" sz="1100" b="1" i="1" dirty="0">
                  <a:latin typeface="+mj-lt"/>
                </a:rPr>
                <a:t> Player</a:t>
              </a:r>
            </a:p>
          </p:txBody>
        </p:sp>
      </p:grp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067944" y="1781670"/>
            <a:ext cx="4968552" cy="254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943" tIns="40471" rIns="80943" bIns="40471">
            <a:spAutoFit/>
          </a:bodyPr>
          <a:lstStyle/>
          <a:p>
            <a:pPr algn="ctr" defTabSz="809625"/>
            <a:r>
              <a:rPr lang="fr-FR" sz="3200" b="1" i="1" dirty="0" smtClean="0">
                <a:solidFill>
                  <a:srgbClr val="000066"/>
                </a:solidFill>
              </a:rPr>
              <a:t>LE POSITIONNEMENT DES OUTILS D’ORCHESTRATION ET D’AUTOMATISATION DES SERVEURS</a:t>
            </a:r>
            <a:endParaRPr lang="fr-FR" sz="2400" b="1" i="1" dirty="0">
              <a:solidFill>
                <a:srgbClr val="000066"/>
              </a:solidFill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5" y="1196752"/>
            <a:ext cx="3879889" cy="437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u texte 32"/>
          <p:cNvSpPr>
            <a:spLocks noGrp="1"/>
          </p:cNvSpPr>
          <p:nvPr>
            <p:ph type="body" idx="10"/>
          </p:nvPr>
        </p:nvSpPr>
        <p:spPr>
          <a:xfrm>
            <a:off x="251520" y="2564904"/>
            <a:ext cx="8540115" cy="2952328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650875" marR="0" indent="-285750" algn="l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804863" algn="l"/>
              </a:tabLst>
            </a:pPr>
            <a:r>
              <a:rPr lang="fr-FR" sz="2000" spc="-45" dirty="0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Croissance de la taille des </a:t>
            </a:r>
            <a:r>
              <a:rPr lang="fr-FR" sz="2000" spc="-45" dirty="0" err="1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datacenters</a:t>
            </a:r>
            <a:r>
              <a:rPr lang="fr-FR" sz="2000" spc="-45" dirty="0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 : internet, cloud </a:t>
            </a:r>
            <a:r>
              <a:rPr lang="fr-FR" sz="2000" spc="-45" dirty="0" err="1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computing</a:t>
            </a:r>
            <a:r>
              <a:rPr lang="fr-FR" sz="2000" spc="-45" dirty="0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…</a:t>
            </a:r>
            <a:endParaRPr lang="fr-FR" sz="2000" spc="-40" dirty="0" smtClean="0">
              <a:solidFill>
                <a:srgbClr val="000000"/>
              </a:solidFill>
              <a:latin typeface="Helvetica" pitchFamily="34" charset="0"/>
              <a:cs typeface="Helvetica" pitchFamily="34" charset="0"/>
            </a:endParaRPr>
          </a:p>
          <a:p>
            <a:pPr marL="650875" marR="0" indent="-285750" algn="l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  <a:tabLst>
                <a:tab pos="804863" algn="l"/>
              </a:tabLst>
            </a:pPr>
            <a:endParaRPr lang="fr-FR" sz="2000" spc="-40" dirty="0" smtClean="0">
              <a:solidFill>
                <a:srgbClr val="000000"/>
              </a:solidFill>
              <a:latin typeface="Helvetica" pitchFamily="34" charset="0"/>
              <a:cs typeface="Helvetica" pitchFamily="34" charset="0"/>
            </a:endParaRPr>
          </a:p>
          <a:p>
            <a:pPr marL="650875" marR="0" indent="-285750" algn="l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  <a:tabLst>
                <a:tab pos="804863" algn="l"/>
              </a:tabLst>
            </a:pPr>
            <a:endParaRPr lang="fr-FR" sz="2000" spc="-40" dirty="0" smtClean="0">
              <a:solidFill>
                <a:srgbClr val="000000"/>
              </a:solidFill>
              <a:latin typeface="Helvetica" pitchFamily="34" charset="0"/>
              <a:cs typeface="Helvetica" pitchFamily="34" charset="0"/>
            </a:endParaRPr>
          </a:p>
          <a:p>
            <a:pPr marL="651510" marR="0" indent="-285750" algn="l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2000" spc="-25" dirty="0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Pression concurrentielle : niveau de services (24/24 7/7), réduction des coûts, innovation, raréfaction des compétences…</a:t>
            </a:r>
            <a:endParaRPr lang="fr-FR" sz="2000" spc="-40" dirty="0">
              <a:solidFill>
                <a:srgbClr val="000000"/>
              </a:solidFill>
              <a:latin typeface="Helvetica" pitchFamily="34" charset="0"/>
              <a:cs typeface="Helvetica" pitchFamily="34" charset="0"/>
            </a:endParaRPr>
          </a:p>
          <a:p>
            <a:pPr marL="651510" marR="0" indent="-285750" algn="l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fr-FR" sz="2000" spc="-40" dirty="0" smtClean="0">
              <a:solidFill>
                <a:srgbClr val="000000"/>
              </a:solidFill>
              <a:latin typeface="Helvetica" pitchFamily="34" charset="0"/>
              <a:cs typeface="Helvetica" pitchFamily="34" charset="0"/>
            </a:endParaRPr>
          </a:p>
          <a:p>
            <a:pPr marL="651510" marR="0" indent="-285750" algn="l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fr-FR" sz="2000" spc="-40" dirty="0">
              <a:solidFill>
                <a:srgbClr val="000000"/>
              </a:solidFill>
              <a:latin typeface="Helvetica" pitchFamily="34" charset="0"/>
              <a:cs typeface="Helvetica" pitchFamily="34" charset="0"/>
            </a:endParaRPr>
          </a:p>
          <a:p>
            <a:pPr marL="651510" marR="0" indent="-285750" algn="l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2000" spc="-25" dirty="0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Contraintes </a:t>
            </a:r>
            <a:r>
              <a:rPr lang="fr-FR" sz="2000" spc="-25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réglementaires, de sécurité, environnementales…</a:t>
            </a:r>
          </a:p>
          <a:p>
            <a:pPr marL="731520" marR="0" indent="0" algn="l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None/>
            </a:pPr>
            <a:endParaRPr lang="fr-FR" sz="2000" spc="-40" dirty="0" smtClean="0">
              <a:solidFill>
                <a:srgbClr val="000000"/>
              </a:solidFill>
              <a:latin typeface="Helvetica" pitchFamily="34" charset="0"/>
              <a:cs typeface="Helvetica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0" y="6480721"/>
            <a:ext cx="9180512" cy="404663"/>
            <a:chOff x="0" y="6480721"/>
            <a:chExt cx="9180512" cy="404663"/>
          </a:xfrm>
        </p:grpSpPr>
        <p:sp>
          <p:nvSpPr>
            <p:cNvPr id="10" name="Rectangle 9"/>
            <p:cNvSpPr/>
            <p:nvPr/>
          </p:nvSpPr>
          <p:spPr>
            <a:xfrm>
              <a:off x="0" y="6480721"/>
              <a:ext cx="9144000" cy="40466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0" y="6525344"/>
              <a:ext cx="696912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1" i="0" u="none" strike="noStrike" cap="none" normalizeH="0" baseline="0" dirty="0" smtClean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latin typeface="Helvetica" pitchFamily="34" charset="0"/>
                  <a:ea typeface="PMingLiU" pitchFamily="18" charset="-120"/>
                  <a:cs typeface="Helvetica" pitchFamily="34" charset="0"/>
                </a:rPr>
                <a:t>PROJIXI Solutions: INNOVATION and CREATIVITY in DESIGN of SERVICES</a:t>
              </a:r>
              <a:endParaRPr kumimoji="0" lang="fr-FR" sz="3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6444209" y="6538738"/>
              <a:ext cx="273630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100" b="1" i="1" dirty="0">
                  <a:latin typeface="+mj-lt"/>
                </a:rPr>
                <a:t>PROJIXI Europe : Niche </a:t>
              </a:r>
              <a:r>
                <a:rPr lang="fr-FR" sz="1100" b="1" i="1" dirty="0" err="1">
                  <a:latin typeface="+mj-lt"/>
                </a:rPr>
                <a:t>Market</a:t>
              </a:r>
              <a:r>
                <a:rPr lang="fr-FR" sz="1100" b="1" i="1" dirty="0">
                  <a:latin typeface="+mj-lt"/>
                </a:rPr>
                <a:t> Player</a:t>
              </a: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57200" y="817240"/>
            <a:ext cx="8229600" cy="1099592"/>
          </a:xfrm>
        </p:spPr>
        <p:txBody>
          <a:bodyPr/>
          <a:lstStyle/>
          <a:p>
            <a:pPr algn="ctr" rtl="0" fontAlgn="base"/>
            <a:r>
              <a:rPr lang="fr-FR" sz="2400" b="1" kern="1200" dirty="0" smtClean="0">
                <a:solidFill>
                  <a:schemeClr val="accent6">
                    <a:lumMod val="75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On ne gère pas un </a:t>
            </a:r>
            <a:r>
              <a:rPr lang="fr-FR" sz="2400" b="1" kern="12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datacenter</a:t>
            </a:r>
            <a:r>
              <a:rPr lang="fr-FR" sz="2400" b="1" kern="1200" dirty="0" smtClean="0">
                <a:solidFill>
                  <a:schemeClr val="accent6">
                    <a:lumMod val="75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de la même façon que les 3 serveurs qu’on a montés dans son garage</a:t>
            </a:r>
            <a:endParaRPr lang="fr-FR" sz="4000" dirty="0">
              <a:solidFill>
                <a:schemeClr val="accent6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re 2"/>
          <p:cNvSpPr>
            <a:spLocks noGrp="1"/>
          </p:cNvSpPr>
          <p:nvPr>
            <p:ph type="title"/>
          </p:nvPr>
        </p:nvSpPr>
        <p:spPr>
          <a:xfrm>
            <a:off x="293688" y="692576"/>
            <a:ext cx="8532812" cy="830997"/>
          </a:xfr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r-FR" altLang="fr-FR" sz="2400" b="1" kern="1200" dirty="0" smtClean="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rPr>
              <a:t>Standardisation et industrialisation, les clefs de la gestion des </a:t>
            </a:r>
            <a:r>
              <a:rPr lang="fr-FR" altLang="fr-FR" sz="2400" b="1" kern="1200" dirty="0" err="1" smtClean="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rPr>
              <a:t>datacenters</a:t>
            </a:r>
            <a:r>
              <a:rPr lang="fr-FR" altLang="fr-FR" sz="2400" b="1" kern="1200" dirty="0" smtClean="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rPr>
              <a:t>… et des nuages</a:t>
            </a:r>
            <a:endParaRPr lang="fr-FR" altLang="fr-FR" sz="2400" b="1" kern="1200" dirty="0">
              <a:solidFill>
                <a:schemeClr val="accent2">
                  <a:lumMod val="50000"/>
                </a:schemeClr>
              </a:solidFill>
              <a:ea typeface="+mn-ea"/>
              <a:cs typeface="+mn-cs"/>
            </a:endParaRPr>
          </a:p>
        </p:txBody>
      </p:sp>
      <p:grpSp>
        <p:nvGrpSpPr>
          <p:cNvPr id="7179" name="Groupe 15"/>
          <p:cNvGrpSpPr>
            <a:grpSpLocks/>
          </p:cNvGrpSpPr>
          <p:nvPr/>
        </p:nvGrpSpPr>
        <p:grpSpPr bwMode="auto">
          <a:xfrm>
            <a:off x="0" y="6480175"/>
            <a:ext cx="9180513" cy="404813"/>
            <a:chOff x="0" y="6480721"/>
            <a:chExt cx="9180512" cy="404663"/>
          </a:xfrm>
        </p:grpSpPr>
        <p:sp>
          <p:nvSpPr>
            <p:cNvPr id="17" name="Rectangle 16"/>
            <p:cNvSpPr/>
            <p:nvPr/>
          </p:nvSpPr>
          <p:spPr>
            <a:xfrm>
              <a:off x="0" y="6480721"/>
              <a:ext cx="9143999" cy="40466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0" y="6525155"/>
              <a:ext cx="6969124" cy="266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Aft>
                  <a:spcPts val="1000"/>
                </a:spcAft>
                <a:defRPr/>
              </a:pPr>
              <a:r>
                <a:rPr lang="en-US" altLang="zh-TW" sz="1400" b="1" dirty="0">
                  <a:solidFill>
                    <a:schemeClr val="accent1">
                      <a:lumMod val="75000"/>
                    </a:schemeClr>
                  </a:solidFill>
                  <a:latin typeface="Helvetica" pitchFamily="34" charset="0"/>
                  <a:ea typeface="PMingLiU" pitchFamily="18" charset="-120"/>
                  <a:cs typeface="Helvetica" pitchFamily="34" charset="0"/>
                </a:rPr>
                <a:t>PROJIXI Solutions: INNOVATION and CREATIVITY in DESIGN of SERVICES</a:t>
              </a:r>
              <a:endParaRPr lang="fr-FR" sz="3200" b="1" dirty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6443662" y="6539437"/>
              <a:ext cx="2736850" cy="260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fr-FR" sz="1100" b="1" i="1" dirty="0">
                  <a:latin typeface="+mj-lt"/>
                  <a:cs typeface="Arial" charset="0"/>
                </a:rPr>
                <a:t>PROJIXI Europe : Niche </a:t>
              </a:r>
              <a:r>
                <a:rPr lang="fr-FR" sz="1100" b="1" i="1" dirty="0" err="1">
                  <a:latin typeface="+mj-lt"/>
                  <a:cs typeface="Arial" charset="0"/>
                </a:rPr>
                <a:t>Market</a:t>
              </a:r>
              <a:r>
                <a:rPr lang="fr-FR" sz="1100" b="1" i="1" dirty="0">
                  <a:latin typeface="+mj-lt"/>
                  <a:cs typeface="Arial" charset="0"/>
                </a:rPr>
                <a:t> Player</a:t>
              </a:r>
            </a:p>
          </p:txBody>
        </p:sp>
      </p:grpSp>
      <p:sp>
        <p:nvSpPr>
          <p:cNvPr id="15" name="Espace réservé du texte 32"/>
          <p:cNvSpPr txBox="1">
            <a:spLocks/>
          </p:cNvSpPr>
          <p:nvPr/>
        </p:nvSpPr>
        <p:spPr bwMode="auto">
          <a:xfrm>
            <a:off x="251520" y="2564904"/>
            <a:ext cx="8540115" cy="2952328"/>
          </a:xfrm>
          <a:prstGeom prst="rect">
            <a:avLst/>
          </a:prstGeom>
          <a:noFill/>
          <a:ln w="0" cmpd="sng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650875" indent="-285750" algn="l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804863" algn="l"/>
              </a:tabLst>
            </a:pPr>
            <a:r>
              <a:rPr lang="fr-FR" sz="2000" spc="-45" dirty="0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Comment gérer en masse des ressources informatiques ?</a:t>
            </a:r>
          </a:p>
          <a:p>
            <a:pPr marL="650875" indent="-285750" algn="l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804863" algn="l"/>
              </a:tabLst>
            </a:pPr>
            <a:r>
              <a:rPr lang="fr-FR" sz="2000" spc="-45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Comment réduire les coûts opérationnels ?</a:t>
            </a:r>
          </a:p>
          <a:p>
            <a:pPr marL="650875" indent="-285750" algn="l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804863" algn="l"/>
              </a:tabLst>
            </a:pPr>
            <a:r>
              <a:rPr lang="fr-FR" sz="2000" spc="-45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Comment réduire le nombre d’incidents ? </a:t>
            </a:r>
          </a:p>
          <a:p>
            <a:pPr marL="650875" indent="-285750" algn="l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804863" algn="l"/>
              </a:tabLst>
            </a:pPr>
            <a:r>
              <a:rPr lang="fr-FR" sz="2000" spc="-45" dirty="0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Comment accélérer la livraison des services ?</a:t>
            </a:r>
          </a:p>
          <a:p>
            <a:pPr marL="650875" indent="-285750" algn="l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804863" algn="l"/>
              </a:tabLst>
            </a:pPr>
            <a:r>
              <a:rPr lang="fr-FR" sz="2000" spc="-45" dirty="0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Comment appliquer systématiquement les procédures ? </a:t>
            </a:r>
          </a:p>
          <a:p>
            <a:pPr marL="650875" indent="-285750" algn="l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804863" algn="l"/>
              </a:tabLst>
            </a:pPr>
            <a:r>
              <a:rPr lang="fr-FR" sz="2000" spc="-45" dirty="0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Comment maintenir et documenter les processus ?</a:t>
            </a:r>
          </a:p>
          <a:p>
            <a:pPr marL="650875" indent="-285750" algn="l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804863" algn="l"/>
              </a:tabLst>
            </a:pPr>
            <a:r>
              <a:rPr lang="fr-FR" sz="2000" spc="-45" dirty="0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Comment faire communiquer les équipes impliquées</a:t>
            </a:r>
          </a:p>
          <a:p>
            <a:pPr marL="650875" indent="-285750" algn="l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804863" algn="l"/>
              </a:tabLst>
            </a:pPr>
            <a:r>
              <a:rPr lang="fr-FR" sz="2000" spc="-45" dirty="0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Comment synchroniser tous les référentiels de données et les outils ?</a:t>
            </a:r>
          </a:p>
          <a:p>
            <a:pPr marL="650875" indent="-285750" algn="l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804863" algn="l"/>
              </a:tabLst>
            </a:pPr>
            <a:r>
              <a:rPr lang="fr-FR" sz="2000" spc="-45" dirty="0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Comment suivre et rapporter sur les opérations ?</a:t>
            </a:r>
            <a:endParaRPr lang="fr-FR" sz="2000" spc="-40" dirty="0" smtClean="0">
              <a:solidFill>
                <a:srgbClr val="000000"/>
              </a:solidFill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7504" y="1700808"/>
            <a:ext cx="8082644" cy="57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943" tIns="40471" rIns="80943" bIns="40471">
            <a:spAutoFit/>
          </a:bodyPr>
          <a:lstStyle/>
          <a:p>
            <a:pPr marL="650875" indent="-285750" defTabSz="809625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804863" algn="l"/>
              </a:tabLst>
            </a:pPr>
            <a:r>
              <a:rPr lang="fr-FR" sz="1600" spc="-45" dirty="0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Cloud </a:t>
            </a:r>
            <a:r>
              <a:rPr lang="fr-FR" sz="1600" spc="-45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Management </a:t>
            </a:r>
            <a:r>
              <a:rPr lang="fr-FR" sz="1600" spc="-45" dirty="0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Platform : ensemble </a:t>
            </a:r>
            <a:r>
              <a:rPr lang="fr-FR" sz="1600" spc="-45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intégré de produits destinés à gérer des </a:t>
            </a:r>
            <a:r>
              <a:rPr lang="fr-FR" sz="1600" spc="-45" dirty="0" err="1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clouds</a:t>
            </a:r>
            <a:r>
              <a:rPr lang="fr-FR" sz="1600" spc="-45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 publics, privés ou hybrides (Gartner</a:t>
            </a:r>
            <a:r>
              <a:rPr lang="fr-FR" sz="1600" spc="-45" dirty="0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).</a:t>
            </a:r>
            <a:endParaRPr lang="fr-FR" sz="1600" spc="-45" dirty="0">
              <a:solidFill>
                <a:srgbClr val="000000"/>
              </a:solidFill>
              <a:latin typeface="Helvetica" pitchFamily="34" charset="0"/>
              <a:cs typeface="Helvetica" pitchFamily="34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0" y="6480721"/>
            <a:ext cx="9180512" cy="404663"/>
            <a:chOff x="0" y="6480721"/>
            <a:chExt cx="9180512" cy="404663"/>
          </a:xfrm>
        </p:grpSpPr>
        <p:sp>
          <p:nvSpPr>
            <p:cNvPr id="12" name="Rectangle 11"/>
            <p:cNvSpPr/>
            <p:nvPr/>
          </p:nvSpPr>
          <p:spPr>
            <a:xfrm>
              <a:off x="0" y="6480721"/>
              <a:ext cx="9144000" cy="40466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0" y="6525344"/>
              <a:ext cx="696912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1" i="0" u="none" strike="noStrike" cap="none" normalizeH="0" baseline="0" dirty="0" smtClean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latin typeface="Helvetica" pitchFamily="34" charset="0"/>
                  <a:ea typeface="PMingLiU" pitchFamily="18" charset="-120"/>
                  <a:cs typeface="Helvetica" pitchFamily="34" charset="0"/>
                </a:rPr>
                <a:t>PROJIXI Solutions: INNOVATION and CREATIVITY in DESIGN of SERVICES</a:t>
              </a:r>
              <a:endParaRPr kumimoji="0" lang="fr-FR" sz="3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6444209" y="6538738"/>
              <a:ext cx="273630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100" b="1" i="1" dirty="0">
                  <a:latin typeface="+mj-lt"/>
                </a:rPr>
                <a:t>PROJIXI Europe : Niche </a:t>
              </a:r>
              <a:r>
                <a:rPr lang="fr-FR" sz="1100" b="1" i="1" dirty="0" err="1">
                  <a:latin typeface="+mj-lt"/>
                </a:rPr>
                <a:t>Market</a:t>
              </a:r>
              <a:r>
                <a:rPr lang="fr-FR" sz="1100" b="1" i="1" dirty="0">
                  <a:latin typeface="+mj-lt"/>
                </a:rPr>
                <a:t> Player</a:t>
              </a:r>
            </a:p>
          </p:txBody>
        </p:sp>
      </p:grp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864096"/>
          </a:xfrm>
        </p:spPr>
        <p:txBody>
          <a:bodyPr/>
          <a:lstStyle/>
          <a:p>
            <a:pPr algn="ctr" defTabSz="809625"/>
            <a:r>
              <a:rPr lang="fr-FR" sz="2400" b="1" kern="1200" dirty="0" smtClean="0">
                <a:solidFill>
                  <a:schemeClr val="accent6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rPr>
              <a:t>Profusion de briques fonctionnelles pour fournir un service à un utilisateur</a:t>
            </a:r>
            <a:endParaRPr lang="fr-FR" sz="2400" b="1" kern="1200" dirty="0">
              <a:solidFill>
                <a:schemeClr val="accent6">
                  <a:lumMod val="75000"/>
                </a:schemeClr>
              </a:solidFill>
              <a:latin typeface="Helvetica" pitchFamily="34" charset="0"/>
              <a:ea typeface="+mn-ea"/>
              <a:cs typeface="Helvetica" pitchFamily="34" charset="0"/>
            </a:endParaRPr>
          </a:p>
        </p:txBody>
      </p:sp>
      <p:pic>
        <p:nvPicPr>
          <p:cNvPr id="9" name="Espace réservé du contenu 6" descr="ArchiCloudPrivé.png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547664" y="2335181"/>
            <a:ext cx="6192688" cy="4111452"/>
          </a:xfr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>
          <a:xfrm>
            <a:off x="312738" y="829161"/>
            <a:ext cx="8532812" cy="830997"/>
          </a:xfr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r-FR" altLang="fr-FR" sz="2400" b="1" kern="1200" dirty="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rPr>
              <a:t>L’orchestration </a:t>
            </a:r>
            <a:r>
              <a:rPr lang="fr-FR" altLang="fr-FR" sz="2400" b="1" kern="1200" dirty="0" smtClean="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rPr>
              <a:t>et l’automatisation des serveurs sont la colonne vertébrale de la gestion des </a:t>
            </a:r>
            <a:r>
              <a:rPr lang="fr-FR" altLang="fr-FR" sz="2400" b="1" kern="1200" dirty="0" err="1" smtClean="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rPr>
              <a:t>datacenters</a:t>
            </a:r>
            <a:endParaRPr lang="fr-FR" altLang="fr-FR" sz="2400" b="1" kern="1200" dirty="0">
              <a:solidFill>
                <a:schemeClr val="accent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466975" y="2095500"/>
            <a:ext cx="6037263" cy="382588"/>
          </a:xfrm>
          <a:prstGeom prst="rect">
            <a:avLst/>
          </a:prstGeom>
          <a:solidFill>
            <a:srgbClr val="003F72">
              <a:alpha val="5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8" tIns="53035" rIns="106068" bIns="53035" anchor="ctr"/>
          <a:lstStyle/>
          <a:p>
            <a:pPr defTabSz="1060333" eaLnBrk="1" hangingPunct="1">
              <a:defRPr/>
            </a:pPr>
            <a:endParaRPr lang="fr-FR" sz="188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466975" y="2554288"/>
            <a:ext cx="6037263" cy="382587"/>
          </a:xfrm>
          <a:prstGeom prst="rect">
            <a:avLst/>
          </a:prstGeom>
          <a:solidFill>
            <a:srgbClr val="4B92DB">
              <a:alpha val="41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8" tIns="53035" rIns="106068" bIns="53035" anchor="ctr"/>
          <a:lstStyle/>
          <a:p>
            <a:pPr defTabSz="1060333" eaLnBrk="1" hangingPunct="1">
              <a:defRPr/>
            </a:pPr>
            <a:endParaRPr lang="fr-FR" sz="188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466975" y="3014663"/>
            <a:ext cx="6037263" cy="382587"/>
          </a:xfrm>
          <a:prstGeom prst="rect">
            <a:avLst/>
          </a:prstGeom>
          <a:solidFill>
            <a:srgbClr val="003F72">
              <a:alpha val="5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8" tIns="53035" rIns="106068" bIns="53035" anchor="ctr"/>
          <a:lstStyle/>
          <a:p>
            <a:pPr defTabSz="1060333" eaLnBrk="1" hangingPunct="1">
              <a:defRPr/>
            </a:pPr>
            <a:endParaRPr lang="fr-FR" sz="188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66975" y="3475038"/>
            <a:ext cx="6037263" cy="382587"/>
          </a:xfrm>
          <a:prstGeom prst="rect">
            <a:avLst/>
          </a:prstGeom>
          <a:solidFill>
            <a:srgbClr val="4B92DB">
              <a:alpha val="41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8" tIns="53035" rIns="106068" bIns="53035" anchor="ctr"/>
          <a:lstStyle/>
          <a:p>
            <a:pPr defTabSz="1060333" eaLnBrk="1" hangingPunct="1">
              <a:defRPr/>
            </a:pPr>
            <a:endParaRPr lang="fr-FR" sz="188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466975" y="3935413"/>
            <a:ext cx="6037263" cy="384175"/>
          </a:xfrm>
          <a:prstGeom prst="rect">
            <a:avLst/>
          </a:prstGeom>
          <a:solidFill>
            <a:srgbClr val="003F72">
              <a:alpha val="5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8" tIns="53035" rIns="106068" bIns="53035" anchor="ctr"/>
          <a:lstStyle/>
          <a:p>
            <a:pPr defTabSz="1060333" eaLnBrk="1" hangingPunct="1">
              <a:defRPr/>
            </a:pPr>
            <a:endParaRPr lang="fr-FR" sz="188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466975" y="4395788"/>
            <a:ext cx="6037263" cy="384175"/>
          </a:xfrm>
          <a:prstGeom prst="rect">
            <a:avLst/>
          </a:prstGeom>
          <a:solidFill>
            <a:srgbClr val="4B92DB">
              <a:alpha val="41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8" tIns="53035" rIns="106068" bIns="53035" anchor="ctr"/>
          <a:lstStyle/>
          <a:p>
            <a:pPr defTabSz="1060333" eaLnBrk="1" hangingPunct="1">
              <a:defRPr/>
            </a:pPr>
            <a:endParaRPr lang="fr-FR" sz="188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466975" y="4846638"/>
            <a:ext cx="6037263" cy="384175"/>
          </a:xfrm>
          <a:prstGeom prst="rect">
            <a:avLst/>
          </a:prstGeom>
          <a:solidFill>
            <a:srgbClr val="003F72">
              <a:alpha val="5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8" tIns="53035" rIns="106068" bIns="53035" anchor="ctr"/>
          <a:lstStyle/>
          <a:p>
            <a:pPr defTabSz="1060333" eaLnBrk="1" hangingPunct="1">
              <a:defRPr/>
            </a:pPr>
            <a:endParaRPr lang="fr-FR" sz="188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474913" y="5308600"/>
            <a:ext cx="6038850" cy="382588"/>
          </a:xfrm>
          <a:prstGeom prst="rect">
            <a:avLst/>
          </a:prstGeom>
          <a:solidFill>
            <a:srgbClr val="4B92DB">
              <a:alpha val="41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8" tIns="53035" rIns="106068" bIns="53035" anchor="ctr"/>
          <a:lstStyle/>
          <a:p>
            <a:pPr defTabSz="1060333" eaLnBrk="1" hangingPunct="1">
              <a:defRPr/>
            </a:pPr>
            <a:endParaRPr lang="fr-FR" sz="188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474913" y="5768975"/>
            <a:ext cx="6038850" cy="382588"/>
          </a:xfrm>
          <a:prstGeom prst="rect">
            <a:avLst/>
          </a:prstGeom>
          <a:solidFill>
            <a:srgbClr val="003F72">
              <a:alpha val="5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8" tIns="53035" rIns="106068" bIns="53035" anchor="ctr"/>
          <a:lstStyle/>
          <a:p>
            <a:pPr defTabSz="1060333" eaLnBrk="1" hangingPunct="1">
              <a:defRPr/>
            </a:pPr>
            <a:endParaRPr lang="fr-FR" sz="188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</p:txBody>
      </p:sp>
      <p:sp>
        <p:nvSpPr>
          <p:cNvPr id="16" name="Rounded Rectangle 59"/>
          <p:cNvSpPr/>
          <p:nvPr/>
        </p:nvSpPr>
        <p:spPr bwMode="auto">
          <a:xfrm>
            <a:off x="2460625" y="2095500"/>
            <a:ext cx="6651625" cy="4056063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8" tIns="53035" rIns="106068" bIns="53035" anchor="ctr"/>
          <a:lstStyle/>
          <a:p>
            <a:pPr algn="ctr" defTabSz="1060333" eaLnBrk="1" hangingPunct="1">
              <a:defRPr/>
            </a:pPr>
            <a:endParaRPr lang="fr-FR" sz="265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Arial"/>
            </a:endParaRPr>
          </a:p>
        </p:txBody>
      </p:sp>
      <p:sp>
        <p:nvSpPr>
          <p:cNvPr id="17" name="TextBox 155"/>
          <p:cNvSpPr txBox="1">
            <a:spLocks noChangeArrowheads="1"/>
          </p:cNvSpPr>
          <p:nvPr/>
        </p:nvSpPr>
        <p:spPr bwMode="auto">
          <a:xfrm>
            <a:off x="7721600" y="2540000"/>
            <a:ext cx="74136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sz="1454" b="1" dirty="0" smtClean="0"/>
              <a:t>Ferme Requête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86613" y="2611438"/>
            <a:ext cx="354012" cy="3238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Elbow Connector 161"/>
          <p:cNvCxnSpPr>
            <a:stCxn id="18" idx="1"/>
            <a:endCxn id="21" idx="0"/>
          </p:cNvCxnSpPr>
          <p:nvPr/>
        </p:nvCxnSpPr>
        <p:spPr>
          <a:xfrm rot="10800000" flipV="1">
            <a:off x="6646863" y="2773363"/>
            <a:ext cx="539750" cy="29527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54"/>
          <p:cNvSpPr txBox="1">
            <a:spLocks noChangeArrowheads="1"/>
          </p:cNvSpPr>
          <p:nvPr/>
        </p:nvSpPr>
        <p:spPr bwMode="auto">
          <a:xfrm>
            <a:off x="6900863" y="3108325"/>
            <a:ext cx="161448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sz="1454" b="1" dirty="0" smtClean="0"/>
              <a:t>Mise à jour CMDB</a:t>
            </a: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445250" y="3068638"/>
            <a:ext cx="401638" cy="3206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Elbow Connector 165"/>
          <p:cNvCxnSpPr>
            <a:stCxn id="21" idx="1"/>
            <a:endCxn id="24" idx="0"/>
          </p:cNvCxnSpPr>
          <p:nvPr/>
        </p:nvCxnSpPr>
        <p:spPr>
          <a:xfrm rot="10800000" flipV="1">
            <a:off x="6100763" y="3228975"/>
            <a:ext cx="344487" cy="31115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53"/>
          <p:cNvSpPr txBox="1">
            <a:spLocks noChangeArrowheads="1"/>
          </p:cNvSpPr>
          <p:nvPr/>
        </p:nvSpPr>
        <p:spPr bwMode="auto">
          <a:xfrm>
            <a:off x="6365875" y="3484563"/>
            <a:ext cx="13938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sz="1454" b="1" dirty="0" smtClean="0"/>
              <a:t>Association Serveur / service</a:t>
            </a:r>
          </a:p>
        </p:txBody>
      </p:sp>
      <p:pic>
        <p:nvPicPr>
          <p:cNvPr id="24" name="Picture 50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913438" y="3540125"/>
            <a:ext cx="373062" cy="3190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Elbow Connector 160"/>
          <p:cNvCxnSpPr>
            <a:stCxn id="24" idx="2"/>
            <a:endCxn id="37" idx="3"/>
          </p:cNvCxnSpPr>
          <p:nvPr/>
        </p:nvCxnSpPr>
        <p:spPr>
          <a:xfrm rot="5400000">
            <a:off x="5473700" y="3525838"/>
            <a:ext cx="293687" cy="96043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51"/>
          <p:cNvSpPr txBox="1">
            <a:spLocks noChangeArrowheads="1"/>
          </p:cNvSpPr>
          <p:nvPr/>
        </p:nvSpPr>
        <p:spPr bwMode="auto">
          <a:xfrm>
            <a:off x="6137275" y="5832475"/>
            <a:ext cx="1443038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sz="1454" b="1" dirty="0" smtClean="0"/>
              <a:t>Ajout au réseau</a:t>
            </a:r>
          </a:p>
        </p:txBody>
      </p:sp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16588" y="5818188"/>
            <a:ext cx="320675" cy="3476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Elbow Connector 164"/>
          <p:cNvCxnSpPr>
            <a:stCxn id="29" idx="2"/>
            <a:endCxn id="27" idx="1"/>
          </p:cNvCxnSpPr>
          <p:nvPr/>
        </p:nvCxnSpPr>
        <p:spPr>
          <a:xfrm rot="16200000" flipH="1">
            <a:off x="5168107" y="5442743"/>
            <a:ext cx="292100" cy="80486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5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4767263" y="5318125"/>
            <a:ext cx="288925" cy="381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140"/>
          <p:cNvSpPr txBox="1">
            <a:spLocks noChangeArrowheads="1"/>
          </p:cNvSpPr>
          <p:nvPr/>
        </p:nvSpPr>
        <p:spPr bwMode="auto">
          <a:xfrm>
            <a:off x="3355975" y="5387975"/>
            <a:ext cx="13684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sz="1454" b="1" dirty="0" smtClean="0"/>
              <a:t>Création serveur</a:t>
            </a:r>
          </a:p>
        </p:txBody>
      </p:sp>
      <p:sp>
        <p:nvSpPr>
          <p:cNvPr id="31" name="TextBox 152"/>
          <p:cNvSpPr txBox="1">
            <a:spLocks noChangeArrowheads="1"/>
          </p:cNvSpPr>
          <p:nvPr/>
        </p:nvSpPr>
        <p:spPr bwMode="auto">
          <a:xfrm>
            <a:off x="6153150" y="4791075"/>
            <a:ext cx="13112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sz="1454" b="1" dirty="0" smtClean="0"/>
              <a:t>Connexion disque à la VM</a:t>
            </a:r>
          </a:p>
        </p:txBody>
      </p:sp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5716588" y="4899025"/>
            <a:ext cx="349250" cy="3667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Elbow Connector 159"/>
          <p:cNvCxnSpPr>
            <a:stCxn id="32" idx="1"/>
            <a:endCxn id="29" idx="3"/>
          </p:cNvCxnSpPr>
          <p:nvPr/>
        </p:nvCxnSpPr>
        <p:spPr>
          <a:xfrm rot="10800000" flipV="1">
            <a:off x="5056188" y="5081588"/>
            <a:ext cx="660400" cy="4270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83"/>
          <p:cNvPicPr>
            <a:picLocks noChangeAspect="1" noChangeArrowheads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3995738" y="4846638"/>
            <a:ext cx="422275" cy="3873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137"/>
          <p:cNvSpPr txBox="1">
            <a:spLocks noChangeArrowheads="1"/>
          </p:cNvSpPr>
          <p:nvPr/>
        </p:nvSpPr>
        <p:spPr bwMode="auto">
          <a:xfrm>
            <a:off x="2667000" y="4879975"/>
            <a:ext cx="1376363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sz="1454" b="1" dirty="0" smtClean="0"/>
              <a:t>Création disque</a:t>
            </a:r>
          </a:p>
        </p:txBody>
      </p:sp>
      <p:cxnSp>
        <p:nvCxnSpPr>
          <p:cNvPr id="36" name="Straight Connector 162"/>
          <p:cNvCxnSpPr>
            <a:stCxn id="37" idx="2"/>
            <a:endCxn id="29" idx="0"/>
          </p:cNvCxnSpPr>
          <p:nvPr/>
        </p:nvCxnSpPr>
        <p:spPr>
          <a:xfrm flipH="1">
            <a:off x="4911725" y="4329113"/>
            <a:ext cx="11113" cy="989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3"/>
          <p:cNvPicPr>
            <a:picLocks noChangeAspect="1" noChangeArrowheads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4703763" y="3976688"/>
            <a:ext cx="436562" cy="3524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157"/>
          <p:cNvCxnSpPr>
            <a:stCxn id="41" idx="2"/>
            <a:endCxn id="37" idx="1"/>
          </p:cNvCxnSpPr>
          <p:nvPr/>
        </p:nvCxnSpPr>
        <p:spPr>
          <a:xfrm rot="16200000" flipH="1">
            <a:off x="4306094" y="3755231"/>
            <a:ext cx="301625" cy="49371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047"/>
          <p:cNvCxnSpPr>
            <a:stCxn id="41" idx="2"/>
            <a:endCxn id="34" idx="0"/>
          </p:cNvCxnSpPr>
          <p:nvPr/>
        </p:nvCxnSpPr>
        <p:spPr>
          <a:xfrm flipH="1">
            <a:off x="4206875" y="3851275"/>
            <a:ext cx="3175" cy="995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25"/>
          <p:cNvSpPr txBox="1">
            <a:spLocks noChangeArrowheads="1"/>
          </p:cNvSpPr>
          <p:nvPr/>
        </p:nvSpPr>
        <p:spPr bwMode="auto">
          <a:xfrm>
            <a:off x="4557713" y="3654425"/>
            <a:ext cx="104457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sz="1454" b="1" dirty="0" smtClean="0"/>
              <a:t>Clonage VM</a:t>
            </a:r>
          </a:p>
        </p:txBody>
      </p:sp>
      <p:pic>
        <p:nvPicPr>
          <p:cNvPr id="41" name="Picture 80"/>
          <p:cNvPicPr>
            <a:picLocks noChangeAspect="1" noChangeArrowheads="1"/>
          </p:cNvPicPr>
          <p:nvPr/>
        </p:nvPicPr>
        <p:blipFill>
          <a:blip r:embed="rId11"/>
          <a:stretch>
            <a:fillRect/>
          </a:stretch>
        </p:blipFill>
        <p:spPr bwMode="auto">
          <a:xfrm>
            <a:off x="3989388" y="3540125"/>
            <a:ext cx="439737" cy="3111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Elbow Connector 156"/>
          <p:cNvCxnSpPr>
            <a:stCxn id="44" idx="2"/>
            <a:endCxn id="41" idx="1"/>
          </p:cNvCxnSpPr>
          <p:nvPr/>
        </p:nvCxnSpPr>
        <p:spPr>
          <a:xfrm rot="16200000" flipH="1">
            <a:off x="3601244" y="3307556"/>
            <a:ext cx="317500" cy="45878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24"/>
          <p:cNvSpPr txBox="1">
            <a:spLocks noChangeArrowheads="1"/>
          </p:cNvSpPr>
          <p:nvPr/>
        </p:nvSpPr>
        <p:spPr bwMode="auto">
          <a:xfrm>
            <a:off x="3830638" y="3098800"/>
            <a:ext cx="100647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sz="1454" b="1" dirty="0" smtClean="0"/>
              <a:t>Déploiement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2"/>
          <a:stretch>
            <a:fillRect/>
          </a:stretch>
        </p:blipFill>
        <p:spPr bwMode="auto">
          <a:xfrm>
            <a:off x="3311525" y="2992438"/>
            <a:ext cx="439738" cy="3857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Elbow Connector 6"/>
          <p:cNvCxnSpPr>
            <a:stCxn id="47" idx="2"/>
            <a:endCxn id="44" idx="1"/>
          </p:cNvCxnSpPr>
          <p:nvPr/>
        </p:nvCxnSpPr>
        <p:spPr>
          <a:xfrm rot="16200000" flipH="1">
            <a:off x="2936876" y="2809875"/>
            <a:ext cx="252412" cy="49688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21"/>
          <p:cNvSpPr txBox="1">
            <a:spLocks noChangeArrowheads="1"/>
          </p:cNvSpPr>
          <p:nvPr/>
        </p:nvSpPr>
        <p:spPr bwMode="auto">
          <a:xfrm>
            <a:off x="3124200" y="2557463"/>
            <a:ext cx="122713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sz="1454" b="1" dirty="0" smtClean="0"/>
              <a:t>Initialisation changement</a:t>
            </a:r>
          </a:p>
        </p:txBody>
      </p:sp>
      <p:pic>
        <p:nvPicPr>
          <p:cNvPr id="47" name="Picture 64"/>
          <p:cNvPicPr>
            <a:picLocks noChangeAspect="1" noChangeArrowheads="1"/>
          </p:cNvPicPr>
          <p:nvPr/>
        </p:nvPicPr>
        <p:blipFill>
          <a:blip r:embed="rId13"/>
          <a:stretch>
            <a:fillRect/>
          </a:stretch>
        </p:blipFill>
        <p:spPr bwMode="auto">
          <a:xfrm>
            <a:off x="2620963" y="2527300"/>
            <a:ext cx="387350" cy="4048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56" name="Group 94"/>
          <p:cNvGrpSpPr>
            <a:grpSpLocks/>
          </p:cNvGrpSpPr>
          <p:nvPr/>
        </p:nvGrpSpPr>
        <p:grpSpPr bwMode="auto">
          <a:xfrm>
            <a:off x="8583613" y="2165350"/>
            <a:ext cx="527050" cy="3937000"/>
            <a:chOff x="9440889" y="1625140"/>
            <a:chExt cx="671451" cy="4721443"/>
          </a:xfrm>
        </p:grpSpPr>
        <p:sp>
          <p:nvSpPr>
            <p:cNvPr id="67" name="Rounded Rectangle 64"/>
            <p:cNvSpPr>
              <a:spLocks noChangeAspect="1"/>
            </p:cNvSpPr>
            <p:nvPr/>
          </p:nvSpPr>
          <p:spPr>
            <a:xfrm>
              <a:off x="9440889" y="1625140"/>
              <a:ext cx="671451" cy="4721443"/>
            </a:xfrm>
            <a:prstGeom prst="roundRect">
              <a:avLst/>
            </a:prstGeom>
            <a:gradFill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  <a:alpha val="70000"/>
                  </a:schemeClr>
                </a:gs>
                <a:gs pos="100000">
                  <a:schemeClr val="accent4">
                    <a:shade val="94000"/>
                    <a:satMod val="135000"/>
                    <a:alpha val="58000"/>
                  </a:schemeClr>
                </a:gs>
              </a:gsLst>
              <a:lin ang="2700000" scaled="0"/>
            </a:gradFill>
            <a:ln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vert" lIns="78199" tIns="39100" rIns="78199" bIns="39100" anchor="ctr"/>
            <a:lstStyle/>
            <a:p>
              <a:pPr algn="ctr" defTabSz="1060333" eaLnBrk="1" hangingPunct="1">
                <a:defRPr/>
              </a:pPr>
              <a:r>
                <a:rPr lang="fr-FR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/>
                </a:rPr>
                <a:t>Gestion du cycle de vie des VM</a:t>
              </a:r>
            </a:p>
          </p:txBody>
        </p:sp>
        <p:pic>
          <p:nvPicPr>
            <p:cNvPr id="13378" name="Picture 162" descr="SIL-walking.eps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843759" y="5966569"/>
              <a:ext cx="185737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4" name="Rectangle 42"/>
          <p:cNvSpPr>
            <a:spLocks noChangeArrowheads="1"/>
          </p:cNvSpPr>
          <p:nvPr/>
        </p:nvSpPr>
        <p:spPr bwMode="auto">
          <a:xfrm>
            <a:off x="107950" y="2095500"/>
            <a:ext cx="2078038" cy="38893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8" tIns="53035" rIns="106068" bIns="53035" anchor="ctr"/>
          <a:lstStyle/>
          <a:p>
            <a:pPr defTabSz="1060333" eaLnBrk="1" hangingPunct="1">
              <a:defRPr/>
            </a:pPr>
            <a:r>
              <a:rPr lang="fr-FR" sz="137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Gestion des évènements</a:t>
            </a:r>
          </a:p>
        </p:txBody>
      </p:sp>
      <p:sp>
        <p:nvSpPr>
          <p:cNvPr id="75" name="Rectangle 42"/>
          <p:cNvSpPr>
            <a:spLocks noChangeArrowheads="1"/>
          </p:cNvSpPr>
          <p:nvPr/>
        </p:nvSpPr>
        <p:spPr bwMode="auto">
          <a:xfrm>
            <a:off x="107950" y="2554288"/>
            <a:ext cx="2078038" cy="381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8" tIns="53035" rIns="106068" bIns="53035" anchor="ctr"/>
          <a:lstStyle/>
          <a:p>
            <a:pPr defTabSz="1060333" eaLnBrk="1" hangingPunct="1">
              <a:defRPr/>
            </a:pPr>
            <a:r>
              <a:rPr lang="fr-FR" sz="153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Service Desk</a:t>
            </a:r>
          </a:p>
        </p:txBody>
      </p:sp>
      <p:sp>
        <p:nvSpPr>
          <p:cNvPr id="76" name="Rectangle 42"/>
          <p:cNvSpPr>
            <a:spLocks noChangeArrowheads="1"/>
          </p:cNvSpPr>
          <p:nvPr/>
        </p:nvSpPr>
        <p:spPr bwMode="auto">
          <a:xfrm>
            <a:off x="107950" y="3014663"/>
            <a:ext cx="2078038" cy="38258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8" tIns="53035" rIns="106068" bIns="53035" anchor="ctr"/>
          <a:lstStyle/>
          <a:p>
            <a:pPr defTabSz="1060333" eaLnBrk="1" hangingPunct="1">
              <a:defRPr/>
            </a:pPr>
            <a:r>
              <a:rPr lang="fr-FR" sz="1368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Gestion parc / CMDB</a:t>
            </a:r>
          </a:p>
        </p:txBody>
      </p:sp>
      <p:sp>
        <p:nvSpPr>
          <p:cNvPr id="77" name="Rectangle 42"/>
          <p:cNvSpPr>
            <a:spLocks noChangeArrowheads="1"/>
          </p:cNvSpPr>
          <p:nvPr/>
        </p:nvSpPr>
        <p:spPr bwMode="auto">
          <a:xfrm>
            <a:off x="107950" y="3475038"/>
            <a:ext cx="2078038" cy="390525"/>
          </a:xfrm>
          <a:prstGeom prst="rect">
            <a:avLst/>
          </a:prstGeom>
          <a:solidFill>
            <a:schemeClr val="accent5">
              <a:alpha val="94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8" tIns="53035" rIns="106068" bIns="53035" anchor="ctr"/>
          <a:lstStyle/>
          <a:p>
            <a:pPr defTabSz="1060333" eaLnBrk="1" hangingPunct="1">
              <a:defRPr/>
            </a:pPr>
            <a:r>
              <a:rPr lang="fr-FR" sz="153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Configuration</a:t>
            </a:r>
          </a:p>
        </p:txBody>
      </p:sp>
      <p:sp>
        <p:nvSpPr>
          <p:cNvPr id="78" name="Rectangle 42"/>
          <p:cNvSpPr>
            <a:spLocks noChangeArrowheads="1"/>
          </p:cNvSpPr>
          <p:nvPr/>
        </p:nvSpPr>
        <p:spPr bwMode="auto">
          <a:xfrm>
            <a:off x="107950" y="3935413"/>
            <a:ext cx="2078038" cy="38258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8" tIns="53035" rIns="106068" bIns="53035" anchor="ctr"/>
          <a:lstStyle/>
          <a:p>
            <a:pPr defTabSz="1060333" eaLnBrk="1" hangingPunct="1">
              <a:defRPr/>
            </a:pPr>
            <a:r>
              <a:rPr lang="fr-FR" sz="153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Virtualisation</a:t>
            </a:r>
          </a:p>
        </p:txBody>
      </p:sp>
      <p:sp>
        <p:nvSpPr>
          <p:cNvPr id="79" name="Rectangle 42"/>
          <p:cNvSpPr>
            <a:spLocks noChangeArrowheads="1"/>
          </p:cNvSpPr>
          <p:nvPr/>
        </p:nvSpPr>
        <p:spPr bwMode="auto">
          <a:xfrm>
            <a:off x="107950" y="4397375"/>
            <a:ext cx="2078038" cy="382588"/>
          </a:xfrm>
          <a:prstGeom prst="rect">
            <a:avLst/>
          </a:prstGeom>
          <a:solidFill>
            <a:schemeClr val="accent5">
              <a:alpha val="94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8" tIns="53035" rIns="106068" bIns="53035" anchor="ctr"/>
          <a:lstStyle/>
          <a:p>
            <a:pPr defTabSz="1060333" eaLnBrk="1" hangingPunct="1">
              <a:defRPr/>
            </a:pPr>
            <a:r>
              <a:rPr lang="fr-FR" sz="1539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Securité</a:t>
            </a:r>
            <a:endParaRPr lang="fr-FR" sz="1539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</p:txBody>
      </p:sp>
      <p:sp>
        <p:nvSpPr>
          <p:cNvPr id="80" name="Rectangle 42"/>
          <p:cNvSpPr>
            <a:spLocks noChangeArrowheads="1"/>
          </p:cNvSpPr>
          <p:nvPr/>
        </p:nvSpPr>
        <p:spPr bwMode="auto">
          <a:xfrm>
            <a:off x="107950" y="4848225"/>
            <a:ext cx="2078038" cy="381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8" tIns="53035" rIns="106068" bIns="53035" anchor="ctr"/>
          <a:lstStyle/>
          <a:p>
            <a:pPr defTabSz="1060333" eaLnBrk="1" hangingPunct="1">
              <a:defRPr/>
            </a:pPr>
            <a:r>
              <a:rPr lang="fr-FR" sz="153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Stockage</a:t>
            </a:r>
          </a:p>
        </p:txBody>
      </p:sp>
      <p:sp>
        <p:nvSpPr>
          <p:cNvPr id="81" name="Rectangle 42"/>
          <p:cNvSpPr>
            <a:spLocks noChangeArrowheads="1"/>
          </p:cNvSpPr>
          <p:nvPr/>
        </p:nvSpPr>
        <p:spPr bwMode="auto">
          <a:xfrm>
            <a:off x="107950" y="5310188"/>
            <a:ext cx="2078038" cy="381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8" tIns="53035" rIns="106068" bIns="53035" anchor="ctr"/>
          <a:lstStyle/>
          <a:p>
            <a:pPr defTabSz="1060333" eaLnBrk="1" hangingPunct="1">
              <a:defRPr/>
            </a:pPr>
            <a:r>
              <a:rPr lang="fr-FR" sz="153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Serveur</a:t>
            </a:r>
          </a:p>
        </p:txBody>
      </p:sp>
      <p:sp>
        <p:nvSpPr>
          <p:cNvPr id="82" name="Rectangle 42"/>
          <p:cNvSpPr>
            <a:spLocks noChangeArrowheads="1"/>
          </p:cNvSpPr>
          <p:nvPr/>
        </p:nvSpPr>
        <p:spPr bwMode="auto">
          <a:xfrm>
            <a:off x="107950" y="5770563"/>
            <a:ext cx="2078038" cy="381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8" tIns="53035" rIns="106068" bIns="53035" anchor="ctr"/>
          <a:lstStyle/>
          <a:p>
            <a:pPr defTabSz="1060333" eaLnBrk="1" hangingPunct="1">
              <a:defRPr/>
            </a:pPr>
            <a:r>
              <a:rPr lang="fr-FR" sz="153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Réseau</a:t>
            </a:r>
          </a:p>
        </p:txBody>
      </p:sp>
      <p:grpSp>
        <p:nvGrpSpPr>
          <p:cNvPr id="13366" name="Groupe 85"/>
          <p:cNvGrpSpPr>
            <a:grpSpLocks/>
          </p:cNvGrpSpPr>
          <p:nvPr/>
        </p:nvGrpSpPr>
        <p:grpSpPr bwMode="auto">
          <a:xfrm>
            <a:off x="0" y="6480175"/>
            <a:ext cx="9180513" cy="404813"/>
            <a:chOff x="0" y="6480721"/>
            <a:chExt cx="9180512" cy="404663"/>
          </a:xfrm>
        </p:grpSpPr>
        <p:sp>
          <p:nvSpPr>
            <p:cNvPr id="88" name="Rectangle 87"/>
            <p:cNvSpPr/>
            <p:nvPr/>
          </p:nvSpPr>
          <p:spPr>
            <a:xfrm>
              <a:off x="0" y="6480721"/>
              <a:ext cx="9143999" cy="40466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89" name="Text Box 2"/>
            <p:cNvSpPr txBox="1">
              <a:spLocks noChangeArrowheads="1"/>
            </p:cNvSpPr>
            <p:nvPr/>
          </p:nvSpPr>
          <p:spPr bwMode="auto">
            <a:xfrm>
              <a:off x="0" y="6525155"/>
              <a:ext cx="6969124" cy="266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Aft>
                  <a:spcPts val="1000"/>
                </a:spcAft>
                <a:defRPr/>
              </a:pPr>
              <a:r>
                <a:rPr lang="en-US" altLang="zh-TW" sz="1400" b="1" dirty="0">
                  <a:solidFill>
                    <a:schemeClr val="accent1">
                      <a:lumMod val="75000"/>
                    </a:schemeClr>
                  </a:solidFill>
                  <a:latin typeface="Helvetica" pitchFamily="34" charset="0"/>
                  <a:ea typeface="PMingLiU" pitchFamily="18" charset="-120"/>
                  <a:cs typeface="Helvetica" pitchFamily="34" charset="0"/>
                </a:rPr>
                <a:t>PROJIXI Solutions: INNOVATION and CREATIVITY in DESIGN of SERVICES</a:t>
              </a:r>
              <a:endParaRPr lang="fr-FR" sz="3200" b="1" dirty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90" name="Text Box 5"/>
            <p:cNvSpPr txBox="1">
              <a:spLocks noChangeArrowheads="1"/>
            </p:cNvSpPr>
            <p:nvPr/>
          </p:nvSpPr>
          <p:spPr bwMode="auto">
            <a:xfrm>
              <a:off x="6443662" y="6539437"/>
              <a:ext cx="2736850" cy="260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fr-FR" sz="1100" b="1" i="1" dirty="0">
                  <a:latin typeface="+mj-lt"/>
                  <a:cs typeface="Arial" charset="0"/>
                </a:rPr>
                <a:t>PROJIXI Europe : Niche </a:t>
              </a:r>
              <a:r>
                <a:rPr lang="fr-FR" sz="1100" b="1" i="1" dirty="0" err="1">
                  <a:latin typeface="+mj-lt"/>
                  <a:cs typeface="Arial" charset="0"/>
                </a:rPr>
                <a:t>Market</a:t>
              </a:r>
              <a:r>
                <a:rPr lang="fr-FR" sz="1100" b="1" i="1" dirty="0">
                  <a:latin typeface="+mj-lt"/>
                  <a:cs typeface="Arial" charset="0"/>
                </a:rPr>
                <a:t> Player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94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14"/>
          <p:cNvSpPr>
            <a:spLocks noGrp="1"/>
          </p:cNvSpPr>
          <p:nvPr>
            <p:ph type="sldNum" sz="quarter" idx="11"/>
          </p:nvPr>
        </p:nvSpPr>
        <p:spPr>
          <a:xfrm>
            <a:off x="8748713" y="6553200"/>
            <a:ext cx="409575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fld id="{27AF03D9-C7CA-4369-8E4B-D9DCD241C15F}" type="slidenum">
              <a:rPr lang="fr-FR" altLang="fr-FR" sz="1400" b="1" smtClean="0">
                <a:solidFill>
                  <a:srgbClr val="FFFFFF"/>
                </a:solidFill>
              </a:rPr>
              <a:pPr algn="ctr" eaLnBrk="1" hangingPunct="1">
                <a:defRPr/>
              </a:pPr>
              <a:t>6</a:t>
            </a:fld>
            <a:endParaRPr lang="fr-FR" altLang="fr-FR" sz="1400" b="1" dirty="0" smtClean="0">
              <a:solidFill>
                <a:srgbClr val="FFFFFF"/>
              </a:solidFill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725034" y="1470891"/>
            <a:ext cx="8005763" cy="447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30238" lvl="1" indent="-285750" fontAlgn="base">
              <a:spcBef>
                <a:spcPct val="0"/>
              </a:spcBef>
              <a:spcAft>
                <a:spcPct val="0"/>
              </a:spcAft>
              <a:buClr>
                <a:srgbClr val="9999CC">
                  <a:lumMod val="50000"/>
                </a:srgbClr>
              </a:buClr>
              <a:buFont typeface="Wingdings" panose="05000000000000000000" pitchFamily="2" charset="2"/>
              <a:buChar char="§"/>
              <a:defRPr/>
            </a:pPr>
            <a:r>
              <a:rPr lang="fr-FR" sz="1600" b="1" dirty="0" smtClean="0">
                <a:solidFill>
                  <a:schemeClr val="accent2">
                    <a:lumMod val="75000"/>
                  </a:schemeClr>
                </a:solidFill>
              </a:rPr>
              <a:t>Rôles de l’orchestration et de l’automatisation des serveurs</a:t>
            </a:r>
            <a:endParaRPr lang="fr-FR" sz="1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368425" lvl="3" indent="-285750">
              <a:buClr>
                <a:srgbClr val="9999CC">
                  <a:lumMod val="50000"/>
                </a:srgbClr>
              </a:buClr>
              <a:buFont typeface="Wingdings" panose="05000000000000000000" pitchFamily="2" charset="2"/>
              <a:buChar char="ü"/>
              <a:defRPr/>
            </a:pPr>
            <a:endParaRPr lang="fr-FR" sz="1400" dirty="0" smtClean="0">
              <a:solidFill>
                <a:srgbClr val="000000"/>
              </a:solidFill>
            </a:endParaRPr>
          </a:p>
          <a:p>
            <a:pPr marL="1368425" lvl="3" indent="-285750">
              <a:buClr>
                <a:srgbClr val="9999CC">
                  <a:lumMod val="50000"/>
                </a:srgbClr>
              </a:buClr>
              <a:buFont typeface="Wingdings" panose="05000000000000000000" pitchFamily="2" charset="2"/>
              <a:buChar char="ü"/>
              <a:defRPr/>
            </a:pPr>
            <a:r>
              <a:rPr lang="fr-FR" sz="1400" dirty="0">
                <a:solidFill>
                  <a:srgbClr val="000000"/>
                </a:solidFill>
              </a:rPr>
              <a:t>Pourquoi a-t-on besoin de ces deux produits ? intérêt ?  pour qui ? leurs limites ?  le business modèle associé (tarif, </a:t>
            </a:r>
            <a:r>
              <a:rPr lang="fr-FR" sz="1400" dirty="0" err="1">
                <a:solidFill>
                  <a:srgbClr val="000000"/>
                </a:solidFill>
              </a:rPr>
              <a:t>etc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smtClean="0">
                <a:solidFill>
                  <a:srgbClr val="000000"/>
                </a:solidFill>
              </a:rPr>
              <a:t>…)</a:t>
            </a:r>
          </a:p>
          <a:p>
            <a:pPr marL="1368425" lvl="3" indent="-285750">
              <a:buClr>
                <a:srgbClr val="9999CC">
                  <a:lumMod val="50000"/>
                </a:srgbClr>
              </a:buClr>
              <a:buFont typeface="Wingdings" panose="05000000000000000000" pitchFamily="2" charset="2"/>
              <a:buChar char="ü"/>
              <a:defRPr/>
            </a:pPr>
            <a:r>
              <a:rPr lang="fr-FR" sz="1400" dirty="0" smtClean="0">
                <a:solidFill>
                  <a:srgbClr val="000000"/>
                </a:solidFill>
              </a:rPr>
              <a:t>Interfaçage avec les autres outils du </a:t>
            </a:r>
            <a:r>
              <a:rPr lang="fr-FR" sz="1400" dirty="0" err="1" smtClean="0">
                <a:solidFill>
                  <a:srgbClr val="000000"/>
                </a:solidFill>
              </a:rPr>
              <a:t>datacenter</a:t>
            </a:r>
            <a:r>
              <a:rPr lang="fr-FR" sz="1400" dirty="0" smtClean="0">
                <a:solidFill>
                  <a:srgbClr val="000000"/>
                </a:solidFill>
              </a:rPr>
              <a:t> (supervision, ITSM…)</a:t>
            </a:r>
            <a:endParaRPr lang="fr-FR" sz="1400" dirty="0">
              <a:solidFill>
                <a:srgbClr val="000000"/>
              </a:solidFill>
            </a:endParaRPr>
          </a:p>
          <a:p>
            <a:pPr marL="344488" lvl="1" fontAlgn="base">
              <a:spcBef>
                <a:spcPct val="0"/>
              </a:spcBef>
              <a:spcAft>
                <a:spcPct val="0"/>
              </a:spcAft>
              <a:buClr>
                <a:srgbClr val="9999CC">
                  <a:lumMod val="50000"/>
                </a:srgbClr>
              </a:buClr>
              <a:defRPr/>
            </a:pPr>
            <a:endParaRPr lang="fr-FR" sz="1600" b="1" dirty="0">
              <a:solidFill>
                <a:srgbClr val="000000"/>
              </a:solidFill>
            </a:endParaRPr>
          </a:p>
          <a:p>
            <a:pPr marL="630238" lvl="1" indent="-285750" fontAlgn="base">
              <a:spcBef>
                <a:spcPct val="0"/>
              </a:spcBef>
              <a:spcAft>
                <a:spcPct val="0"/>
              </a:spcAft>
              <a:buClr>
                <a:srgbClr val="9999CC">
                  <a:lumMod val="50000"/>
                </a:srgbClr>
              </a:buClr>
              <a:buFont typeface="Wingdings" panose="05000000000000000000" pitchFamily="2" charset="2"/>
              <a:buChar char="§"/>
              <a:defRPr/>
            </a:pPr>
            <a:r>
              <a:rPr lang="fr-FR" sz="1600" b="1" dirty="0" smtClean="0">
                <a:solidFill>
                  <a:schemeClr val="accent2">
                    <a:lumMod val="75000"/>
                  </a:schemeClr>
                </a:solidFill>
              </a:rPr>
              <a:t>Positionnement sur le marché</a:t>
            </a:r>
            <a:endParaRPr lang="fr-FR" sz="1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4488" lvl="1" fontAlgn="base">
              <a:spcBef>
                <a:spcPct val="0"/>
              </a:spcBef>
              <a:spcAft>
                <a:spcPct val="0"/>
              </a:spcAft>
              <a:buClr>
                <a:srgbClr val="9999CC">
                  <a:lumMod val="50000"/>
                </a:srgbClr>
              </a:buClr>
              <a:defRPr/>
            </a:pP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1368425" lvl="3" indent="-285750">
              <a:buClr>
                <a:srgbClr val="9999CC">
                  <a:lumMod val="50000"/>
                </a:srgbClr>
              </a:buClr>
              <a:buFont typeface="Wingdings" panose="05000000000000000000" pitchFamily="2" charset="2"/>
              <a:buChar char="ü"/>
              <a:defRPr/>
            </a:pPr>
            <a:r>
              <a:rPr lang="fr-FR" sz="1400" dirty="0" smtClean="0">
                <a:solidFill>
                  <a:srgbClr val="000000"/>
                </a:solidFill>
              </a:rPr>
              <a:t>Editeurs (HP, Microsoft, BMC, CA…), intégrateurs</a:t>
            </a:r>
          </a:p>
          <a:p>
            <a:pPr marL="1368425" lvl="3" indent="-285750">
              <a:buClr>
                <a:srgbClr val="9999CC">
                  <a:lumMod val="50000"/>
                </a:srgbClr>
              </a:buClr>
              <a:buFont typeface="Wingdings" panose="05000000000000000000" pitchFamily="2" charset="2"/>
              <a:buChar char="ü"/>
              <a:defRPr/>
            </a:pPr>
            <a:r>
              <a:rPr lang="fr-FR" sz="1400" dirty="0">
                <a:solidFill>
                  <a:srgbClr val="000000"/>
                </a:solidFill>
              </a:rPr>
              <a:t>Avantages et inconvénients des suites logicielles proposées par les </a:t>
            </a:r>
            <a:r>
              <a:rPr lang="fr-FR" sz="1400" dirty="0" smtClean="0">
                <a:solidFill>
                  <a:srgbClr val="000000"/>
                </a:solidFill>
              </a:rPr>
              <a:t>Editeurs</a:t>
            </a:r>
          </a:p>
          <a:p>
            <a:pPr marL="1368425" lvl="3" indent="-285750">
              <a:buClr>
                <a:srgbClr val="9999CC">
                  <a:lumMod val="50000"/>
                </a:srgbClr>
              </a:buClr>
              <a:buFont typeface="Wingdings" panose="05000000000000000000" pitchFamily="2" charset="2"/>
              <a:buChar char="ü"/>
              <a:defRPr/>
            </a:pPr>
            <a:r>
              <a:rPr lang="fr-FR" sz="1400" dirty="0">
                <a:solidFill>
                  <a:srgbClr val="000000"/>
                </a:solidFill>
              </a:rPr>
              <a:t>leur positionnement par rapport </a:t>
            </a:r>
            <a:r>
              <a:rPr lang="fr-FR" sz="1400" dirty="0" smtClean="0">
                <a:solidFill>
                  <a:srgbClr val="000000"/>
                </a:solidFill>
              </a:rPr>
              <a:t>aux solutions </a:t>
            </a:r>
            <a:r>
              <a:rPr lang="fr-FR" sz="1400" dirty="0">
                <a:solidFill>
                  <a:srgbClr val="000000"/>
                </a:solidFill>
              </a:rPr>
              <a:t>Open </a:t>
            </a:r>
            <a:r>
              <a:rPr lang="fr-FR" sz="1400" dirty="0" smtClean="0">
                <a:solidFill>
                  <a:srgbClr val="000000"/>
                </a:solidFill>
              </a:rPr>
              <a:t>Source</a:t>
            </a:r>
          </a:p>
          <a:p>
            <a:pPr marL="1368425" lvl="3" indent="-285750">
              <a:buClr>
                <a:srgbClr val="9999CC">
                  <a:lumMod val="50000"/>
                </a:srgbClr>
              </a:buClr>
              <a:buFont typeface="Wingdings" panose="05000000000000000000" pitchFamily="2" charset="2"/>
              <a:buChar char="ü"/>
              <a:defRPr/>
            </a:pPr>
            <a:endParaRPr lang="fr-FR" sz="1400" dirty="0">
              <a:solidFill>
                <a:srgbClr val="000000"/>
              </a:solidFill>
            </a:endParaRPr>
          </a:p>
          <a:p>
            <a:pPr marL="630238" lvl="1" indent="-285750" fontAlgn="base">
              <a:spcBef>
                <a:spcPct val="0"/>
              </a:spcBef>
              <a:spcAft>
                <a:spcPct val="0"/>
              </a:spcAft>
              <a:buClr>
                <a:srgbClr val="9999CC">
                  <a:lumMod val="50000"/>
                </a:srgbClr>
              </a:buClr>
              <a:buFont typeface="Wingdings" panose="05000000000000000000" pitchFamily="2" charset="2"/>
              <a:buChar char="§"/>
              <a:defRPr/>
            </a:pPr>
            <a:r>
              <a:rPr lang="fr-FR" sz="1600" b="1" dirty="0" smtClean="0">
                <a:solidFill>
                  <a:schemeClr val="accent2">
                    <a:lumMod val="75000"/>
                  </a:schemeClr>
                </a:solidFill>
              </a:rPr>
              <a:t>Analyse de cas concrets</a:t>
            </a:r>
            <a:endParaRPr lang="fr-FR" sz="1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4488" lvl="1" fontAlgn="base">
              <a:spcBef>
                <a:spcPct val="0"/>
              </a:spcBef>
              <a:spcAft>
                <a:spcPct val="0"/>
              </a:spcAft>
              <a:buClr>
                <a:srgbClr val="9999CC">
                  <a:lumMod val="50000"/>
                </a:srgbClr>
              </a:buClr>
              <a:defRPr/>
            </a:pPr>
            <a:endParaRPr lang="fr-FR" sz="1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368425" lvl="3" indent="-285750">
              <a:buClr>
                <a:srgbClr val="9999CC">
                  <a:lumMod val="50000"/>
                </a:srgbClr>
              </a:buClr>
              <a:buFont typeface="Wingdings" panose="05000000000000000000" pitchFamily="2" charset="2"/>
              <a:buChar char="ü"/>
              <a:defRPr/>
            </a:pPr>
            <a:r>
              <a:rPr lang="fr-FR" sz="1400" dirty="0" smtClean="0">
                <a:solidFill>
                  <a:srgbClr val="000000"/>
                </a:solidFill>
              </a:rPr>
              <a:t>Le positionnement des outils chez quelques sociétés</a:t>
            </a:r>
          </a:p>
          <a:p>
            <a:pPr marL="1368425" lvl="3" indent="-285750">
              <a:buClr>
                <a:srgbClr val="9999CC">
                  <a:lumMod val="50000"/>
                </a:srgbClr>
              </a:buClr>
              <a:buFont typeface="Wingdings" panose="05000000000000000000" pitchFamily="2" charset="2"/>
              <a:buChar char="ü"/>
              <a:defRPr/>
            </a:pPr>
            <a:r>
              <a:rPr lang="fr-FR" sz="1400" dirty="0" smtClean="0">
                <a:solidFill>
                  <a:srgbClr val="000000"/>
                </a:solidFill>
              </a:rPr>
              <a:t>Avant / après / gains</a:t>
            </a:r>
            <a:endParaRPr lang="fr-FR" sz="1400" dirty="0" smtClean="0">
              <a:solidFill>
                <a:srgbClr val="000000"/>
              </a:solidFill>
            </a:endParaRPr>
          </a:p>
          <a:p>
            <a:endParaRPr lang="fr-FR" sz="1400" dirty="0">
              <a:solidFill>
                <a:srgbClr val="000000"/>
              </a:solidFill>
            </a:endParaRPr>
          </a:p>
          <a:p>
            <a:pPr marL="344488" lvl="1" fontAlgn="base">
              <a:spcBef>
                <a:spcPct val="0"/>
              </a:spcBef>
              <a:spcAft>
                <a:spcPct val="0"/>
              </a:spcAft>
              <a:buClr>
                <a:srgbClr val="9999CC">
                  <a:lumMod val="50000"/>
                </a:srgbClr>
              </a:buClr>
              <a:defRPr/>
            </a:pP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457200" y="457199"/>
            <a:ext cx="8229600" cy="955675"/>
          </a:xfrm>
        </p:spPr>
        <p:txBody>
          <a:bodyPr/>
          <a:lstStyle/>
          <a:p>
            <a:pPr algn="ctr" rtl="0" eaLnBrk="1" fontAlgn="base" hangingPunct="1"/>
            <a:r>
              <a:rPr lang="fr-FR" sz="2600" b="1" kern="12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+mn-ea"/>
                <a:cs typeface="+mn-cs"/>
              </a:rPr>
              <a:t>Objectifs de l’étude</a:t>
            </a:r>
            <a:endParaRPr lang="fr-FR" sz="2600" b="1" kern="1200" dirty="0">
              <a:solidFill>
                <a:schemeClr val="accent6">
                  <a:lumMod val="75000"/>
                </a:schemeClr>
              </a:solidFill>
              <a:latin typeface="Arial" charset="0"/>
              <a:ea typeface="+mn-ea"/>
              <a:cs typeface="+mn-cs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0" y="6480721"/>
            <a:ext cx="9180512" cy="404663"/>
            <a:chOff x="0" y="6480721"/>
            <a:chExt cx="9180512" cy="404663"/>
          </a:xfrm>
        </p:grpSpPr>
        <p:sp>
          <p:nvSpPr>
            <p:cNvPr id="22" name="Rectangle 21"/>
            <p:cNvSpPr/>
            <p:nvPr/>
          </p:nvSpPr>
          <p:spPr>
            <a:xfrm>
              <a:off x="0" y="6480721"/>
              <a:ext cx="9144000" cy="40466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Text Box 2"/>
            <p:cNvSpPr txBox="1">
              <a:spLocks noChangeArrowheads="1"/>
            </p:cNvSpPr>
            <p:nvPr/>
          </p:nvSpPr>
          <p:spPr bwMode="auto">
            <a:xfrm>
              <a:off x="0" y="6525344"/>
              <a:ext cx="696912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1" i="0" u="none" strike="noStrike" cap="none" normalizeH="0" baseline="0" dirty="0" smtClean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latin typeface="Helvetica" pitchFamily="34" charset="0"/>
                  <a:ea typeface="PMingLiU" pitchFamily="18" charset="-120"/>
                  <a:cs typeface="Helvetica" pitchFamily="34" charset="0"/>
                </a:rPr>
                <a:t>PROJIXI Solutions: INNOVATION and CREATIVITY in DESIGN of SERVICES</a:t>
              </a:r>
              <a:endParaRPr kumimoji="0" lang="fr-FR" sz="3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6444209" y="6538738"/>
              <a:ext cx="273630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100" b="1" i="1" dirty="0">
                  <a:latin typeface="+mj-lt"/>
                </a:rPr>
                <a:t>PROJIXI Europe : Niche </a:t>
              </a:r>
              <a:r>
                <a:rPr lang="fr-FR" sz="1100" b="1" i="1" dirty="0" err="1">
                  <a:latin typeface="+mj-lt"/>
                </a:rPr>
                <a:t>Market</a:t>
              </a:r>
              <a:r>
                <a:rPr lang="fr-FR" sz="1100" b="1" i="1" dirty="0">
                  <a:latin typeface="+mj-lt"/>
                </a:rPr>
                <a:t> Player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210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482</Words>
  <Application>Microsoft Office PowerPoint</Application>
  <PresentationFormat>Affichage à l'écran (4:3)</PresentationFormat>
  <Paragraphs>89</Paragraphs>
  <Slides>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PMingLiU</vt:lpstr>
      <vt:lpstr>Arial</vt:lpstr>
      <vt:lpstr>Arial Black</vt:lpstr>
      <vt:lpstr>Helvetica</vt:lpstr>
      <vt:lpstr>Symbol</vt:lpstr>
      <vt:lpstr>Times New Roman</vt:lpstr>
      <vt:lpstr>Wingdings</vt:lpstr>
      <vt:lpstr>Pixel</vt:lpstr>
      <vt:lpstr>Présentation PowerPoint</vt:lpstr>
      <vt:lpstr>On ne gère pas un datacenter de la même façon que les 3 serveurs qu’on a montés dans son garage</vt:lpstr>
      <vt:lpstr>Standardisation et industrialisation, les clefs de la gestion des datacenters… et des nuages</vt:lpstr>
      <vt:lpstr>Profusion de briques fonctionnelles pour fournir un service à un utilisateur</vt:lpstr>
      <vt:lpstr>L’orchestration et l’automatisation des serveurs sont la colonne vertébrale de la gestion des datacenters</vt:lpstr>
      <vt:lpstr>Objectifs de l’étude</vt:lpstr>
    </vt:vector>
  </TitlesOfParts>
  <Company>none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Projixi Europe</dc:title>
  <dc:creator>cmoret@projixi-europe.com</dc:creator>
  <cp:lastModifiedBy>Jacq Nicolas</cp:lastModifiedBy>
  <cp:revision>253</cp:revision>
  <cp:lastPrinted>2014-03-06T14:57:44Z</cp:lastPrinted>
  <dcterms:created xsi:type="dcterms:W3CDTF">2006-01-12T18:04:26Z</dcterms:created>
  <dcterms:modified xsi:type="dcterms:W3CDTF">2014-03-13T13:27:27Z</dcterms:modified>
</cp:coreProperties>
</file>