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33"/>
  </p:notesMasterIdLst>
  <p:sldIdLst>
    <p:sldId id="256" r:id="rId2"/>
    <p:sldId id="257" r:id="rId3"/>
    <p:sldId id="288" r:id="rId4"/>
    <p:sldId id="258" r:id="rId5"/>
    <p:sldId id="259" r:id="rId6"/>
    <p:sldId id="260" r:id="rId7"/>
    <p:sldId id="261" r:id="rId8"/>
    <p:sldId id="262" r:id="rId9"/>
    <p:sldId id="264" r:id="rId10"/>
    <p:sldId id="266" r:id="rId11"/>
    <p:sldId id="287" r:id="rId12"/>
    <p:sldId id="267" r:id="rId13"/>
    <p:sldId id="268" r:id="rId14"/>
    <p:sldId id="269" r:id="rId15"/>
    <p:sldId id="270" r:id="rId16"/>
    <p:sldId id="271" r:id="rId17"/>
    <p:sldId id="272" r:id="rId18"/>
    <p:sldId id="275" r:id="rId19"/>
    <p:sldId id="273" r:id="rId20"/>
    <p:sldId id="274" r:id="rId21"/>
    <p:sldId id="276" r:id="rId22"/>
    <p:sldId id="289" r:id="rId23"/>
    <p:sldId id="277" r:id="rId24"/>
    <p:sldId id="278" r:id="rId25"/>
    <p:sldId id="279" r:id="rId26"/>
    <p:sldId id="280" r:id="rId27"/>
    <p:sldId id="281" r:id="rId28"/>
    <p:sldId id="282" r:id="rId29"/>
    <p:sldId id="283" r:id="rId30"/>
    <p:sldId id="285" r:id="rId31"/>
    <p:sldId id="286"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s concepts de base du sans fil" id="{978FE808-7347-4316-94CD-AF746EEF4458}">
          <p14:sldIdLst>
            <p14:sldId id="256"/>
            <p14:sldId id="257"/>
            <p14:sldId id="288"/>
            <p14:sldId id="258"/>
            <p14:sldId id="259"/>
            <p14:sldId id="260"/>
            <p14:sldId id="261"/>
            <p14:sldId id="262"/>
            <p14:sldId id="264"/>
            <p14:sldId id="266"/>
            <p14:sldId id="287"/>
            <p14:sldId id="267"/>
            <p14:sldId id="268"/>
            <p14:sldId id="269"/>
            <p14:sldId id="270"/>
            <p14:sldId id="271"/>
          </p14:sldIdLst>
        </p14:section>
        <p14:section name="Concepts avancés" id="{606652E0-2641-46DD-9A0B-23ED01E2D2A2}">
          <p14:sldIdLst>
            <p14:sldId id="272"/>
            <p14:sldId id="275"/>
            <p14:sldId id="273"/>
            <p14:sldId id="274"/>
          </p14:sldIdLst>
        </p14:section>
        <p14:section name="Théorie OSI" id="{2D2F3AC0-3CC8-490D-84F2-A8290931A8FC}">
          <p14:sldIdLst>
            <p14:sldId id="276"/>
            <p14:sldId id="289"/>
            <p14:sldId id="277"/>
            <p14:sldId id="278"/>
            <p14:sldId id="279"/>
            <p14:sldId id="280"/>
          </p14:sldIdLst>
        </p14:section>
        <p14:section name="Les types d'authentification" id="{F1C703EE-00C2-430F-8644-C17D5DB90B40}">
          <p14:sldIdLst>
            <p14:sldId id="281"/>
            <p14:sldId id="282"/>
            <p14:sldId id="283"/>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2" autoAdjust="0"/>
    <p:restoredTop sz="81858" autoAdjust="0"/>
  </p:normalViewPr>
  <p:slideViewPr>
    <p:cSldViewPr snapToGrid="0">
      <p:cViewPr varScale="1">
        <p:scale>
          <a:sx n="75" d="100"/>
          <a:sy n="75" d="100"/>
        </p:scale>
        <p:origin x="10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1B77B-3A35-43F4-8406-E01B2ACFACB7}" type="datetimeFigureOut">
              <a:rPr lang="fr-FR" smtClean="0"/>
              <a:t>05/01/2014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ADD0F-3F98-45DA-8D6A-C411949AA539}" type="slidenum">
              <a:rPr lang="fr-FR" smtClean="0"/>
              <a:t>‹N°›</a:t>
            </a:fld>
            <a:endParaRPr lang="fr-FR"/>
          </a:p>
        </p:txBody>
      </p:sp>
    </p:spTree>
    <p:extLst>
      <p:ext uri="{BB962C8B-B14F-4D97-AF65-F5344CB8AC3E}">
        <p14:creationId xmlns:p14="http://schemas.microsoft.com/office/powerpoint/2010/main" val="3740992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WPAN: Bluetooth</a:t>
            </a:r>
          </a:p>
          <a:p>
            <a:r>
              <a:rPr lang="fr-FR" dirty="0" smtClean="0"/>
              <a:t>WLAN: Wifi, </a:t>
            </a:r>
            <a:r>
              <a:rPr lang="fr-FR" dirty="0" err="1" smtClean="0"/>
              <a:t>HiperLAN</a:t>
            </a:r>
            <a:r>
              <a:rPr lang="fr-FR" dirty="0" smtClean="0"/>
              <a:t> (</a:t>
            </a:r>
            <a:r>
              <a:rPr lang="fr-FR" dirty="0" err="1" smtClean="0"/>
              <a:t>adhoc</a:t>
            </a:r>
            <a:r>
              <a:rPr lang="fr-FR" dirty="0" smtClean="0"/>
              <a:t>)</a:t>
            </a:r>
          </a:p>
          <a:p>
            <a:r>
              <a:rPr lang="fr-FR" dirty="0" smtClean="0"/>
              <a:t>WMAN: WiMax (USA, Belgique, Danemark) – on appelle ça ici la boucle locale</a:t>
            </a:r>
          </a:p>
          <a:p>
            <a:r>
              <a:rPr lang="fr-FR" dirty="0" smtClean="0"/>
              <a:t>WWAN: Liaison internet satellitaire,</a:t>
            </a:r>
            <a:r>
              <a:rPr lang="fr-FR" baseline="0" dirty="0" smtClean="0"/>
              <a:t> GPRS, GSM, EDGE, 3G, 3G+, HSDPA, 4G</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2</a:t>
            </a:fld>
            <a:endParaRPr lang="fr-FR"/>
          </a:p>
        </p:txBody>
      </p:sp>
    </p:spTree>
    <p:extLst>
      <p:ext uri="{BB962C8B-B14F-4D97-AF65-F5344CB8AC3E}">
        <p14:creationId xmlns:p14="http://schemas.microsoft.com/office/powerpoint/2010/main" val="1749659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baseline="0" dirty="0" smtClean="0"/>
              <a:t>Point sur les Box (de quoi sont elles composées?)</a:t>
            </a:r>
          </a:p>
          <a:p>
            <a:pPr marL="171450" indent="-171450">
              <a:buFontTx/>
              <a:buChar char="-"/>
            </a:pPr>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15</a:t>
            </a:fld>
            <a:endParaRPr lang="fr-FR"/>
          </a:p>
        </p:txBody>
      </p:sp>
    </p:spTree>
    <p:extLst>
      <p:ext uri="{BB962C8B-B14F-4D97-AF65-F5344CB8AC3E}">
        <p14:creationId xmlns:p14="http://schemas.microsoft.com/office/powerpoint/2010/main" val="2890601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Processus et</a:t>
            </a:r>
            <a:r>
              <a:rPr lang="fr-FR" baseline="0" dirty="0" smtClean="0"/>
              <a:t> sécurité de gens trop nombreux pour permettre de diffuser une clef de façon classique</a:t>
            </a:r>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16</a:t>
            </a:fld>
            <a:endParaRPr lang="fr-FR"/>
          </a:p>
        </p:txBody>
      </p:sp>
    </p:spTree>
    <p:extLst>
      <p:ext uri="{BB962C8B-B14F-4D97-AF65-F5344CB8AC3E}">
        <p14:creationId xmlns:p14="http://schemas.microsoft.com/office/powerpoint/2010/main" val="154765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17</a:t>
            </a:fld>
            <a:endParaRPr lang="fr-FR"/>
          </a:p>
        </p:txBody>
      </p:sp>
    </p:spTree>
    <p:extLst>
      <p:ext uri="{BB962C8B-B14F-4D97-AF65-F5344CB8AC3E}">
        <p14:creationId xmlns:p14="http://schemas.microsoft.com/office/powerpoint/2010/main" val="2876537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-BSS : Basic Service Set. Cela peut être vu comme la zone couverte par le signal d'un</a:t>
            </a:r>
          </a:p>
          <a:p>
            <a:r>
              <a:rPr lang="fr-FR" dirty="0" smtClean="0"/>
              <a:t>point d'accès (AP). Toutes les stations se trouvant dans la zone géographique d'un BSS </a:t>
            </a:r>
          </a:p>
          <a:p>
            <a:r>
              <a:rPr lang="fr-FR" dirty="0" smtClean="0"/>
              <a:t>peuvent émettre et recevoir des trames de l'AP.</a:t>
            </a:r>
          </a:p>
          <a:p>
            <a:r>
              <a:rPr lang="fr-FR" dirty="0" smtClean="0"/>
              <a:t>-</a:t>
            </a:r>
            <a:r>
              <a:rPr lang="fr-FR" dirty="0" err="1" smtClean="0"/>
              <a:t>Beacon</a:t>
            </a:r>
            <a:r>
              <a:rPr lang="fr-FR" dirty="0" smtClean="0"/>
              <a:t> : balise . C'est une trame envoyée régulièrement par l'AP pour signaler sa </a:t>
            </a:r>
          </a:p>
          <a:p>
            <a:r>
              <a:rPr lang="fr-FR" dirty="0" smtClean="0"/>
              <a:t>présence. Cela fonctionne sur le même principe que les radio- balises en aviation. Les </a:t>
            </a:r>
          </a:p>
          <a:p>
            <a:r>
              <a:rPr lang="fr-FR" dirty="0" smtClean="0"/>
              <a:t>stations ont libre latitude sur la manière dont traiter l'information contenue dans ce </a:t>
            </a:r>
          </a:p>
          <a:p>
            <a:r>
              <a:rPr lang="fr-FR" dirty="0" err="1" smtClean="0"/>
              <a:t>beacon</a:t>
            </a:r>
            <a:r>
              <a:rPr lang="fr-FR" dirty="0" smtClean="0"/>
              <a:t>. En d'autres termes, tout point situé dans le BSS reçoit le </a:t>
            </a:r>
            <a:r>
              <a:rPr lang="fr-FR" dirty="0" err="1" smtClean="0"/>
              <a:t>beacon</a:t>
            </a:r>
            <a:r>
              <a:rPr lang="fr-FR" dirty="0" smtClean="0"/>
              <a:t> à intervalle </a:t>
            </a:r>
          </a:p>
          <a:p>
            <a:r>
              <a:rPr lang="fr-FR" dirty="0" smtClean="0"/>
              <a:t>régulier.</a:t>
            </a:r>
          </a:p>
          <a:p>
            <a:r>
              <a:rPr lang="fr-FR" dirty="0" smtClean="0"/>
              <a:t>-BSSID : Basic Service Set </a:t>
            </a:r>
            <a:r>
              <a:rPr lang="fr-FR" dirty="0" err="1" smtClean="0"/>
              <a:t>IDentifier</a:t>
            </a:r>
            <a:r>
              <a:rPr lang="fr-FR" dirty="0" smtClean="0"/>
              <a:t>. A ne pas confondre avec le SSID. Le BSSID </a:t>
            </a:r>
          </a:p>
          <a:p>
            <a:r>
              <a:rPr lang="fr-FR" dirty="0" smtClean="0"/>
              <a:t>correspond à l'adresse MAC de l'équipement </a:t>
            </a:r>
            <a:r>
              <a:rPr lang="fr-FR" dirty="0" err="1" smtClean="0"/>
              <a:t>Wi-FI</a:t>
            </a:r>
            <a:r>
              <a:rPr lang="fr-FR" dirty="0" smtClean="0"/>
              <a:t>, et de fait, est un identifiant unique.</a:t>
            </a:r>
          </a:p>
          <a:p>
            <a:r>
              <a:rPr lang="fr-FR" dirty="0" smtClean="0"/>
              <a:t>-ESS : Extended Service Set. Un ESS correspond à la réunion de plusieurs BSS qui sont </a:t>
            </a:r>
          </a:p>
          <a:p>
            <a:r>
              <a:rPr lang="fr-FR" dirty="0" smtClean="0"/>
              <a:t>reliés par un lien réseau (wifi ou filaire) et qui partagent le même SSID. Il est nécessaire </a:t>
            </a:r>
          </a:p>
          <a:p>
            <a:r>
              <a:rPr lang="fr-FR" dirty="0" smtClean="0"/>
              <a:t>de remarquer qu'ils n'ont pas à partager la même fréquence, c'est le SSID seul qui </a:t>
            </a:r>
          </a:p>
          <a:p>
            <a:r>
              <a:rPr lang="fr-FR" dirty="0" smtClean="0"/>
              <a:t>spécifie l'appartenance au même réseau.</a:t>
            </a:r>
          </a:p>
          <a:p>
            <a:r>
              <a:rPr lang="fr-FR" dirty="0" smtClean="0"/>
              <a:t>-DS : Distribution System . C'est le lien réseau qui permet aux AP de communiquer entre </a:t>
            </a:r>
          </a:p>
          <a:p>
            <a:r>
              <a:rPr lang="fr-FR" dirty="0" smtClean="0"/>
              <a:t>eux. Généralement filaire, la littérature indique que l'on peut construire un DS </a:t>
            </a:r>
          </a:p>
          <a:p>
            <a:r>
              <a:rPr lang="fr-FR" dirty="0" smtClean="0"/>
              <a:t>également sur du Wi-Fi.</a:t>
            </a:r>
          </a:p>
          <a:p>
            <a:r>
              <a:rPr lang="fr-FR" dirty="0" smtClean="0"/>
              <a:t>-STA : station . Cela correspond à tout matériel équipé d'une carte </a:t>
            </a:r>
            <a:r>
              <a:rPr lang="fr-FR" dirty="0" err="1" smtClean="0"/>
              <a:t>Wi-FI</a:t>
            </a:r>
            <a:r>
              <a:rPr lang="fr-FR" dirty="0" smtClean="0"/>
              <a:t> autre qu'un AP. </a:t>
            </a:r>
          </a:p>
          <a:p>
            <a:r>
              <a:rPr lang="fr-FR" dirty="0" smtClean="0"/>
              <a:t>Il peut s'agir d'un PC avec une antenne wifi, mais également des PDA, des téléphones </a:t>
            </a:r>
          </a:p>
          <a:p>
            <a:r>
              <a:rPr lang="fr-FR" dirty="0" smtClean="0"/>
              <a:t>wifi, ou de tout autre type d'équipement.</a:t>
            </a:r>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18</a:t>
            </a:fld>
            <a:endParaRPr lang="fr-FR"/>
          </a:p>
        </p:txBody>
      </p:sp>
    </p:spTree>
    <p:extLst>
      <p:ext uri="{BB962C8B-B14F-4D97-AF65-F5344CB8AC3E}">
        <p14:creationId xmlns:p14="http://schemas.microsoft.com/office/powerpoint/2010/main" val="2572823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a:t>
            </a:r>
            <a:r>
              <a:rPr lang="fr-FR" dirty="0" err="1" smtClean="0"/>
              <a:t>roaming</a:t>
            </a:r>
            <a:r>
              <a:rPr lang="fr-FR" dirty="0" smtClean="0"/>
              <a:t>, ou </a:t>
            </a:r>
            <a:r>
              <a:rPr lang="fr-FR" dirty="0" err="1" smtClean="0"/>
              <a:t>handover</a:t>
            </a:r>
            <a:r>
              <a:rPr lang="fr-FR" dirty="0" smtClean="0"/>
              <a:t>, ou encore appelé l'itinérance en wifi représente l'action qui </a:t>
            </a:r>
          </a:p>
          <a:p>
            <a:r>
              <a:rPr lang="fr-FR" dirty="0" smtClean="0"/>
              <a:t>consiste pour une station à changer de point d'accès (AP) sans perdre sa connectivité </a:t>
            </a:r>
          </a:p>
          <a:p>
            <a:r>
              <a:rPr lang="fr-FR" dirty="0" smtClean="0"/>
              <a:t>réseau.</a:t>
            </a:r>
          </a:p>
          <a:p>
            <a:endParaRPr lang="fr-FR" dirty="0" smtClean="0"/>
          </a:p>
          <a:p>
            <a:r>
              <a:rPr lang="fr-FR" dirty="0" smtClean="0"/>
              <a:t>Le </a:t>
            </a:r>
            <a:r>
              <a:rPr lang="fr-FR" dirty="0" err="1" smtClean="0"/>
              <a:t>roaming</a:t>
            </a:r>
            <a:r>
              <a:rPr lang="fr-FR" dirty="0" smtClean="0"/>
              <a:t> n'a pas été implémenté dans la norme Wi-Fi bien que cette dernière soit une </a:t>
            </a:r>
          </a:p>
          <a:p>
            <a:r>
              <a:rPr lang="fr-FR" dirty="0" smtClean="0"/>
              <a:t>technologie sans fil, ce qui a laissé le champ libre à des implémentations soit </a:t>
            </a:r>
          </a:p>
          <a:p>
            <a:r>
              <a:rPr lang="fr-FR" dirty="0" smtClean="0"/>
              <a:t>normalisées, soit propriétaires</a:t>
            </a:r>
          </a:p>
          <a:p>
            <a:endParaRPr lang="fr-FR" dirty="0" smtClean="0"/>
          </a:p>
          <a:p>
            <a:r>
              <a:rPr lang="fr-FR" dirty="0" smtClean="0"/>
              <a:t>Cas laissé "ouvert" par la norme</a:t>
            </a:r>
          </a:p>
          <a:p>
            <a:r>
              <a:rPr lang="fr-FR" dirty="0" smtClean="0"/>
              <a:t>Le wifi existe depuis 1999. A cette date la notion de sans fil existe pour les stations </a:t>
            </a:r>
          </a:p>
          <a:p>
            <a:r>
              <a:rPr lang="fr-FR" dirty="0" smtClean="0"/>
              <a:t>portables. Mais un ordinateur portable ne se déplace que lorsqu'il est éteint, une fois </a:t>
            </a:r>
          </a:p>
          <a:p>
            <a:r>
              <a:rPr lang="fr-FR" dirty="0" smtClean="0"/>
              <a:t>allumé il reste fixe. Contrairement au réseau GSM qui dès le début a pensé à introduire </a:t>
            </a:r>
          </a:p>
          <a:p>
            <a:r>
              <a:rPr lang="fr-FR" dirty="0" smtClean="0"/>
              <a:t>les notions d'itinérance, le wifi a laissé cette option de côté. Le </a:t>
            </a:r>
            <a:r>
              <a:rPr lang="fr-FR" dirty="0" err="1" smtClean="0"/>
              <a:t>roaming</a:t>
            </a:r>
            <a:r>
              <a:rPr lang="fr-FR" dirty="0" smtClean="0"/>
              <a:t> est donc absent </a:t>
            </a:r>
          </a:p>
          <a:p>
            <a:r>
              <a:rPr lang="fr-FR" dirty="0" smtClean="0"/>
              <a:t>de la norme Wi-Fi 802.11. Ce cas d'utilisation a été </a:t>
            </a:r>
            <a:r>
              <a:rPr lang="fr-FR" dirty="0" err="1" smtClean="0"/>
              <a:t>délibérement</a:t>
            </a:r>
            <a:r>
              <a:rPr lang="fr-FR" dirty="0" smtClean="0"/>
              <a:t> laissé ouvert, afin de </a:t>
            </a:r>
          </a:p>
          <a:p>
            <a:r>
              <a:rPr lang="fr-FR" dirty="0" smtClean="0"/>
              <a:t>permettre à des solutions futures d'</a:t>
            </a:r>
            <a:r>
              <a:rPr lang="fr-FR" dirty="0" err="1" smtClean="0"/>
              <a:t>impléménter</a:t>
            </a:r>
            <a:r>
              <a:rPr lang="fr-FR" dirty="0" smtClean="0"/>
              <a:t> le </a:t>
            </a:r>
            <a:r>
              <a:rPr lang="fr-FR" dirty="0" err="1" smtClean="0"/>
              <a:t>roaming</a:t>
            </a:r>
            <a:r>
              <a:rPr lang="fr-FR" dirty="0" smtClean="0"/>
              <a:t> en cas de besoin.</a:t>
            </a:r>
          </a:p>
          <a:p>
            <a:endParaRPr lang="fr-FR" dirty="0" smtClean="0"/>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19</a:t>
            </a:fld>
            <a:endParaRPr lang="fr-FR"/>
          </a:p>
        </p:txBody>
      </p:sp>
    </p:spTree>
    <p:extLst>
      <p:ext uri="{BB962C8B-B14F-4D97-AF65-F5344CB8AC3E}">
        <p14:creationId xmlns:p14="http://schemas.microsoft.com/office/powerpoint/2010/main" val="3047935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21</a:t>
            </a:fld>
            <a:endParaRPr lang="fr-FR"/>
          </a:p>
        </p:txBody>
      </p:sp>
    </p:spTree>
    <p:extLst>
      <p:ext uri="{BB962C8B-B14F-4D97-AF65-F5344CB8AC3E}">
        <p14:creationId xmlns:p14="http://schemas.microsoft.com/office/powerpoint/2010/main" val="3955932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Bande ISM : 2,4/2,483 GHz</a:t>
            </a:r>
          </a:p>
          <a:p>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Débit</a:t>
            </a:r>
            <a:r>
              <a:rPr lang="en-US" sz="1200" b="0" i="0" u="none" strike="noStrike" kern="1200" baseline="0" dirty="0" smtClean="0">
                <a:solidFill>
                  <a:schemeClr val="tx1"/>
                </a:solidFill>
                <a:latin typeface="+mn-lt"/>
                <a:ea typeface="+mn-ea"/>
                <a:cs typeface="+mn-cs"/>
              </a:rPr>
              <a:t> : 1, 2, 5.5, 11 Mb/s</a:t>
            </a:r>
          </a:p>
          <a:p>
            <a:r>
              <a:rPr lang="fr-FR" sz="1200" b="0" i="0" u="none" strike="noStrike" kern="1200" baseline="0" dirty="0" smtClean="0">
                <a:solidFill>
                  <a:schemeClr val="tx1"/>
                </a:solidFill>
                <a:latin typeface="+mn-lt"/>
                <a:ea typeface="+mn-ea"/>
                <a:cs typeface="+mn-cs"/>
              </a:rPr>
              <a:t> Un bit  plusieurs bits (11)</a:t>
            </a:r>
          </a:p>
          <a:p>
            <a:r>
              <a:rPr lang="fr-FR" sz="1200" b="0" i="0" u="none" strike="noStrike" kern="1200" baseline="0" dirty="0" smtClean="0">
                <a:solidFill>
                  <a:schemeClr val="tx1"/>
                </a:solidFill>
                <a:latin typeface="+mn-lt"/>
                <a:ea typeface="+mn-ea"/>
                <a:cs typeface="+mn-cs"/>
              </a:rPr>
              <a:t> Transmission des données XOR une</a:t>
            </a:r>
          </a:p>
          <a:p>
            <a:r>
              <a:rPr lang="fr-FR" sz="1200" b="0" i="0" u="none" strike="noStrike" kern="1200" baseline="0" dirty="0" smtClean="0">
                <a:solidFill>
                  <a:schemeClr val="tx1"/>
                </a:solidFill>
                <a:latin typeface="+mn-lt"/>
                <a:ea typeface="+mn-ea"/>
                <a:cs typeface="+mn-cs"/>
              </a:rPr>
              <a:t>séquence de bits </a:t>
            </a:r>
            <a:r>
              <a:rPr lang="fr-FR" sz="1200" b="0" i="0" u="none" strike="noStrike" kern="1200" baseline="0" dirty="0" err="1" smtClean="0">
                <a:solidFill>
                  <a:schemeClr val="tx1"/>
                </a:solidFill>
                <a:latin typeface="+mn-lt"/>
                <a:ea typeface="+mn-ea"/>
                <a:cs typeface="+mn-cs"/>
              </a:rPr>
              <a:t>Chipping</a:t>
            </a:r>
            <a:r>
              <a:rPr lang="fr-FR" sz="1200" b="0" i="0" u="none" strike="noStrike" kern="1200" baseline="0" dirty="0" smtClean="0">
                <a:solidFill>
                  <a:schemeClr val="tx1"/>
                </a:solidFill>
                <a:latin typeface="+mn-lt"/>
                <a:ea typeface="+mn-ea"/>
                <a:cs typeface="+mn-cs"/>
              </a:rPr>
              <a:t> Code</a:t>
            </a:r>
          </a:p>
          <a:p>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Performances</a:t>
            </a:r>
          </a:p>
          <a:p>
            <a:r>
              <a:rPr lang="fr-FR" sz="1200" b="0" i="0" u="none" strike="noStrike" kern="1200" baseline="0" dirty="0" smtClean="0">
                <a:solidFill>
                  <a:schemeClr val="tx1"/>
                </a:solidFill>
                <a:latin typeface="+mn-lt"/>
                <a:ea typeface="+mn-ea"/>
                <a:cs typeface="+mn-cs"/>
              </a:rPr>
              <a:t> Coût élevé</a:t>
            </a:r>
          </a:p>
          <a:p>
            <a:r>
              <a:rPr lang="fr-FR" sz="1200" b="0" i="0" u="none" strike="noStrike" kern="1200" baseline="0" dirty="0" smtClean="0">
                <a:solidFill>
                  <a:schemeClr val="tx1"/>
                </a:solidFill>
                <a:latin typeface="+mn-lt"/>
                <a:ea typeface="+mn-ea"/>
                <a:cs typeface="+mn-cs"/>
              </a:rPr>
              <a:t> Consommation </a:t>
            </a:r>
            <a:r>
              <a:rPr lang="fr-FR" sz="1200" b="0" i="0" u="none" strike="noStrike" kern="1200" baseline="0" dirty="0" smtClean="0">
                <a:solidFill>
                  <a:schemeClr val="tx1"/>
                </a:solidFill>
                <a:latin typeface="+mn-lt"/>
                <a:ea typeface="+mn-ea"/>
                <a:cs typeface="+mn-cs"/>
              </a:rPr>
              <a:t>d’énergie importante</a:t>
            </a:r>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 Débit important</a:t>
            </a:r>
          </a:p>
          <a:p>
            <a:r>
              <a:rPr lang="fr-FR" sz="1200" b="0" i="0" u="none" strike="noStrike" kern="1200" baseline="0" dirty="0" smtClean="0">
                <a:solidFill>
                  <a:schemeClr val="tx1"/>
                </a:solidFill>
                <a:latin typeface="+mn-lt"/>
                <a:ea typeface="+mn-ea"/>
                <a:cs typeface="+mn-cs"/>
              </a:rPr>
              <a:t> Redondance bits  diminution des</a:t>
            </a:r>
          </a:p>
          <a:p>
            <a:r>
              <a:rPr lang="fr-FR" sz="1200" b="0" i="0" u="none" strike="noStrike" kern="1200" baseline="0" dirty="0" smtClean="0">
                <a:solidFill>
                  <a:schemeClr val="tx1"/>
                </a:solidFill>
                <a:latin typeface="+mn-lt"/>
                <a:ea typeface="+mn-ea"/>
                <a:cs typeface="+mn-cs"/>
              </a:rPr>
              <a:t>retransmission</a:t>
            </a:r>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23</a:t>
            </a:fld>
            <a:endParaRPr lang="fr-FR"/>
          </a:p>
        </p:txBody>
      </p:sp>
    </p:spTree>
    <p:extLst>
      <p:ext uri="{BB962C8B-B14F-4D97-AF65-F5344CB8AC3E}">
        <p14:creationId xmlns:p14="http://schemas.microsoft.com/office/powerpoint/2010/main" val="3556036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couche Liaison de données de la norme 802.11 est composé de</a:t>
            </a:r>
          </a:p>
          <a:p>
            <a:r>
              <a:rPr lang="fr-FR" dirty="0" smtClean="0"/>
              <a:t>deux sous-couches</a:t>
            </a:r>
          </a:p>
          <a:p>
            <a:r>
              <a:rPr lang="fr-FR" dirty="0" smtClean="0"/>
              <a:t> la couche de contrôle de la liaison logique (</a:t>
            </a:r>
            <a:r>
              <a:rPr lang="fr-FR" dirty="0" err="1" smtClean="0"/>
              <a:t>Logical</a:t>
            </a:r>
            <a:r>
              <a:rPr lang="fr-FR" dirty="0" smtClean="0"/>
              <a:t> Link Control, notée LLC)</a:t>
            </a:r>
          </a:p>
          <a:p>
            <a:r>
              <a:rPr lang="fr-FR" dirty="0" smtClean="0"/>
              <a:t> la couche de contrôle d’accès au support (Media Access Control, ou MAC).</a:t>
            </a:r>
          </a:p>
          <a:p>
            <a:r>
              <a:rPr lang="fr-FR" dirty="0" smtClean="0"/>
              <a:t> La couche MAC définit deux méthodes d'accès différentes</a:t>
            </a:r>
          </a:p>
          <a:p>
            <a:r>
              <a:rPr lang="fr-FR" dirty="0" smtClean="0"/>
              <a:t> La méthode CSMA/CA utilisant la </a:t>
            </a:r>
            <a:r>
              <a:rPr lang="fr-FR" dirty="0" err="1" smtClean="0"/>
              <a:t>Distributed</a:t>
            </a:r>
            <a:r>
              <a:rPr lang="fr-FR" dirty="0" smtClean="0"/>
              <a:t> Coordination </a:t>
            </a:r>
            <a:r>
              <a:rPr lang="fr-FR" dirty="0" err="1" smtClean="0"/>
              <a:t>Function</a:t>
            </a:r>
            <a:r>
              <a:rPr lang="fr-FR" dirty="0" smtClean="0"/>
              <a:t> (DCF)</a:t>
            </a:r>
          </a:p>
          <a:p>
            <a:r>
              <a:rPr lang="fr-FR" dirty="0" smtClean="0"/>
              <a:t> La Point Coordination </a:t>
            </a:r>
            <a:r>
              <a:rPr lang="fr-FR" dirty="0" err="1" smtClean="0"/>
              <a:t>Function</a:t>
            </a:r>
            <a:r>
              <a:rPr lang="fr-FR" dirty="0" smtClean="0"/>
              <a:t> (PCF)</a:t>
            </a:r>
          </a:p>
          <a:p>
            <a:r>
              <a:rPr lang="fr-FR" dirty="0" smtClean="0"/>
              <a:t> Problématique</a:t>
            </a:r>
          </a:p>
          <a:p>
            <a:r>
              <a:rPr lang="fr-FR" dirty="0" smtClean="0"/>
              <a:t> Dans un réseau filaire, chaque machine envoyant un message vérifie qu'aucun autre</a:t>
            </a:r>
          </a:p>
          <a:p>
            <a:r>
              <a:rPr lang="fr-FR" dirty="0" smtClean="0"/>
              <a:t>message n'a été envoyé en même temps par une autre machine. Si c'est le cas, les</a:t>
            </a:r>
          </a:p>
          <a:p>
            <a:r>
              <a:rPr lang="fr-FR" dirty="0" smtClean="0"/>
              <a:t>deux machines patientent pendant un temps aléatoire avant de recommencer à</a:t>
            </a:r>
          </a:p>
          <a:p>
            <a:r>
              <a:rPr lang="fr-FR" dirty="0" smtClean="0"/>
              <a:t>émettre.</a:t>
            </a:r>
          </a:p>
          <a:p>
            <a:r>
              <a:rPr lang="fr-FR" dirty="0" smtClean="0"/>
              <a:t> Dans un réseau sans fil, ce procédé n'est pas possible dans la mesure où deux</a:t>
            </a:r>
          </a:p>
          <a:p>
            <a:r>
              <a:rPr lang="fr-FR" dirty="0" smtClean="0"/>
              <a:t>stations communiquant avec un récepteur ne s'entendent pas forcément</a:t>
            </a:r>
          </a:p>
          <a:p>
            <a:r>
              <a:rPr lang="fr-FR" dirty="0" smtClean="0"/>
              <a:t>mutuellement en raison de leur rayon de portée.</a:t>
            </a:r>
          </a:p>
          <a:p>
            <a:endParaRPr lang="fr-FR" dirty="0" smtClean="0"/>
          </a:p>
          <a:p>
            <a:r>
              <a:rPr lang="en-US" sz="1200" b="0" i="0" u="none" strike="noStrike" kern="1200" baseline="0" dirty="0" smtClean="0">
                <a:solidFill>
                  <a:schemeClr val="tx1"/>
                </a:solidFill>
                <a:latin typeface="+mn-lt"/>
                <a:ea typeface="+mn-ea"/>
                <a:cs typeface="+mn-cs"/>
              </a:rPr>
              <a:t> CSMA/CA (Carrier Sense Multiple Access with Collision</a:t>
            </a:r>
          </a:p>
          <a:p>
            <a:r>
              <a:rPr lang="fr-FR" sz="1200" b="0" i="0" u="none" strike="noStrike" kern="1200" baseline="0" dirty="0" err="1" smtClean="0">
                <a:solidFill>
                  <a:schemeClr val="tx1"/>
                </a:solidFill>
                <a:latin typeface="+mn-lt"/>
                <a:ea typeface="+mn-ea"/>
                <a:cs typeface="+mn-cs"/>
              </a:rPr>
              <a:t>Avoidance</a:t>
            </a:r>
            <a:r>
              <a:rPr lang="fr-FR" sz="1200" b="0" i="0" u="none" strike="noStrike" kern="1200" baseline="0" dirty="0" smtClean="0">
                <a:solidFill>
                  <a:schemeClr val="tx1"/>
                </a:solidFill>
                <a:latin typeface="+mn-lt"/>
                <a:ea typeface="+mn-ea"/>
                <a:cs typeface="+mn-cs"/>
              </a:rPr>
              <a:t>))</a:t>
            </a:r>
          </a:p>
          <a:p>
            <a:r>
              <a:rPr lang="fr-FR" sz="1200" b="0" i="0" u="none" strike="noStrike" kern="1200" baseline="0" dirty="0" smtClean="0">
                <a:solidFill>
                  <a:schemeClr val="tx1"/>
                </a:solidFill>
                <a:latin typeface="+mn-lt"/>
                <a:ea typeface="+mn-ea"/>
                <a:cs typeface="+mn-cs"/>
              </a:rPr>
              <a:t> Le protocole CSMA/CA utilise un mécanisme d'esquive de</a:t>
            </a:r>
          </a:p>
          <a:p>
            <a:r>
              <a:rPr lang="fr-FR" sz="1200" b="0" i="0" u="none" strike="noStrike" kern="1200" baseline="0" dirty="0" smtClean="0">
                <a:solidFill>
                  <a:schemeClr val="tx1"/>
                </a:solidFill>
                <a:latin typeface="+mn-lt"/>
                <a:ea typeface="+mn-ea"/>
                <a:cs typeface="+mn-cs"/>
              </a:rPr>
              <a:t>collision basé sur un principe d'accusé de réceptions</a:t>
            </a:r>
          </a:p>
          <a:p>
            <a:r>
              <a:rPr lang="fr-FR" sz="1200" b="0" i="0" u="none" strike="noStrike" kern="1200" baseline="0" dirty="0" smtClean="0">
                <a:solidFill>
                  <a:schemeClr val="tx1"/>
                </a:solidFill>
                <a:latin typeface="+mn-lt"/>
                <a:ea typeface="+mn-ea"/>
                <a:cs typeface="+mn-cs"/>
              </a:rPr>
              <a:t>réciproques entre l'émetteur et le récepteur</a:t>
            </a:r>
          </a:p>
          <a:p>
            <a:r>
              <a:rPr lang="fr-FR" sz="1200" b="0" i="0" u="none" strike="noStrike" kern="1200" baseline="0" dirty="0" smtClean="0">
                <a:solidFill>
                  <a:schemeClr val="tx1"/>
                </a:solidFill>
                <a:latin typeface="+mn-lt"/>
                <a:ea typeface="+mn-ea"/>
                <a:cs typeface="+mn-cs"/>
              </a:rPr>
              <a:t> Le taux d'erreur augmente avec la taille des paquets</a:t>
            </a:r>
          </a:p>
          <a:p>
            <a:r>
              <a:rPr lang="fr-FR" sz="1200" b="0" i="0" u="none" strike="noStrike" kern="1200" baseline="0" dirty="0" smtClean="0">
                <a:solidFill>
                  <a:schemeClr val="tx1"/>
                </a:solidFill>
                <a:latin typeface="+mn-lt"/>
                <a:ea typeface="+mn-ea"/>
                <a:cs typeface="+mn-cs"/>
              </a:rPr>
              <a:t> Fragmentation des paquets en morceaux (fragments)</a:t>
            </a:r>
          </a:p>
          <a:p>
            <a:r>
              <a:rPr lang="fr-FR" sz="1200" b="0" i="0" u="none" strike="noStrike" kern="1200" baseline="0" dirty="0" smtClean="0">
                <a:solidFill>
                  <a:schemeClr val="tx1"/>
                </a:solidFill>
                <a:latin typeface="+mn-lt"/>
                <a:ea typeface="+mn-ea"/>
                <a:cs typeface="+mn-cs"/>
              </a:rPr>
              <a:t> Mécanisme de contrôle des erreur et retransmission</a:t>
            </a:r>
          </a:p>
          <a:p>
            <a:endParaRPr lang="fr-FR" sz="1200" b="0" i="0" u="none" strike="noStrike" kern="1200" baseline="0" dirty="0" smtClean="0">
              <a:solidFill>
                <a:schemeClr val="tx1"/>
              </a:solidFill>
              <a:latin typeface="+mn-lt"/>
              <a:ea typeface="+mn-ea"/>
              <a:cs typeface="+mn-cs"/>
            </a:endParaRPr>
          </a:p>
          <a:p>
            <a:endParaRPr lang="fr-FR" sz="1200" b="0" i="0" u="none" strike="noStrike" kern="1200" baseline="0" dirty="0" smtClean="0">
              <a:solidFill>
                <a:schemeClr val="tx1"/>
              </a:solidFill>
              <a:latin typeface="+mn-lt"/>
              <a:ea typeface="+mn-ea"/>
              <a:cs typeface="+mn-cs"/>
            </a:endParaRPr>
          </a:p>
          <a:p>
            <a:endParaRPr lang="fr-FR" dirty="0" smtClean="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24</a:t>
            </a:fld>
            <a:endParaRPr lang="fr-FR"/>
          </a:p>
        </p:txBody>
      </p:sp>
    </p:spTree>
    <p:extLst>
      <p:ext uri="{BB962C8B-B14F-4D97-AF65-F5344CB8AC3E}">
        <p14:creationId xmlns:p14="http://schemas.microsoft.com/office/powerpoint/2010/main" val="2131263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dirty="0" smtClean="0"/>
              <a:t>WEP</a:t>
            </a:r>
          </a:p>
          <a:p>
            <a:pPr marL="171450" indent="-171450">
              <a:buFontTx/>
              <a:buChar char="-"/>
            </a:pPr>
            <a:r>
              <a:rPr lang="fr-FR" dirty="0" smtClean="0"/>
              <a:t>WPA</a:t>
            </a:r>
          </a:p>
          <a:p>
            <a:pPr marL="171450" indent="-171450">
              <a:buFontTx/>
              <a:buChar char="-"/>
            </a:pPr>
            <a:r>
              <a:rPr lang="fr-FR" dirty="0" smtClean="0"/>
              <a:t>WPA</a:t>
            </a:r>
            <a:r>
              <a:rPr lang="fr-FR" baseline="0" dirty="0" smtClean="0"/>
              <a:t> 2</a:t>
            </a:r>
          </a:p>
          <a:p>
            <a:pPr marL="171450" indent="-171450">
              <a:buFontTx/>
              <a:buChar char="-"/>
            </a:pPr>
            <a:endParaRPr lang="fr-FR" baseline="0" dirty="0" smtClean="0"/>
          </a:p>
          <a:p>
            <a:pPr marL="171450" indent="-171450">
              <a:buFontTx/>
              <a:buChar char="-"/>
            </a:pPr>
            <a:r>
              <a:rPr lang="fr-FR" baseline="0" dirty="0" smtClean="0"/>
              <a:t>Différencier protocole d’authentification et chiffrement</a:t>
            </a:r>
          </a:p>
          <a:p>
            <a:pPr marL="171450" indent="-171450">
              <a:buFontTx/>
              <a:buChar char="-"/>
            </a:pPr>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27</a:t>
            </a:fld>
            <a:endParaRPr lang="fr-FR"/>
          </a:p>
        </p:txBody>
      </p:sp>
    </p:spTree>
    <p:extLst>
      <p:ext uri="{BB962C8B-B14F-4D97-AF65-F5344CB8AC3E}">
        <p14:creationId xmlns:p14="http://schemas.microsoft.com/office/powerpoint/2010/main" val="3516738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Sa faiblesse vient du fait</a:t>
            </a:r>
            <a:r>
              <a:rPr lang="fr-FR" baseline="0" dirty="0" smtClean="0"/>
              <a:t> qu’à chaque demande au point d’accès une partie de la c</a:t>
            </a:r>
          </a:p>
          <a:p>
            <a:endParaRPr lang="fr-FR" baseline="0" dirty="0" smtClean="0"/>
          </a:p>
          <a:p>
            <a:pPr algn="just">
              <a:buFont typeface="+mj-lt"/>
              <a:buAutoNum type="arabicPeriod"/>
            </a:pPr>
            <a:r>
              <a:rPr lang="fr-FR" b="0" i="0" dirty="0" smtClean="0">
                <a:solidFill>
                  <a:srgbClr val="000000"/>
                </a:solidFill>
                <a:effectLst/>
                <a:latin typeface="Verdana" panose="020B0604030504040204" pitchFamily="34" charset="0"/>
              </a:rPr>
              <a:t> ne jamais utiliser deux fois la même clé dans le même contexte ; (non respecté</a:t>
            </a:r>
            <a:r>
              <a:rPr lang="fr-FR" b="0" i="0" baseline="0" dirty="0" smtClean="0">
                <a:solidFill>
                  <a:srgbClr val="000000"/>
                </a:solidFill>
                <a:effectLst/>
                <a:latin typeface="Verdana" panose="020B0604030504040204" pitchFamily="34" charset="0"/>
              </a:rPr>
              <a:t> par le </a:t>
            </a:r>
            <a:r>
              <a:rPr lang="fr-FR" b="0" i="0" baseline="0" dirty="0" err="1" smtClean="0">
                <a:solidFill>
                  <a:srgbClr val="000000"/>
                </a:solidFill>
                <a:effectLst/>
                <a:latin typeface="Verdana" panose="020B0604030504040204" pitchFamily="34" charset="0"/>
              </a:rPr>
              <a:t>wep</a:t>
            </a:r>
            <a:r>
              <a:rPr lang="fr-FR" b="0" i="0" baseline="0" dirty="0" smtClean="0">
                <a:solidFill>
                  <a:srgbClr val="000000"/>
                </a:solidFill>
                <a:effectLst/>
                <a:latin typeface="Verdana" panose="020B0604030504040204" pitchFamily="34" charset="0"/>
              </a:rPr>
              <a:t>)</a:t>
            </a:r>
          </a:p>
          <a:p>
            <a:pPr algn="just">
              <a:buFont typeface="+mj-lt"/>
              <a:buAutoNum type="arabicPeriod"/>
            </a:pPr>
            <a:endParaRPr lang="fr-FR" b="0" i="0" baseline="0" dirty="0" smtClean="0">
              <a:solidFill>
                <a:srgbClr val="000000"/>
              </a:solidFill>
              <a:effectLst/>
              <a:latin typeface="Verdana" panose="020B0604030504040204" pitchFamily="34" charset="0"/>
            </a:endParaRPr>
          </a:p>
          <a:p>
            <a:pPr algn="just">
              <a:buFont typeface="+mj-lt"/>
              <a:buNone/>
            </a:pPr>
            <a:r>
              <a:rPr lang="fr-FR" b="0" i="0" baseline="0" dirty="0" smtClean="0">
                <a:solidFill>
                  <a:srgbClr val="000000"/>
                </a:solidFill>
                <a:effectLst/>
                <a:latin typeface="Verdana" panose="020B0604030504040204" pitchFamily="34" charset="0"/>
              </a:rPr>
              <a:t>De ce fait à force de récupérer les trames on possède une partie du cryptage. 12000 trames suffisent pour avoir 99% de chance de péter le protocole.</a:t>
            </a:r>
          </a:p>
          <a:p>
            <a:pPr algn="just">
              <a:buFont typeface="+mj-lt"/>
              <a:buNone/>
            </a:pPr>
            <a:endParaRPr lang="fr-FR" b="0" i="0" dirty="0" smtClean="0">
              <a:solidFill>
                <a:srgbClr val="000000"/>
              </a:solidFill>
              <a:effectLst/>
              <a:latin typeface="Verdana" panose="020B0604030504040204" pitchFamily="34" charset="0"/>
            </a:endParaRPr>
          </a:p>
          <a:p>
            <a:pPr algn="just">
              <a:buFont typeface="+mj-lt"/>
              <a:buAutoNum type="arabicPeriod"/>
            </a:pPr>
            <a:r>
              <a:rPr lang="fr-FR" b="0" i="0" dirty="0" smtClean="0">
                <a:solidFill>
                  <a:srgbClr val="000000"/>
                </a:solidFill>
                <a:effectLst/>
                <a:latin typeface="Verdana" panose="020B0604030504040204" pitchFamily="34" charset="0"/>
              </a:rPr>
              <a:t> jeter les 512 premiers octets de la sortie RC4 pour éviter les problèmes liés à l'utilisation de clés faibles ;</a:t>
            </a:r>
          </a:p>
          <a:p>
            <a:pPr algn="just">
              <a:buFont typeface="+mj-lt"/>
              <a:buAutoNum type="arabicPeriod"/>
            </a:pPr>
            <a:r>
              <a:rPr lang="fr-FR" b="0" i="0" dirty="0" smtClean="0">
                <a:solidFill>
                  <a:srgbClr val="000000"/>
                </a:solidFill>
                <a:effectLst/>
                <a:latin typeface="Verdana" panose="020B0604030504040204" pitchFamily="34" charset="0"/>
              </a:rPr>
              <a:t> ne pas chiffrer plus de 2^36 octets de données avec la même clé</a:t>
            </a:r>
          </a:p>
          <a:p>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28</a:t>
            </a:fld>
            <a:endParaRPr lang="fr-FR"/>
          </a:p>
        </p:txBody>
      </p:sp>
    </p:spTree>
    <p:extLst>
      <p:ext uri="{BB962C8B-B14F-4D97-AF65-F5344CB8AC3E}">
        <p14:creationId xmlns:p14="http://schemas.microsoft.com/office/powerpoint/2010/main" val="1054966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L’Institute of </a:t>
            </a:r>
            <a:r>
              <a:rPr lang="fr-FR" sz="1200" b="0" i="0" kern="1200" dirty="0" err="1" smtClean="0">
                <a:solidFill>
                  <a:schemeClr val="tx1"/>
                </a:solidFill>
                <a:effectLst/>
                <a:latin typeface="+mn-lt"/>
                <a:ea typeface="+mn-ea"/>
                <a:cs typeface="+mn-cs"/>
              </a:rPr>
              <a:t>Electrical</a:t>
            </a:r>
            <a:r>
              <a:rPr lang="fr-FR" sz="1200" b="0" i="0" kern="1200" dirty="0" smtClean="0">
                <a:solidFill>
                  <a:schemeClr val="tx1"/>
                </a:solidFill>
                <a:effectLst/>
                <a:latin typeface="+mn-lt"/>
                <a:ea typeface="+mn-ea"/>
                <a:cs typeface="+mn-cs"/>
              </a:rPr>
              <a:t> and </a:t>
            </a:r>
            <a:r>
              <a:rPr lang="fr-FR" sz="1200" b="0" i="0" kern="1200" dirty="0" err="1" smtClean="0">
                <a:solidFill>
                  <a:schemeClr val="tx1"/>
                </a:solidFill>
                <a:effectLst/>
                <a:latin typeface="+mn-lt"/>
                <a:ea typeface="+mn-ea"/>
                <a:cs typeface="+mn-cs"/>
              </a:rPr>
              <a:t>Electronics</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Engineers</a:t>
            </a:r>
            <a:r>
              <a:rPr lang="fr-FR" sz="1200" b="0" i="0" kern="1200" dirty="0" smtClean="0">
                <a:solidFill>
                  <a:schemeClr val="tx1"/>
                </a:solidFill>
                <a:effectLst/>
                <a:latin typeface="+mn-lt"/>
                <a:ea typeface="+mn-ea"/>
                <a:cs typeface="+mn-cs"/>
              </a:rPr>
              <a:t> ou IEEE, en français l'« Institut des ingénieurs électriciens et électroniciens », est une association professionnelle. L’IEEE compte plus de 400 000 membres et possède différentes branches dans plusieurs parties du monde. L’IEEE est constituée d’ingénieurs électriciens, d’informaticiens, de professionnels du domaine des télécommunications, etc. L’organisation a pour but de promouvoir la connaissance dans le domaine de l’ingénierie électrique (électricité et électronique). Juridiquement, l'IEEE est une organisation à but non lucratif de droit américain.</a:t>
            </a:r>
          </a:p>
          <a:p>
            <a:endParaRPr lang="fr-FR" sz="1200" b="1" i="0" kern="1200" dirty="0" smtClean="0">
              <a:solidFill>
                <a:schemeClr val="tx1"/>
              </a:solidFill>
              <a:effectLst/>
              <a:latin typeface="+mn-lt"/>
              <a:ea typeface="+mn-ea"/>
              <a:cs typeface="+mn-cs"/>
            </a:endParaRPr>
          </a:p>
          <a:p>
            <a:r>
              <a:rPr lang="fr-FR" sz="1200" b="1" i="0" kern="1200" dirty="0" smtClean="0">
                <a:solidFill>
                  <a:schemeClr val="tx1"/>
                </a:solidFill>
                <a:effectLst/>
                <a:latin typeface="+mn-lt"/>
                <a:ea typeface="+mn-ea"/>
                <a:cs typeface="+mn-cs"/>
              </a:rPr>
              <a:t>Le but est de constituer des normes</a:t>
            </a:r>
          </a:p>
          <a:p>
            <a:r>
              <a:rPr lang="fr-FR" sz="1200" b="1" i="0" kern="1200" dirty="0" smtClean="0">
                <a:solidFill>
                  <a:schemeClr val="tx1"/>
                </a:solidFill>
                <a:effectLst/>
                <a:latin typeface="+mn-lt"/>
                <a:ea typeface="+mn-ea"/>
                <a:cs typeface="+mn-cs"/>
              </a:rPr>
              <a:t>_________________</a:t>
            </a:r>
          </a:p>
          <a:p>
            <a:r>
              <a:rPr lang="fr-FR" sz="1200" b="1" i="0" kern="1200" dirty="0" smtClean="0">
                <a:solidFill>
                  <a:schemeClr val="tx1"/>
                </a:solidFill>
                <a:effectLst/>
                <a:latin typeface="+mn-lt"/>
                <a:ea typeface="+mn-ea"/>
                <a:cs typeface="+mn-cs"/>
              </a:rPr>
              <a:t>IEEE 802</a:t>
            </a:r>
            <a:r>
              <a:rPr lang="fr-FR" sz="1200" b="0" i="0" kern="1200" dirty="0" smtClean="0">
                <a:solidFill>
                  <a:schemeClr val="tx1"/>
                </a:solidFill>
                <a:effectLst/>
                <a:latin typeface="+mn-lt"/>
                <a:ea typeface="+mn-ea"/>
                <a:cs typeface="+mn-cs"/>
              </a:rPr>
              <a:t> est un comité de l'</a:t>
            </a:r>
            <a:r>
              <a:rPr lang="fr-FR" sz="1200" b="0" i="0" u="none" strike="noStrike" kern="1200" dirty="0" smtClean="0">
                <a:solidFill>
                  <a:schemeClr val="tx1"/>
                </a:solidFill>
                <a:effectLst/>
                <a:latin typeface="+mn-lt"/>
                <a:ea typeface="+mn-ea"/>
                <a:cs typeface="+mn-cs"/>
              </a:rPr>
              <a:t>IEE</a:t>
            </a:r>
            <a:r>
              <a:rPr lang="fr-FR" sz="1200" b="0" i="0" kern="1200" dirty="0" smtClean="0">
                <a:solidFill>
                  <a:schemeClr val="tx1"/>
                </a:solidFill>
                <a:effectLst/>
                <a:latin typeface="+mn-lt"/>
                <a:ea typeface="+mn-ea"/>
                <a:cs typeface="+mn-cs"/>
              </a:rPr>
              <a:t> qui décrit une famille de normes relatives aux réseaux locaux (</a:t>
            </a:r>
            <a:r>
              <a:rPr lang="fr-FR" sz="1200" b="0" i="0" u="none" strike="noStrike" kern="1200" dirty="0" smtClean="0">
                <a:solidFill>
                  <a:schemeClr val="tx1"/>
                </a:solidFill>
                <a:effectLst/>
                <a:latin typeface="+mn-lt"/>
                <a:ea typeface="+mn-ea"/>
                <a:cs typeface="+mn-cs"/>
              </a:rPr>
              <a:t>LAN</a:t>
            </a:r>
            <a:r>
              <a:rPr lang="fr-FR" sz="1200" b="0" i="0" kern="1200" dirty="0" smtClean="0">
                <a:solidFill>
                  <a:schemeClr val="tx1"/>
                </a:solidFill>
                <a:effectLst/>
                <a:latin typeface="+mn-lt"/>
                <a:ea typeface="+mn-ea"/>
                <a:cs typeface="+mn-cs"/>
              </a:rPr>
              <a:t>) et métropolitains (</a:t>
            </a:r>
            <a:r>
              <a:rPr lang="fr-FR" sz="1200" b="0" i="0" u="none" strike="noStrike" kern="1200" dirty="0" smtClean="0">
                <a:solidFill>
                  <a:schemeClr val="tx1"/>
                </a:solidFill>
                <a:effectLst/>
                <a:latin typeface="+mn-lt"/>
                <a:ea typeface="+mn-ea"/>
                <a:cs typeface="+mn-cs"/>
              </a:rPr>
              <a:t>MAN</a:t>
            </a:r>
            <a:r>
              <a:rPr lang="fr-FR" sz="1200" b="0" i="0" kern="1200" dirty="0" smtClean="0">
                <a:solidFill>
                  <a:schemeClr val="tx1"/>
                </a:solidFill>
                <a:effectLst/>
                <a:latin typeface="+mn-lt"/>
                <a:ea typeface="+mn-ea"/>
                <a:cs typeface="+mn-cs"/>
              </a:rPr>
              <a:t>) basés sur la transmission de données numériques par le biais de liaisons filaires ou sans fil.</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L'origine du nom provient de la date de fondation du comité en février 1980 : IEEE 802.</a:t>
            </a:r>
          </a:p>
          <a:p>
            <a:endParaRPr lang="fr-FR" sz="1200" b="0" i="0" kern="1200" dirty="0" smtClean="0">
              <a:solidFill>
                <a:schemeClr val="tx1"/>
              </a:solidFill>
              <a:effectLst/>
              <a:latin typeface="+mn-lt"/>
              <a:ea typeface="+mn-ea"/>
              <a:cs typeface="+mn-cs"/>
            </a:endParaRPr>
          </a:p>
          <a:p>
            <a:r>
              <a:rPr lang="fr-FR" dirty="0" smtClean="0"/>
              <a:t>Les services et les spécifications décrits par l'IEEE 802 se réfèrent aux deux couches inférieures du modèle OSI qui en contient sept, à savoir la couche physique (PHY) et la couche liaison de données.</a:t>
            </a:r>
          </a:p>
          <a:p>
            <a:r>
              <a:rPr lang="fr-FR" dirty="0" smtClean="0"/>
              <a:t>Dans les faits, l'IEEE 802 découpe la couche liaison en deux sous-couches appelées </a:t>
            </a:r>
            <a:r>
              <a:rPr lang="fr-FR" dirty="0" err="1" smtClean="0"/>
              <a:t>Logical</a:t>
            </a:r>
            <a:r>
              <a:rPr lang="fr-FR" dirty="0" smtClean="0"/>
              <a:t> Link Control (LLC) et Media Access Control (MAC), de sorte que les couches puissent être énumérées comme suit :</a:t>
            </a:r>
          </a:p>
          <a:p>
            <a:r>
              <a:rPr lang="fr-FR" dirty="0" smtClean="0"/>
              <a:t>Couche liaison de données</a:t>
            </a:r>
          </a:p>
          <a:p>
            <a:r>
              <a:rPr lang="fr-FR" dirty="0" smtClean="0"/>
              <a:t>sous couche LLC</a:t>
            </a:r>
          </a:p>
          <a:p>
            <a:r>
              <a:rPr lang="fr-FR" dirty="0" smtClean="0"/>
              <a:t>sous couche MAC</a:t>
            </a:r>
          </a:p>
          <a:p>
            <a:r>
              <a:rPr lang="fr-FR" dirty="0" smtClean="0"/>
              <a:t>Couche physique ou PHY</a:t>
            </a:r>
          </a:p>
          <a:p>
            <a:r>
              <a:rPr lang="fr-FR" dirty="0" smtClean="0"/>
              <a:t>Les standards IEEE 802 sont maintenus par le comité de normalisation LAN/MAN (LMSC pour LAN/MAN Standards </a:t>
            </a:r>
            <a:r>
              <a:rPr lang="fr-FR" dirty="0" err="1" smtClean="0"/>
              <a:t>Committee</a:t>
            </a:r>
            <a:r>
              <a:rPr lang="fr-FR" dirty="0" smtClean="0"/>
              <a:t>). Les standards les plus largement répandus sont l'Ethernet, le </a:t>
            </a:r>
            <a:r>
              <a:rPr lang="fr-FR" dirty="0" err="1" smtClean="0"/>
              <a:t>Token</a:t>
            </a:r>
            <a:r>
              <a:rPr lang="fr-FR" dirty="0" smtClean="0"/>
              <a:t> Ring, le Wi-Fi, les VLAN.</a:t>
            </a:r>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3</a:t>
            </a:fld>
            <a:endParaRPr lang="fr-FR"/>
          </a:p>
        </p:txBody>
      </p:sp>
    </p:spTree>
    <p:extLst>
      <p:ext uri="{BB962C8B-B14F-4D97-AF65-F5344CB8AC3E}">
        <p14:creationId xmlns:p14="http://schemas.microsoft.com/office/powerpoint/2010/main" val="489429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WPA par rapport</a:t>
            </a:r>
            <a:r>
              <a:rPr lang="fr-FR" baseline="0" dirty="0" smtClean="0"/>
              <a:t> au WEP est une solution d’appoint, seul le WPA2 est vraiment défini par une norme.</a:t>
            </a:r>
          </a:p>
          <a:p>
            <a:r>
              <a:rPr lang="fr-FR" baseline="0" dirty="0" smtClean="0"/>
              <a:t>TKIP plus compatible, moins sécurisé.</a:t>
            </a:r>
          </a:p>
          <a:p>
            <a:r>
              <a:rPr lang="fr-FR" baseline="0" dirty="0" smtClean="0"/>
              <a:t>AES moins compatible, plus sécurisé.</a:t>
            </a:r>
          </a:p>
          <a:p>
            <a:endParaRPr lang="fr-FR" dirty="0" smtClean="0"/>
          </a:p>
          <a:p>
            <a:r>
              <a:rPr lang="fr-FR" dirty="0" err="1" smtClean="0"/>
              <a:t>L’enterprise</a:t>
            </a:r>
            <a:r>
              <a:rPr lang="fr-FR" dirty="0" smtClean="0"/>
              <a:t> utilise des protocoles d’identifications différents l’EAP</a:t>
            </a:r>
            <a:r>
              <a:rPr lang="fr-FR" baseline="0" dirty="0" smtClean="0"/>
              <a:t> (le LEAP propriétaire Cisco)</a:t>
            </a:r>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29</a:t>
            </a:fld>
            <a:endParaRPr lang="fr-FR"/>
          </a:p>
        </p:txBody>
      </p:sp>
    </p:spTree>
    <p:extLst>
      <p:ext uri="{BB962C8B-B14F-4D97-AF65-F5344CB8AC3E}">
        <p14:creationId xmlns:p14="http://schemas.microsoft.com/office/powerpoint/2010/main" val="963147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30</a:t>
            </a:fld>
            <a:endParaRPr lang="fr-FR"/>
          </a:p>
        </p:txBody>
      </p:sp>
    </p:spTree>
    <p:extLst>
      <p:ext uri="{BB962C8B-B14F-4D97-AF65-F5344CB8AC3E}">
        <p14:creationId xmlns:p14="http://schemas.microsoft.com/office/powerpoint/2010/main" val="9101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PIN: code à donner à plusieurs chiffres</a:t>
            </a:r>
          </a:p>
          <a:p>
            <a:r>
              <a:rPr lang="fr-FR" dirty="0" smtClean="0"/>
              <a:t>PBC: bouton à appuyer</a:t>
            </a:r>
          </a:p>
          <a:p>
            <a:r>
              <a:rPr lang="fr-FR" dirty="0" smtClean="0"/>
              <a:t>NFC:</a:t>
            </a:r>
            <a:r>
              <a:rPr lang="fr-FR" baseline="0" dirty="0" smtClean="0"/>
              <a:t> périphériques NFC à NFC (smartphone)</a:t>
            </a:r>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31</a:t>
            </a:fld>
            <a:endParaRPr lang="fr-FR"/>
          </a:p>
        </p:txBody>
      </p:sp>
    </p:spTree>
    <p:extLst>
      <p:ext uri="{BB962C8B-B14F-4D97-AF65-F5344CB8AC3E}">
        <p14:creationId xmlns:p14="http://schemas.microsoft.com/office/powerpoint/2010/main" val="287830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WPAN: Bluetooth</a:t>
            </a:r>
          </a:p>
          <a:p>
            <a:r>
              <a:rPr lang="fr-FR" dirty="0" smtClean="0"/>
              <a:t>WLAN: Wifi, </a:t>
            </a:r>
            <a:r>
              <a:rPr lang="fr-FR" dirty="0" err="1" smtClean="0"/>
              <a:t>HiperLAN</a:t>
            </a:r>
            <a:r>
              <a:rPr lang="fr-FR" dirty="0" smtClean="0"/>
              <a:t> (</a:t>
            </a:r>
            <a:r>
              <a:rPr lang="fr-FR" dirty="0" err="1" smtClean="0"/>
              <a:t>adhoc</a:t>
            </a:r>
            <a:r>
              <a:rPr lang="fr-FR" dirty="0" smtClean="0"/>
              <a:t>)</a:t>
            </a:r>
          </a:p>
          <a:p>
            <a:r>
              <a:rPr lang="fr-FR" dirty="0" smtClean="0"/>
              <a:t>WMAN: WiMax (USA, Belgique, Danemark)</a:t>
            </a:r>
          </a:p>
          <a:p>
            <a:r>
              <a:rPr lang="fr-FR" dirty="0" smtClean="0"/>
              <a:t>WWAN: Liaison internet satellitaire,</a:t>
            </a:r>
            <a:r>
              <a:rPr lang="fr-FR" baseline="0" dirty="0" smtClean="0"/>
              <a:t> GPRS, GSM, EDGE, 3G, 3G+, HSDPA, 4G</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4</a:t>
            </a:fld>
            <a:endParaRPr lang="fr-FR"/>
          </a:p>
        </p:txBody>
      </p:sp>
    </p:spTree>
    <p:extLst>
      <p:ext uri="{BB962C8B-B14F-4D97-AF65-F5344CB8AC3E}">
        <p14:creationId xmlns:p14="http://schemas.microsoft.com/office/powerpoint/2010/main" val="2692403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5</a:t>
            </a:fld>
            <a:endParaRPr lang="fr-FR"/>
          </a:p>
        </p:txBody>
      </p:sp>
    </p:spTree>
    <p:extLst>
      <p:ext uri="{BB962C8B-B14F-4D97-AF65-F5344CB8AC3E}">
        <p14:creationId xmlns:p14="http://schemas.microsoft.com/office/powerpoint/2010/main" val="175318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6</a:t>
            </a:fld>
            <a:endParaRPr lang="fr-FR"/>
          </a:p>
        </p:txBody>
      </p:sp>
    </p:spTree>
    <p:extLst>
      <p:ext uri="{BB962C8B-B14F-4D97-AF65-F5344CB8AC3E}">
        <p14:creationId xmlns:p14="http://schemas.microsoft.com/office/powerpoint/2010/main" val="3607343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9</a:t>
            </a:fld>
            <a:endParaRPr lang="fr-FR"/>
          </a:p>
        </p:txBody>
      </p:sp>
    </p:spTree>
    <p:extLst>
      <p:ext uri="{BB962C8B-B14F-4D97-AF65-F5344CB8AC3E}">
        <p14:creationId xmlns:p14="http://schemas.microsoft.com/office/powerpoint/2010/main" val="3962568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Canaux de</a:t>
            </a:r>
            <a:r>
              <a:rPr lang="fr-FR" baseline="0" dirty="0" smtClean="0"/>
              <a:t> 22MHz</a:t>
            </a:r>
          </a:p>
          <a:p>
            <a:r>
              <a:rPr lang="fr-FR" baseline="0" dirty="0" smtClean="0"/>
              <a:t>Canal 11 par défaut</a:t>
            </a:r>
          </a:p>
          <a:p>
            <a:r>
              <a:rPr lang="fr-FR" baseline="0" dirty="0" smtClean="0"/>
              <a:t>Important pour le </a:t>
            </a:r>
            <a:r>
              <a:rPr lang="fr-FR" baseline="0" dirty="0" err="1" smtClean="0"/>
              <a:t>roaming</a:t>
            </a:r>
            <a:r>
              <a:rPr lang="fr-FR" baseline="0" dirty="0" smtClean="0"/>
              <a:t>, éviter les interférences</a:t>
            </a:r>
          </a:p>
          <a:p>
            <a:r>
              <a:rPr lang="fr-FR" baseline="0" dirty="0" smtClean="0"/>
              <a:t>Attention aux canaux en fonction des pays</a:t>
            </a:r>
          </a:p>
          <a:p>
            <a:r>
              <a:rPr lang="fr-FR" dirty="0" smtClean="0"/>
              <a:t>Le placement doit se faire de façon intelligente</a:t>
            </a:r>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10</a:t>
            </a:fld>
            <a:endParaRPr lang="fr-FR"/>
          </a:p>
        </p:txBody>
      </p:sp>
    </p:spTree>
    <p:extLst>
      <p:ext uri="{BB962C8B-B14F-4D97-AF65-F5344CB8AC3E}">
        <p14:creationId xmlns:p14="http://schemas.microsoft.com/office/powerpoint/2010/main" val="2634012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13</a:t>
            </a:fld>
            <a:endParaRPr lang="fr-FR"/>
          </a:p>
        </p:txBody>
      </p:sp>
    </p:spTree>
    <p:extLst>
      <p:ext uri="{BB962C8B-B14F-4D97-AF65-F5344CB8AC3E}">
        <p14:creationId xmlns:p14="http://schemas.microsoft.com/office/powerpoint/2010/main" val="2860620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fr-FR" dirty="0" smtClean="0"/>
              <a:t>Deux pc équipés du Wifi suffisent</a:t>
            </a:r>
          </a:p>
          <a:p>
            <a:pPr marL="171450" indent="-171450">
              <a:buFontTx/>
              <a:buChar char="-"/>
            </a:pPr>
            <a:r>
              <a:rPr lang="fr-FR" dirty="0" smtClean="0"/>
              <a:t>Le principe du Ad-hoc</a:t>
            </a:r>
            <a:r>
              <a:rPr lang="fr-FR" baseline="0" dirty="0" smtClean="0"/>
              <a:t> </a:t>
            </a:r>
          </a:p>
          <a:p>
            <a:pPr marL="171450" indent="-171450">
              <a:buFontTx/>
              <a:buChar char="-"/>
            </a:pPr>
            <a:r>
              <a:rPr lang="fr-FR" baseline="0" dirty="0" smtClean="0"/>
              <a:t>169.254.0.0/16 boucle locale (non routable)</a:t>
            </a:r>
          </a:p>
          <a:p>
            <a:pPr marL="171450" indent="-171450">
              <a:buFontTx/>
              <a:buChar char="-"/>
            </a:pP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1B7ADD0F-3F98-45DA-8D6A-C411949AA539}" type="slidenum">
              <a:rPr lang="fr-FR" smtClean="0"/>
              <a:t>14</a:t>
            </a:fld>
            <a:endParaRPr lang="fr-FR"/>
          </a:p>
        </p:txBody>
      </p:sp>
    </p:spTree>
    <p:extLst>
      <p:ext uri="{BB962C8B-B14F-4D97-AF65-F5344CB8AC3E}">
        <p14:creationId xmlns:p14="http://schemas.microsoft.com/office/powerpoint/2010/main" val="285831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smtClean="0"/>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2E51D4EC-0A70-4C8F-B0DD-7684A7699B46}" type="datetimeFigureOut">
              <a:rPr lang="fr-FR" smtClean="0"/>
              <a:t>05/01/2014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1409E6-691D-45AA-AF3B-554C716A35E2}" type="slidenum">
              <a:rPr lang="fr-FR" smtClean="0"/>
              <a:t>‹N°›</a:t>
            </a:fld>
            <a:endParaRPr lang="fr-FR"/>
          </a:p>
        </p:txBody>
      </p:sp>
    </p:spTree>
    <p:extLst>
      <p:ext uri="{BB962C8B-B14F-4D97-AF65-F5344CB8AC3E}">
        <p14:creationId xmlns:p14="http://schemas.microsoft.com/office/powerpoint/2010/main" val="2100726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E51D4EC-0A70-4C8F-B0DD-7684A7699B46}" type="datetimeFigureOut">
              <a:rPr lang="fr-FR" smtClean="0"/>
              <a:t>05/01/2014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B1409E6-691D-45AA-AF3B-554C716A35E2}" type="slidenum">
              <a:rPr lang="fr-FR" smtClean="0"/>
              <a:t>‹N°›</a:t>
            </a:fld>
            <a:endParaRPr lang="fr-FR"/>
          </a:p>
        </p:txBody>
      </p:sp>
    </p:spTree>
    <p:extLst>
      <p:ext uri="{BB962C8B-B14F-4D97-AF65-F5344CB8AC3E}">
        <p14:creationId xmlns:p14="http://schemas.microsoft.com/office/powerpoint/2010/main" val="113258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E51D4EC-0A70-4C8F-B0DD-7684A7699B46}" type="datetimeFigureOut">
              <a:rPr lang="fr-FR" smtClean="0"/>
              <a:t>05/01/2014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1409E6-691D-45AA-AF3B-554C716A35E2}" type="slidenum">
              <a:rPr lang="fr-FR" smtClean="0"/>
              <a:t>‹N°›</a:t>
            </a:fld>
            <a:endParaRPr lang="fr-FR"/>
          </a:p>
        </p:txBody>
      </p:sp>
    </p:spTree>
    <p:extLst>
      <p:ext uri="{BB962C8B-B14F-4D97-AF65-F5344CB8AC3E}">
        <p14:creationId xmlns:p14="http://schemas.microsoft.com/office/powerpoint/2010/main" val="3139970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E51D4EC-0A70-4C8F-B0DD-7684A7699B46}" type="datetimeFigureOut">
              <a:rPr lang="fr-FR" smtClean="0"/>
              <a:t>05/01/2014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1409E6-691D-45AA-AF3B-554C716A35E2}" type="slidenum">
              <a:rPr lang="fr-FR" smtClean="0"/>
              <a:t>‹N°›</a:t>
            </a:fld>
            <a:endParaRPr lang="fr-FR"/>
          </a:p>
        </p:txBody>
      </p:sp>
    </p:spTree>
    <p:extLst>
      <p:ext uri="{BB962C8B-B14F-4D97-AF65-F5344CB8AC3E}">
        <p14:creationId xmlns:p14="http://schemas.microsoft.com/office/powerpoint/2010/main" val="633037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E51D4EC-0A70-4C8F-B0DD-7684A7699B46}" type="datetimeFigureOut">
              <a:rPr lang="fr-FR" smtClean="0"/>
              <a:t>05/01/2014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1409E6-691D-45AA-AF3B-554C716A35E2}" type="slidenum">
              <a:rPr lang="fr-FR" smtClean="0"/>
              <a:t>‹N°›</a:t>
            </a:fld>
            <a:endParaRPr lang="fr-FR"/>
          </a:p>
        </p:txBody>
      </p:sp>
    </p:spTree>
    <p:extLst>
      <p:ext uri="{BB962C8B-B14F-4D97-AF65-F5344CB8AC3E}">
        <p14:creationId xmlns:p14="http://schemas.microsoft.com/office/powerpoint/2010/main" val="2184091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E51D4EC-0A70-4C8F-B0DD-7684A7699B46}" type="datetimeFigureOut">
              <a:rPr lang="fr-FR" smtClean="0"/>
              <a:t>05/01/2014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1409E6-691D-45AA-AF3B-554C716A35E2}" type="slidenum">
              <a:rPr lang="fr-FR" smtClean="0"/>
              <a:t>‹N°›</a:t>
            </a:fld>
            <a:endParaRPr lang="fr-FR"/>
          </a:p>
        </p:txBody>
      </p:sp>
    </p:spTree>
    <p:extLst>
      <p:ext uri="{BB962C8B-B14F-4D97-AF65-F5344CB8AC3E}">
        <p14:creationId xmlns:p14="http://schemas.microsoft.com/office/powerpoint/2010/main" val="1091988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E51D4EC-0A70-4C8F-B0DD-7684A7699B46}" type="datetimeFigureOut">
              <a:rPr lang="fr-FR" smtClean="0"/>
              <a:t>05/01/2014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1409E6-691D-45AA-AF3B-554C716A35E2}" type="slidenum">
              <a:rPr lang="fr-FR" smtClean="0"/>
              <a:t>‹N°›</a:t>
            </a:fld>
            <a:endParaRPr lang="fr-FR"/>
          </a:p>
        </p:txBody>
      </p:sp>
    </p:spTree>
    <p:extLst>
      <p:ext uri="{BB962C8B-B14F-4D97-AF65-F5344CB8AC3E}">
        <p14:creationId xmlns:p14="http://schemas.microsoft.com/office/powerpoint/2010/main" val="2012623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E51D4EC-0A70-4C8F-B0DD-7684A7699B46}" type="datetimeFigureOut">
              <a:rPr lang="fr-FR" smtClean="0"/>
              <a:t>05/01/2014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1409E6-691D-45AA-AF3B-554C716A35E2}" type="slidenum">
              <a:rPr lang="fr-FR" smtClean="0"/>
              <a:t>‹N°›</a:t>
            </a:fld>
            <a:endParaRPr lang="fr-FR"/>
          </a:p>
        </p:txBody>
      </p:sp>
    </p:spTree>
    <p:extLst>
      <p:ext uri="{BB962C8B-B14F-4D97-AF65-F5344CB8AC3E}">
        <p14:creationId xmlns:p14="http://schemas.microsoft.com/office/powerpoint/2010/main" val="1124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E51D4EC-0A70-4C8F-B0DD-7684A7699B46}" type="datetimeFigureOut">
              <a:rPr lang="fr-FR" smtClean="0"/>
              <a:t>05/01/2014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1409E6-691D-45AA-AF3B-554C716A35E2}" type="slidenum">
              <a:rPr lang="fr-FR" smtClean="0"/>
              <a:t>‹N°›</a:t>
            </a:fld>
            <a:endParaRPr lang="fr-FR"/>
          </a:p>
        </p:txBody>
      </p:sp>
    </p:spTree>
    <p:extLst>
      <p:ext uri="{BB962C8B-B14F-4D97-AF65-F5344CB8AC3E}">
        <p14:creationId xmlns:p14="http://schemas.microsoft.com/office/powerpoint/2010/main" val="212568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E51D4EC-0A70-4C8F-B0DD-7684A7699B46}" type="datetimeFigureOut">
              <a:rPr lang="fr-FR" smtClean="0"/>
              <a:t>05/01/2014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1409E6-691D-45AA-AF3B-554C716A35E2}" type="slidenum">
              <a:rPr lang="fr-FR" smtClean="0"/>
              <a:t>‹N°›</a:t>
            </a:fld>
            <a:endParaRPr lang="fr-FR"/>
          </a:p>
        </p:txBody>
      </p:sp>
    </p:spTree>
    <p:extLst>
      <p:ext uri="{BB962C8B-B14F-4D97-AF65-F5344CB8AC3E}">
        <p14:creationId xmlns:p14="http://schemas.microsoft.com/office/powerpoint/2010/main" val="3928285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smtClean="0"/>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E51D4EC-0A70-4C8F-B0DD-7684A7699B46}" type="datetimeFigureOut">
              <a:rPr lang="fr-FR" smtClean="0"/>
              <a:t>05/01/2014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B1409E6-691D-45AA-AF3B-554C716A35E2}" type="slidenum">
              <a:rPr lang="fr-FR" smtClean="0"/>
              <a:t>‹N°›</a:t>
            </a:fld>
            <a:endParaRPr lang="fr-FR"/>
          </a:p>
        </p:txBody>
      </p:sp>
    </p:spTree>
    <p:extLst>
      <p:ext uri="{BB962C8B-B14F-4D97-AF65-F5344CB8AC3E}">
        <p14:creationId xmlns:p14="http://schemas.microsoft.com/office/powerpoint/2010/main" val="83416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E51D4EC-0A70-4C8F-B0DD-7684A7699B46}" type="datetimeFigureOut">
              <a:rPr lang="fr-FR" smtClean="0"/>
              <a:t>05/01/2014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B1409E6-691D-45AA-AF3B-554C716A35E2}" type="slidenum">
              <a:rPr lang="fr-FR" smtClean="0"/>
              <a:t>‹N°›</a:t>
            </a:fld>
            <a:endParaRPr lang="fr-FR"/>
          </a:p>
        </p:txBody>
      </p:sp>
    </p:spTree>
    <p:extLst>
      <p:ext uri="{BB962C8B-B14F-4D97-AF65-F5344CB8AC3E}">
        <p14:creationId xmlns:p14="http://schemas.microsoft.com/office/powerpoint/2010/main" val="247600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E51D4EC-0A70-4C8F-B0DD-7684A7699B46}" type="datetimeFigureOut">
              <a:rPr lang="fr-FR" smtClean="0"/>
              <a:t>05/01/2014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B1409E6-691D-45AA-AF3B-554C716A35E2}" type="slidenum">
              <a:rPr lang="fr-FR" smtClean="0"/>
              <a:t>‹N°›</a:t>
            </a:fld>
            <a:endParaRPr lang="fr-FR"/>
          </a:p>
        </p:txBody>
      </p:sp>
    </p:spTree>
    <p:extLst>
      <p:ext uri="{BB962C8B-B14F-4D97-AF65-F5344CB8AC3E}">
        <p14:creationId xmlns:p14="http://schemas.microsoft.com/office/powerpoint/2010/main" val="254356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E51D4EC-0A70-4C8F-B0DD-7684A7699B46}" type="datetimeFigureOut">
              <a:rPr lang="fr-FR" smtClean="0"/>
              <a:t>05/01/2014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B1409E6-691D-45AA-AF3B-554C716A35E2}" type="slidenum">
              <a:rPr lang="fr-FR" smtClean="0"/>
              <a:t>‹N°›</a:t>
            </a:fld>
            <a:endParaRPr lang="fr-FR"/>
          </a:p>
        </p:txBody>
      </p:sp>
    </p:spTree>
    <p:extLst>
      <p:ext uri="{BB962C8B-B14F-4D97-AF65-F5344CB8AC3E}">
        <p14:creationId xmlns:p14="http://schemas.microsoft.com/office/powerpoint/2010/main" val="198720736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1D4EC-0A70-4C8F-B0DD-7684A7699B46}" type="datetimeFigureOut">
              <a:rPr lang="fr-FR" smtClean="0"/>
              <a:t>05/01/2014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B1409E6-691D-45AA-AF3B-554C716A35E2}" type="slidenum">
              <a:rPr lang="fr-FR" smtClean="0"/>
              <a:t>‹N°›</a:t>
            </a:fld>
            <a:endParaRPr lang="fr-FR"/>
          </a:p>
        </p:txBody>
      </p:sp>
    </p:spTree>
    <p:extLst>
      <p:ext uri="{BB962C8B-B14F-4D97-AF65-F5344CB8AC3E}">
        <p14:creationId xmlns:p14="http://schemas.microsoft.com/office/powerpoint/2010/main" val="17001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E51D4EC-0A70-4C8F-B0DD-7684A7699B46}" type="datetimeFigureOut">
              <a:rPr lang="fr-FR" smtClean="0"/>
              <a:t>05/01/2014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B1409E6-691D-45AA-AF3B-554C716A35E2}" type="slidenum">
              <a:rPr lang="fr-FR" smtClean="0"/>
              <a:t>‹N°›</a:t>
            </a:fld>
            <a:endParaRPr lang="fr-FR"/>
          </a:p>
        </p:txBody>
      </p:sp>
    </p:spTree>
    <p:extLst>
      <p:ext uri="{BB962C8B-B14F-4D97-AF65-F5344CB8AC3E}">
        <p14:creationId xmlns:p14="http://schemas.microsoft.com/office/powerpoint/2010/main" val="97631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2E51D4EC-0A70-4C8F-B0DD-7684A7699B46}" type="datetimeFigureOut">
              <a:rPr lang="fr-FR" smtClean="0"/>
              <a:t>05/01/2014</a:t>
            </a:fld>
            <a:endParaRPr lang="fr-FR"/>
          </a:p>
        </p:txBody>
      </p:sp>
      <p:sp>
        <p:nvSpPr>
          <p:cNvPr id="6" name="Footer Placeholder 5"/>
          <p:cNvSpPr>
            <a:spLocks noGrp="1"/>
          </p:cNvSpPr>
          <p:nvPr>
            <p:ph type="ftr" sz="quarter" idx="11"/>
          </p:nvPr>
        </p:nvSpPr>
        <p:spPr>
          <a:xfrm>
            <a:off x="1141412" y="5883275"/>
            <a:ext cx="5105400" cy="365125"/>
          </a:xfrm>
        </p:spPr>
        <p:txBody>
          <a:bodyPr/>
          <a:lstStyle/>
          <a:p>
            <a:endParaRPr lang="fr-FR"/>
          </a:p>
        </p:txBody>
      </p:sp>
      <p:sp>
        <p:nvSpPr>
          <p:cNvPr id="7" name="Slide Number Placeholder 6"/>
          <p:cNvSpPr>
            <a:spLocks noGrp="1"/>
          </p:cNvSpPr>
          <p:nvPr>
            <p:ph type="sldNum" sz="quarter" idx="12"/>
          </p:nvPr>
        </p:nvSpPr>
        <p:spPr>
          <a:xfrm>
            <a:off x="10742612" y="5883275"/>
            <a:ext cx="322567" cy="365125"/>
          </a:xfrm>
        </p:spPr>
        <p:txBody>
          <a:bodyPr/>
          <a:lstStyle/>
          <a:p>
            <a:fld id="{0B1409E6-691D-45AA-AF3B-554C716A35E2}" type="slidenum">
              <a:rPr lang="fr-FR" smtClean="0"/>
              <a:t>‹N°›</a:t>
            </a:fld>
            <a:endParaRPr lang="fr-FR"/>
          </a:p>
        </p:txBody>
      </p:sp>
    </p:spTree>
    <p:extLst>
      <p:ext uri="{BB962C8B-B14F-4D97-AF65-F5344CB8AC3E}">
        <p14:creationId xmlns:p14="http://schemas.microsoft.com/office/powerpoint/2010/main" val="262966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E51D4EC-0A70-4C8F-B0DD-7684A7699B46}" type="datetimeFigureOut">
              <a:rPr lang="fr-FR" smtClean="0"/>
              <a:t>05/01/2014</a:t>
            </a:fld>
            <a:endParaRPr lang="fr-F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fr-F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B1409E6-691D-45AA-AF3B-554C716A35E2}" type="slidenum">
              <a:rPr lang="fr-FR" smtClean="0"/>
              <a:t>‹N°›</a:t>
            </a:fld>
            <a:endParaRPr lang="fr-FR"/>
          </a:p>
        </p:txBody>
      </p:sp>
    </p:spTree>
    <p:extLst>
      <p:ext uri="{BB962C8B-B14F-4D97-AF65-F5344CB8AC3E}">
        <p14:creationId xmlns:p14="http://schemas.microsoft.com/office/powerpoint/2010/main" val="1766857652"/>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package" Target="../embeddings/Dessin_Microsoft_Visio1.vsdx"/></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04841" y="1208552"/>
            <a:ext cx="10368563" cy="2677648"/>
          </a:xfrm>
        </p:spPr>
        <p:txBody>
          <a:bodyPr/>
          <a:lstStyle/>
          <a:p>
            <a:r>
              <a:rPr lang="fr-FR" sz="2800" dirty="0" smtClean="0">
                <a:solidFill>
                  <a:schemeClr val="accent4"/>
                </a:solidFill>
              </a:rPr>
              <a:t>EPSI B3</a:t>
            </a:r>
            <a:r>
              <a:rPr lang="fr-FR" dirty="0" smtClean="0"/>
              <a:t/>
            </a:r>
            <a:br>
              <a:rPr lang="fr-FR" dirty="0" smtClean="0"/>
            </a:br>
            <a:r>
              <a:rPr lang="fr-FR" dirty="0" smtClean="0"/>
              <a:t>Les Réseaux sans fil</a:t>
            </a:r>
            <a:endParaRPr lang="fr-FR" dirty="0"/>
          </a:p>
        </p:txBody>
      </p:sp>
      <p:sp>
        <p:nvSpPr>
          <p:cNvPr id="3" name="Sous-titre 2"/>
          <p:cNvSpPr>
            <a:spLocks noGrp="1"/>
          </p:cNvSpPr>
          <p:nvPr>
            <p:ph type="subTitle" idx="1"/>
          </p:nvPr>
        </p:nvSpPr>
        <p:spPr/>
        <p:txBody>
          <a:bodyPr/>
          <a:lstStyle/>
          <a:p>
            <a:r>
              <a:rPr lang="fr-FR" dirty="0" smtClean="0"/>
              <a:t>Présentation des concepts de base du sans-fil</a:t>
            </a:r>
          </a:p>
          <a:p>
            <a:r>
              <a:rPr lang="fr-FR" dirty="0" smtClean="0"/>
              <a:t>Samuel PAUL - 2014</a:t>
            </a:r>
            <a:endParaRPr lang="fr-FR" dirty="0"/>
          </a:p>
        </p:txBody>
      </p:sp>
    </p:spTree>
    <p:extLst>
      <p:ext uri="{BB962C8B-B14F-4D97-AF65-F5344CB8AC3E}">
        <p14:creationId xmlns:p14="http://schemas.microsoft.com/office/powerpoint/2010/main" val="122984901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WLAN - Wifi  </a:t>
            </a:r>
            <a:endParaRPr lang="fr-FR"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7588" y="1277655"/>
            <a:ext cx="2755942" cy="652994"/>
          </a:xfrm>
          <a:prstGeom prst="rect">
            <a:avLst/>
          </a:prstGeom>
        </p:spPr>
      </p:pic>
      <p:pic>
        <p:nvPicPr>
          <p:cNvPr id="3" name="Image 2"/>
          <p:cNvPicPr>
            <a:picLocks noChangeAspect="1"/>
          </p:cNvPicPr>
          <p:nvPr/>
        </p:nvPicPr>
        <p:blipFill>
          <a:blip r:embed="rId4"/>
          <a:stretch>
            <a:fillRect/>
          </a:stretch>
        </p:blipFill>
        <p:spPr>
          <a:xfrm>
            <a:off x="1141413" y="2514600"/>
            <a:ext cx="9905998" cy="2561135"/>
          </a:xfrm>
          <a:prstGeom prst="rect">
            <a:avLst/>
          </a:prstGeom>
        </p:spPr>
      </p:pic>
    </p:spTree>
    <p:extLst>
      <p:ext uri="{BB962C8B-B14F-4D97-AF65-F5344CB8AC3E}">
        <p14:creationId xmlns:p14="http://schemas.microsoft.com/office/powerpoint/2010/main" val="312020236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WMAN	</a:t>
            </a:r>
            <a:endParaRPr lang="fr-FR" dirty="0"/>
          </a:p>
        </p:txBody>
      </p:sp>
      <p:sp>
        <p:nvSpPr>
          <p:cNvPr id="3" name="Espace réservé du contenu 2"/>
          <p:cNvSpPr>
            <a:spLocks noGrp="1"/>
          </p:cNvSpPr>
          <p:nvPr>
            <p:ph idx="1"/>
          </p:nvPr>
        </p:nvSpPr>
        <p:spPr>
          <a:xfrm>
            <a:off x="1141413" y="952499"/>
            <a:ext cx="9905998" cy="3124201"/>
          </a:xfrm>
        </p:spPr>
        <p:txBody>
          <a:bodyPr/>
          <a:lstStyle/>
          <a:p>
            <a:r>
              <a:rPr lang="fr-FR" dirty="0" smtClean="0"/>
              <a:t>WiMax dans certaines villes </a:t>
            </a:r>
            <a:r>
              <a:rPr lang="fr-FR" dirty="0" smtClean="0"/>
              <a:t>d’Europe</a:t>
            </a:r>
          </a:p>
          <a:p>
            <a:r>
              <a:rPr lang="fr-FR" dirty="0" smtClean="0"/>
              <a:t>EN France plus de réseaux filaires (MAN)</a:t>
            </a:r>
            <a:endParaRPr lang="fr-FR" dirty="0"/>
          </a:p>
        </p:txBody>
      </p:sp>
    </p:spTree>
    <p:extLst>
      <p:ext uri="{BB962C8B-B14F-4D97-AF65-F5344CB8AC3E}">
        <p14:creationId xmlns:p14="http://schemas.microsoft.com/office/powerpoint/2010/main" val="3651423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WWAN</a:t>
            </a:r>
            <a:endParaRPr lang="fr-FR" dirty="0"/>
          </a:p>
        </p:txBody>
      </p:sp>
      <p:sp>
        <p:nvSpPr>
          <p:cNvPr id="3" name="Espace réservé du contenu 2"/>
          <p:cNvSpPr>
            <a:spLocks noGrp="1"/>
          </p:cNvSpPr>
          <p:nvPr>
            <p:ph idx="1"/>
          </p:nvPr>
        </p:nvSpPr>
        <p:spPr>
          <a:xfrm>
            <a:off x="1141413" y="2666999"/>
            <a:ext cx="9905998" cy="963305"/>
          </a:xfrm>
        </p:spPr>
        <p:txBody>
          <a:bodyPr/>
          <a:lstStyle/>
          <a:p>
            <a:r>
              <a:rPr lang="fr-FR" dirty="0" smtClean="0"/>
              <a:t>Les réseaux mobiles</a:t>
            </a:r>
          </a:p>
          <a:p>
            <a:r>
              <a:rPr lang="fr-FR" dirty="0" smtClean="0"/>
              <a:t>L’internet par satellite</a:t>
            </a:r>
            <a:endParaRPr lang="fr-FR" dirty="0"/>
          </a:p>
        </p:txBody>
      </p:sp>
    </p:spTree>
    <p:extLst>
      <p:ext uri="{BB962C8B-B14F-4D97-AF65-F5344CB8AC3E}">
        <p14:creationId xmlns:p14="http://schemas.microsoft.com/office/powerpoint/2010/main" val="580330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09600"/>
            <a:ext cx="9905998" cy="651526"/>
          </a:xfrm>
        </p:spPr>
        <p:txBody>
          <a:bodyPr/>
          <a:lstStyle/>
          <a:p>
            <a:r>
              <a:rPr lang="fr-FR" dirty="0" smtClean="0"/>
              <a:t>L’infrastructure wifi</a:t>
            </a:r>
            <a:endParaRPr lang="fr-FR" dirty="0"/>
          </a:p>
        </p:txBody>
      </p:sp>
      <p:graphicFrame>
        <p:nvGraphicFramePr>
          <p:cNvPr id="5" name="Objet 4"/>
          <p:cNvGraphicFramePr>
            <a:graphicFrameLocks noChangeAspect="1"/>
          </p:cNvGraphicFramePr>
          <p:nvPr>
            <p:extLst>
              <p:ext uri="{D42A27DB-BD31-4B8C-83A1-F6EECF244321}">
                <p14:modId xmlns:p14="http://schemas.microsoft.com/office/powerpoint/2010/main" val="49676747"/>
              </p:ext>
            </p:extLst>
          </p:nvPr>
        </p:nvGraphicFramePr>
        <p:xfrm>
          <a:off x="2400639" y="1261126"/>
          <a:ext cx="6850062" cy="5418137"/>
        </p:xfrm>
        <a:graphic>
          <a:graphicData uri="http://schemas.openxmlformats.org/presentationml/2006/ole">
            <mc:AlternateContent xmlns:mc="http://schemas.openxmlformats.org/markup-compatibility/2006">
              <mc:Choice xmlns:v="urn:schemas-microsoft-com:vml" Requires="v">
                <p:oleObj spid="_x0000_s1046" name="Visio" r:id="rId4" imgW="9115357" imgH="7210335" progId="Visio.Drawing.15">
                  <p:embed/>
                </p:oleObj>
              </mc:Choice>
              <mc:Fallback>
                <p:oleObj name="Visio" r:id="rId4" imgW="9115357" imgH="7210335" progId="Visio.Drawing.15">
                  <p:embed/>
                  <p:pic>
                    <p:nvPicPr>
                      <p:cNvPr id="0" name=""/>
                      <p:cNvPicPr/>
                      <p:nvPr/>
                    </p:nvPicPr>
                    <p:blipFill>
                      <a:blip r:embed="rId5"/>
                      <a:stretch>
                        <a:fillRect/>
                      </a:stretch>
                    </p:blipFill>
                    <p:spPr>
                      <a:xfrm>
                        <a:off x="2400639" y="1261126"/>
                        <a:ext cx="6850062" cy="5418137"/>
                      </a:xfrm>
                      <a:prstGeom prst="rect">
                        <a:avLst/>
                      </a:prstGeom>
                    </p:spPr>
                  </p:pic>
                </p:oleObj>
              </mc:Fallback>
            </mc:AlternateContent>
          </a:graphicData>
        </a:graphic>
      </p:graphicFrame>
    </p:spTree>
    <p:extLst>
      <p:ext uri="{BB962C8B-B14F-4D97-AF65-F5344CB8AC3E}">
        <p14:creationId xmlns:p14="http://schemas.microsoft.com/office/powerpoint/2010/main" val="104043997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L’ARCHITECTURE AD-HOC</a:t>
            </a:r>
            <a:endParaRPr lang="fr-FR" dirty="0"/>
          </a:p>
        </p:txBody>
      </p:sp>
      <p:pic>
        <p:nvPicPr>
          <p:cNvPr id="4" name="Image 3"/>
          <p:cNvPicPr>
            <a:picLocks noChangeAspect="1"/>
          </p:cNvPicPr>
          <p:nvPr/>
        </p:nvPicPr>
        <p:blipFill>
          <a:blip r:embed="rId3"/>
          <a:stretch>
            <a:fillRect/>
          </a:stretch>
        </p:blipFill>
        <p:spPr>
          <a:xfrm>
            <a:off x="1141413" y="2798438"/>
            <a:ext cx="4140271" cy="3609983"/>
          </a:xfrm>
          <a:prstGeom prst="rect">
            <a:avLst/>
          </a:prstGeom>
        </p:spPr>
      </p:pic>
      <p:sp>
        <p:nvSpPr>
          <p:cNvPr id="5" name="ZoneTexte 4"/>
          <p:cNvSpPr txBox="1"/>
          <p:nvPr/>
        </p:nvSpPr>
        <p:spPr>
          <a:xfrm>
            <a:off x="5964071" y="2798438"/>
            <a:ext cx="5663821" cy="1754326"/>
          </a:xfrm>
          <a:prstGeom prst="rect">
            <a:avLst/>
          </a:prstGeom>
          <a:noFill/>
        </p:spPr>
        <p:txBody>
          <a:bodyPr wrap="square" rtlCol="0">
            <a:spAutoFit/>
          </a:bodyPr>
          <a:lstStyle/>
          <a:p>
            <a:pPr marL="285750" indent="-285750">
              <a:buFont typeface="Arial" panose="020B0604020202020204" pitchFamily="34" charset="0"/>
              <a:buChar char="•"/>
            </a:pPr>
            <a:r>
              <a:rPr lang="fr-FR" dirty="0" smtClean="0"/>
              <a:t>Principe du point-à-point (sans intermédiaire)</a:t>
            </a:r>
          </a:p>
          <a:p>
            <a:pPr marL="285750" indent="-285750">
              <a:buFont typeface="Arial" panose="020B0604020202020204" pitchFamily="34" charset="0"/>
              <a:buChar char="•"/>
            </a:pPr>
            <a:r>
              <a:rPr lang="fr-FR" dirty="0" smtClean="0"/>
              <a:t>Nécessite que peu de matériel</a:t>
            </a:r>
          </a:p>
          <a:p>
            <a:pPr marL="285750" indent="-285750">
              <a:buFont typeface="Arial" panose="020B0604020202020204" pitchFamily="34" charset="0"/>
              <a:buChar char="•"/>
            </a:pPr>
            <a:r>
              <a:rPr lang="fr-FR" dirty="0" smtClean="0"/>
              <a:t>Capacité limitée</a:t>
            </a:r>
          </a:p>
          <a:p>
            <a:pPr marL="285750" indent="-285750">
              <a:buFont typeface="Arial" panose="020B0604020202020204" pitchFamily="34" charset="0"/>
              <a:buChar char="•"/>
            </a:pPr>
            <a:r>
              <a:rPr lang="fr-FR" dirty="0" smtClean="0"/>
              <a:t>Attribution d’adresse IP par défaut en boucle locale </a:t>
            </a:r>
          </a:p>
          <a:p>
            <a:pPr marL="285750" indent="-285750">
              <a:buFont typeface="Arial" panose="020B0604020202020204" pitchFamily="34" charset="0"/>
              <a:buChar char="•"/>
            </a:pPr>
            <a:r>
              <a:rPr lang="fr-FR" dirty="0" smtClean="0"/>
              <a:t>Compatible uniquement WEP/WPA2</a:t>
            </a:r>
            <a:endParaRPr lang="fr-FR" dirty="0"/>
          </a:p>
        </p:txBody>
      </p:sp>
      <p:sp>
        <p:nvSpPr>
          <p:cNvPr id="6" name="Titre 1"/>
          <p:cNvSpPr txBox="1">
            <a:spLocks/>
          </p:cNvSpPr>
          <p:nvPr/>
        </p:nvSpPr>
        <p:spPr>
          <a:xfrm>
            <a:off x="6094411" y="4763067"/>
            <a:ext cx="5274173" cy="99628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smtClean="0"/>
              <a:t>WORKSHOP – </a:t>
            </a:r>
            <a:r>
              <a:rPr lang="fr-FR" sz="2000" dirty="0" smtClean="0">
                <a:solidFill>
                  <a:schemeClr val="tx1"/>
                </a:solidFill>
              </a:rPr>
              <a:t>Réseau AD-HOC</a:t>
            </a:r>
          </a:p>
          <a:p>
            <a:r>
              <a:rPr lang="fr-FR" sz="2000" dirty="0"/>
              <a:t>WORKSHOP – </a:t>
            </a:r>
            <a:r>
              <a:rPr lang="fr-FR" sz="2000" dirty="0" smtClean="0">
                <a:solidFill>
                  <a:schemeClr val="tx1"/>
                </a:solidFill>
              </a:rPr>
              <a:t>ANALYSE DE TRAMES</a:t>
            </a:r>
            <a:endParaRPr lang="fr-FR" sz="2000" dirty="0"/>
          </a:p>
        </p:txBody>
      </p:sp>
    </p:spTree>
    <p:extLst>
      <p:ext uri="{BB962C8B-B14F-4D97-AF65-F5344CB8AC3E}">
        <p14:creationId xmlns:p14="http://schemas.microsoft.com/office/powerpoint/2010/main" val="6417580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L’ARCHITECTURE INFASTRUCTURE (AP)</a:t>
            </a:r>
            <a:endParaRPr lang="fr-FR" dirty="0"/>
          </a:p>
        </p:txBody>
      </p:sp>
      <p:sp>
        <p:nvSpPr>
          <p:cNvPr id="5" name="ZoneTexte 4"/>
          <p:cNvSpPr txBox="1"/>
          <p:nvPr/>
        </p:nvSpPr>
        <p:spPr>
          <a:xfrm>
            <a:off x="5964071" y="2798438"/>
            <a:ext cx="5663821" cy="1200329"/>
          </a:xfrm>
          <a:prstGeom prst="rect">
            <a:avLst/>
          </a:prstGeom>
          <a:noFill/>
        </p:spPr>
        <p:txBody>
          <a:bodyPr wrap="square" rtlCol="0">
            <a:spAutoFit/>
          </a:bodyPr>
          <a:lstStyle/>
          <a:p>
            <a:pPr marL="285750" indent="-285750">
              <a:buFont typeface="Arial" panose="020B0604020202020204" pitchFamily="34" charset="0"/>
              <a:buChar char="•"/>
            </a:pPr>
            <a:r>
              <a:rPr lang="fr-FR" dirty="0" smtClean="0"/>
              <a:t>Architecture la plus répandue </a:t>
            </a:r>
          </a:p>
          <a:p>
            <a:pPr marL="285750" indent="-285750">
              <a:buFont typeface="Arial" panose="020B0604020202020204" pitchFamily="34" charset="0"/>
              <a:buChar char="•"/>
            </a:pPr>
            <a:r>
              <a:rPr lang="fr-FR" dirty="0" smtClean="0"/>
              <a:t>Facile à déployer</a:t>
            </a:r>
          </a:p>
          <a:p>
            <a:pPr marL="285750" indent="-285750">
              <a:buFont typeface="Arial" panose="020B0604020202020204" pitchFamily="34" charset="0"/>
              <a:buChar char="•"/>
            </a:pPr>
            <a:r>
              <a:rPr lang="fr-FR" dirty="0" smtClean="0"/>
              <a:t>Intégrée aux box aujourd’hui</a:t>
            </a:r>
          </a:p>
          <a:p>
            <a:pPr marL="285750" indent="-285750">
              <a:buFont typeface="Arial" panose="020B0604020202020204" pitchFamily="34" charset="0"/>
              <a:buChar char="•"/>
            </a:pPr>
            <a:r>
              <a:rPr lang="fr-FR" dirty="0" smtClean="0"/>
              <a:t>Sécurité simple et étendue</a:t>
            </a:r>
          </a:p>
        </p:txBody>
      </p:sp>
      <p:pic>
        <p:nvPicPr>
          <p:cNvPr id="3" name="Image 2"/>
          <p:cNvPicPr>
            <a:picLocks noChangeAspect="1"/>
          </p:cNvPicPr>
          <p:nvPr/>
        </p:nvPicPr>
        <p:blipFill>
          <a:blip r:embed="rId3"/>
          <a:stretch>
            <a:fillRect/>
          </a:stretch>
        </p:blipFill>
        <p:spPr>
          <a:xfrm>
            <a:off x="1141413" y="2798438"/>
            <a:ext cx="4508760" cy="3607776"/>
          </a:xfrm>
          <a:prstGeom prst="rect">
            <a:avLst/>
          </a:prstGeom>
        </p:spPr>
      </p:pic>
    </p:spTree>
    <p:extLst>
      <p:ext uri="{BB962C8B-B14F-4D97-AF65-F5344CB8AC3E}">
        <p14:creationId xmlns:p14="http://schemas.microsoft.com/office/powerpoint/2010/main" val="86437198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L’Architecture d’entreprise</a:t>
            </a:r>
            <a:endParaRPr lang="fr-FR" dirty="0"/>
          </a:p>
        </p:txBody>
      </p:sp>
      <p:pic>
        <p:nvPicPr>
          <p:cNvPr id="4" name="Image 3"/>
          <p:cNvPicPr>
            <a:picLocks noChangeAspect="1"/>
          </p:cNvPicPr>
          <p:nvPr/>
        </p:nvPicPr>
        <p:blipFill>
          <a:blip r:embed="rId3"/>
          <a:stretch>
            <a:fillRect/>
          </a:stretch>
        </p:blipFill>
        <p:spPr>
          <a:xfrm>
            <a:off x="1141414" y="2720619"/>
            <a:ext cx="4536056" cy="3815002"/>
          </a:xfrm>
          <a:prstGeom prst="rect">
            <a:avLst/>
          </a:prstGeom>
        </p:spPr>
      </p:pic>
      <p:sp>
        <p:nvSpPr>
          <p:cNvPr id="5" name="ZoneTexte 4"/>
          <p:cNvSpPr txBox="1"/>
          <p:nvPr/>
        </p:nvSpPr>
        <p:spPr>
          <a:xfrm>
            <a:off x="5964071" y="2798438"/>
            <a:ext cx="5909481" cy="1754326"/>
          </a:xfrm>
          <a:prstGeom prst="rect">
            <a:avLst/>
          </a:prstGeom>
          <a:noFill/>
        </p:spPr>
        <p:txBody>
          <a:bodyPr wrap="square" rtlCol="0">
            <a:spAutoFit/>
          </a:bodyPr>
          <a:lstStyle/>
          <a:p>
            <a:pPr marL="285750" indent="-285750">
              <a:buFont typeface="Arial" panose="020B0604020202020204" pitchFamily="34" charset="0"/>
              <a:buChar char="•"/>
            </a:pPr>
            <a:r>
              <a:rPr lang="fr-FR" dirty="0" smtClean="0"/>
              <a:t>Architecture étudiée orientée sécurité</a:t>
            </a:r>
          </a:p>
          <a:p>
            <a:pPr marL="285750" indent="-285750">
              <a:buFont typeface="Arial" panose="020B0604020202020204" pitchFamily="34" charset="0"/>
              <a:buChar char="•"/>
            </a:pPr>
            <a:r>
              <a:rPr lang="fr-FR" dirty="0" smtClean="0"/>
              <a:t>Authentification des utilisateurs poussée</a:t>
            </a:r>
          </a:p>
          <a:p>
            <a:pPr marL="285750" indent="-285750">
              <a:buFont typeface="Arial" panose="020B0604020202020204" pitchFamily="34" charset="0"/>
              <a:buChar char="•"/>
            </a:pPr>
            <a:r>
              <a:rPr lang="fr-FR" dirty="0" smtClean="0"/>
              <a:t>Orienté processus (entrée, sortie, changement)</a:t>
            </a:r>
          </a:p>
          <a:p>
            <a:pPr marL="285750" indent="-285750">
              <a:buFont typeface="Arial" panose="020B0604020202020204" pitchFamily="34" charset="0"/>
              <a:buChar char="•"/>
            </a:pPr>
            <a:r>
              <a:rPr lang="fr-FR" dirty="0" smtClean="0"/>
              <a:t>Ajout de périphériques propres à l’entreprise (serveur d’authentification, contrôle d’antenne, zone DMZ, diffusion par </a:t>
            </a:r>
            <a:r>
              <a:rPr lang="fr-FR" dirty="0" err="1" smtClean="0"/>
              <a:t>PoE</a:t>
            </a:r>
            <a:r>
              <a:rPr lang="fr-FR" dirty="0" smtClean="0"/>
              <a:t>, etc.)</a:t>
            </a:r>
          </a:p>
        </p:txBody>
      </p:sp>
    </p:spTree>
    <p:extLst>
      <p:ext uri="{BB962C8B-B14F-4D97-AF65-F5344CB8AC3E}">
        <p14:creationId xmlns:p14="http://schemas.microsoft.com/office/powerpoint/2010/main" val="3335075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Concepts avancés</a:t>
            </a:r>
            <a:endParaRPr lang="fr-FR" dirty="0"/>
          </a:p>
        </p:txBody>
      </p:sp>
      <p:sp>
        <p:nvSpPr>
          <p:cNvPr id="3" name="Espace réservé du contenu 2"/>
          <p:cNvSpPr>
            <a:spLocks noGrp="1"/>
          </p:cNvSpPr>
          <p:nvPr>
            <p:ph idx="1"/>
          </p:nvPr>
        </p:nvSpPr>
        <p:spPr/>
        <p:txBody>
          <a:bodyPr/>
          <a:lstStyle/>
          <a:p>
            <a:r>
              <a:rPr lang="fr-FR" dirty="0" smtClean="0"/>
              <a:t>Vocabulaire</a:t>
            </a:r>
          </a:p>
          <a:p>
            <a:r>
              <a:rPr lang="fr-FR" dirty="0" err="1" smtClean="0"/>
              <a:t>Roaming</a:t>
            </a:r>
            <a:endParaRPr lang="fr-FR" dirty="0" smtClean="0"/>
          </a:p>
          <a:p>
            <a:r>
              <a:rPr lang="fr-FR" dirty="0" err="1" smtClean="0"/>
              <a:t>PoE</a:t>
            </a:r>
            <a:endParaRPr lang="fr-FR" dirty="0" smtClean="0"/>
          </a:p>
          <a:p>
            <a:endParaRPr lang="fr-FR" dirty="0"/>
          </a:p>
        </p:txBody>
      </p:sp>
    </p:spTree>
    <p:extLst>
      <p:ext uri="{BB962C8B-B14F-4D97-AF65-F5344CB8AC3E}">
        <p14:creationId xmlns:p14="http://schemas.microsoft.com/office/powerpoint/2010/main" val="3109704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Vocabulaire</a:t>
            </a:r>
            <a:endParaRPr lang="fr-FR" dirty="0"/>
          </a:p>
        </p:txBody>
      </p:sp>
      <p:sp>
        <p:nvSpPr>
          <p:cNvPr id="3" name="Espace réservé du contenu 2"/>
          <p:cNvSpPr>
            <a:spLocks noGrp="1"/>
          </p:cNvSpPr>
          <p:nvPr>
            <p:ph idx="1"/>
          </p:nvPr>
        </p:nvSpPr>
        <p:spPr>
          <a:xfrm>
            <a:off x="1141413" y="2666999"/>
            <a:ext cx="4344987" cy="3124201"/>
          </a:xfrm>
        </p:spPr>
        <p:txBody>
          <a:bodyPr/>
          <a:lstStyle/>
          <a:p>
            <a:r>
              <a:rPr lang="fr-FR" dirty="0" smtClean="0"/>
              <a:t>BSS (Basic Service Set)</a:t>
            </a:r>
          </a:p>
          <a:p>
            <a:r>
              <a:rPr lang="fr-FR" dirty="0" err="1" smtClean="0"/>
              <a:t>Beacon</a:t>
            </a:r>
            <a:r>
              <a:rPr lang="fr-FR" dirty="0" smtClean="0"/>
              <a:t> (Balise)</a:t>
            </a:r>
          </a:p>
          <a:p>
            <a:r>
              <a:rPr lang="fr-FR" dirty="0" err="1" smtClean="0"/>
              <a:t>Bssid</a:t>
            </a:r>
            <a:r>
              <a:rPr lang="fr-FR" dirty="0" smtClean="0"/>
              <a:t> (Basic Service Set Identifier)</a:t>
            </a:r>
          </a:p>
          <a:p>
            <a:r>
              <a:rPr lang="fr-FR" dirty="0" err="1" smtClean="0"/>
              <a:t>Ess</a:t>
            </a:r>
            <a:r>
              <a:rPr lang="fr-FR" dirty="0" smtClean="0"/>
              <a:t> (</a:t>
            </a:r>
            <a:r>
              <a:rPr lang="fr-FR" dirty="0" err="1" smtClean="0"/>
              <a:t>Extented</a:t>
            </a:r>
            <a:r>
              <a:rPr lang="fr-FR" dirty="0" smtClean="0"/>
              <a:t> Service Set)</a:t>
            </a:r>
          </a:p>
          <a:p>
            <a:r>
              <a:rPr lang="fr-FR" dirty="0" smtClean="0"/>
              <a:t>DS (Distribution System)</a:t>
            </a:r>
          </a:p>
          <a:p>
            <a:r>
              <a:rPr lang="fr-FR" dirty="0" smtClean="0"/>
              <a:t>STA (station)</a:t>
            </a:r>
          </a:p>
          <a:p>
            <a:r>
              <a:rPr lang="fr-FR" dirty="0" smtClean="0"/>
              <a:t>POE</a:t>
            </a:r>
            <a:endParaRPr lang="fr-FR" dirty="0"/>
          </a:p>
        </p:txBody>
      </p:sp>
      <p:pic>
        <p:nvPicPr>
          <p:cNvPr id="4" name="Image 3"/>
          <p:cNvPicPr>
            <a:picLocks noChangeAspect="1"/>
          </p:cNvPicPr>
          <p:nvPr/>
        </p:nvPicPr>
        <p:blipFill>
          <a:blip r:embed="rId3"/>
          <a:stretch>
            <a:fillRect/>
          </a:stretch>
        </p:blipFill>
        <p:spPr>
          <a:xfrm>
            <a:off x="6189661" y="2409824"/>
            <a:ext cx="4857750" cy="3638550"/>
          </a:xfrm>
          <a:prstGeom prst="rect">
            <a:avLst/>
          </a:prstGeom>
        </p:spPr>
      </p:pic>
    </p:spTree>
    <p:extLst>
      <p:ext uri="{BB962C8B-B14F-4D97-AF65-F5344CB8AC3E}">
        <p14:creationId xmlns:p14="http://schemas.microsoft.com/office/powerpoint/2010/main" val="3381032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Roaming</a:t>
            </a:r>
            <a:endParaRPr lang="fr-FR" dirty="0"/>
          </a:p>
        </p:txBody>
      </p:sp>
      <p:sp>
        <p:nvSpPr>
          <p:cNvPr id="3" name="Espace réservé du contenu 2"/>
          <p:cNvSpPr>
            <a:spLocks noGrp="1"/>
          </p:cNvSpPr>
          <p:nvPr>
            <p:ph idx="1"/>
          </p:nvPr>
        </p:nvSpPr>
        <p:spPr>
          <a:xfrm>
            <a:off x="1141413" y="2666999"/>
            <a:ext cx="9905998" cy="3124201"/>
          </a:xfrm>
        </p:spPr>
        <p:txBody>
          <a:bodyPr/>
          <a:lstStyle/>
          <a:p>
            <a:r>
              <a:rPr lang="fr-FR" dirty="0" smtClean="0"/>
              <a:t>Intérêt du </a:t>
            </a:r>
            <a:r>
              <a:rPr lang="fr-FR" dirty="0" err="1" smtClean="0"/>
              <a:t>Roaming</a:t>
            </a:r>
            <a:r>
              <a:rPr lang="fr-FR" dirty="0" smtClean="0"/>
              <a:t> et son contexte</a:t>
            </a:r>
          </a:p>
          <a:p>
            <a:r>
              <a:rPr lang="fr-FR" dirty="0" smtClean="0"/>
              <a:t>Norme laissée libre</a:t>
            </a:r>
          </a:p>
          <a:p>
            <a:r>
              <a:rPr lang="fr-FR" dirty="0" smtClean="0"/>
              <a:t>Standardisation à l’</a:t>
            </a:r>
            <a:r>
              <a:rPr lang="fr-FR" dirty="0"/>
              <a:t>é</a:t>
            </a:r>
            <a:r>
              <a:rPr lang="fr-FR" dirty="0" smtClean="0"/>
              <a:t>chec</a:t>
            </a:r>
          </a:p>
          <a:p>
            <a:r>
              <a:rPr lang="fr-FR" dirty="0" smtClean="0"/>
              <a:t>802.11X i </a:t>
            </a:r>
            <a:r>
              <a:rPr lang="fr-FR" dirty="0" smtClean="0"/>
              <a:t>implémente le WPA2 et des fonctionnalités facilitant le </a:t>
            </a:r>
            <a:r>
              <a:rPr lang="fr-FR" dirty="0" err="1" smtClean="0"/>
              <a:t>roaming</a:t>
            </a:r>
            <a:endParaRPr lang="fr-FR" dirty="0" smtClean="0"/>
          </a:p>
          <a:p>
            <a:endParaRPr lang="fr-FR" dirty="0" smtClean="0"/>
          </a:p>
          <a:p>
            <a:endParaRPr lang="fr-FR" dirty="0"/>
          </a:p>
        </p:txBody>
      </p:sp>
    </p:spTree>
    <p:extLst>
      <p:ext uri="{BB962C8B-B14F-4D97-AF65-F5344CB8AC3E}">
        <p14:creationId xmlns:p14="http://schemas.microsoft.com/office/powerpoint/2010/main" val="1900572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Classification des réseaux </a:t>
            </a:r>
            <a:endParaRPr lang="fr-FR" dirty="0"/>
          </a:p>
        </p:txBody>
      </p:sp>
      <p:sp>
        <p:nvSpPr>
          <p:cNvPr id="3" name="Espace réservé du contenu 2"/>
          <p:cNvSpPr>
            <a:spLocks noGrp="1"/>
          </p:cNvSpPr>
          <p:nvPr>
            <p:ph idx="1"/>
          </p:nvPr>
        </p:nvSpPr>
        <p:spPr/>
        <p:txBody>
          <a:bodyPr/>
          <a:lstStyle/>
          <a:p>
            <a:r>
              <a:rPr lang="fr-FR" dirty="0" smtClean="0"/>
              <a:t>Quelle technologie ?</a:t>
            </a:r>
          </a:p>
          <a:p>
            <a:r>
              <a:rPr lang="fr-FR" dirty="0" smtClean="0"/>
              <a:t>Classification par portée – Quelles sont les dénominations ?</a:t>
            </a:r>
          </a:p>
        </p:txBody>
      </p:sp>
    </p:spTree>
    <p:extLst>
      <p:ext uri="{BB962C8B-B14F-4D97-AF65-F5344CB8AC3E}">
        <p14:creationId xmlns:p14="http://schemas.microsoft.com/office/powerpoint/2010/main" val="188042274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Roaming</a:t>
            </a:r>
            <a:endParaRPr lang="fr-FR" dirty="0"/>
          </a:p>
        </p:txBody>
      </p:sp>
      <p:pic>
        <p:nvPicPr>
          <p:cNvPr id="3" name="Image 2"/>
          <p:cNvPicPr>
            <a:picLocks noChangeAspect="1"/>
          </p:cNvPicPr>
          <p:nvPr/>
        </p:nvPicPr>
        <p:blipFill>
          <a:blip r:embed="rId2"/>
          <a:stretch>
            <a:fillRect/>
          </a:stretch>
        </p:blipFill>
        <p:spPr>
          <a:xfrm>
            <a:off x="361951" y="190500"/>
            <a:ext cx="11468100" cy="6487849"/>
          </a:xfrm>
          <a:prstGeom prst="rect">
            <a:avLst/>
          </a:prstGeom>
        </p:spPr>
      </p:pic>
    </p:spTree>
    <p:extLst>
      <p:ext uri="{BB962C8B-B14F-4D97-AF65-F5344CB8AC3E}">
        <p14:creationId xmlns:p14="http://schemas.microsoft.com/office/powerpoint/2010/main" val="1779495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modèle OSI</a:t>
            </a:r>
            <a:endParaRPr lang="fr-FR" dirty="0"/>
          </a:p>
        </p:txBody>
      </p:sp>
      <p:pic>
        <p:nvPicPr>
          <p:cNvPr id="4" name="Image 3"/>
          <p:cNvPicPr>
            <a:picLocks noChangeAspect="1"/>
          </p:cNvPicPr>
          <p:nvPr/>
        </p:nvPicPr>
        <p:blipFill>
          <a:blip r:embed="rId3"/>
          <a:stretch>
            <a:fillRect/>
          </a:stretch>
        </p:blipFill>
        <p:spPr>
          <a:xfrm>
            <a:off x="1141412" y="1966912"/>
            <a:ext cx="6764337" cy="4545925"/>
          </a:xfrm>
          <a:prstGeom prst="rect">
            <a:avLst/>
          </a:prstGeom>
        </p:spPr>
      </p:pic>
      <p:pic>
        <p:nvPicPr>
          <p:cNvPr id="5" name="Image 4"/>
          <p:cNvPicPr>
            <a:picLocks noChangeAspect="1"/>
          </p:cNvPicPr>
          <p:nvPr/>
        </p:nvPicPr>
        <p:blipFill>
          <a:blip r:embed="rId4"/>
          <a:stretch>
            <a:fillRect/>
          </a:stretch>
        </p:blipFill>
        <p:spPr>
          <a:xfrm>
            <a:off x="8211497" y="1966912"/>
            <a:ext cx="3709304" cy="1871430"/>
          </a:xfrm>
          <a:prstGeom prst="rect">
            <a:avLst/>
          </a:prstGeom>
        </p:spPr>
      </p:pic>
    </p:spTree>
    <p:extLst>
      <p:ext uri="{BB962C8B-B14F-4D97-AF65-F5344CB8AC3E}">
        <p14:creationId xmlns:p14="http://schemas.microsoft.com/office/powerpoint/2010/main" val="7737492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couche liaison de données</a:t>
            </a:r>
            <a:endParaRPr lang="fr-FR" dirty="0"/>
          </a:p>
        </p:txBody>
      </p:sp>
      <p:sp>
        <p:nvSpPr>
          <p:cNvPr id="3" name="Espace réservé du contenu 2"/>
          <p:cNvSpPr>
            <a:spLocks noGrp="1"/>
          </p:cNvSpPr>
          <p:nvPr>
            <p:ph idx="1"/>
          </p:nvPr>
        </p:nvSpPr>
        <p:spPr/>
        <p:txBody>
          <a:bodyPr/>
          <a:lstStyle/>
          <a:p>
            <a:r>
              <a:rPr lang="fr-FR" dirty="0" smtClean="0"/>
              <a:t>2 sous couches</a:t>
            </a:r>
          </a:p>
          <a:p>
            <a:pPr lvl="1"/>
            <a:r>
              <a:rPr lang="fr-FR" dirty="0" smtClean="0"/>
              <a:t>La couche LLC</a:t>
            </a:r>
          </a:p>
          <a:p>
            <a:pPr lvl="1"/>
            <a:r>
              <a:rPr lang="fr-FR" dirty="0" smtClean="0"/>
              <a:t>La couche MAC</a:t>
            </a:r>
            <a:endParaRPr lang="fr-FR" dirty="0"/>
          </a:p>
        </p:txBody>
      </p:sp>
    </p:spTree>
    <p:extLst>
      <p:ext uri="{BB962C8B-B14F-4D97-AF65-F5344CB8AC3E}">
        <p14:creationId xmlns:p14="http://schemas.microsoft.com/office/powerpoint/2010/main" val="15885647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COUCHE PHYSIQUE - DSSS (Direct </a:t>
            </a:r>
            <a:r>
              <a:rPr lang="fr-FR" dirty="0" err="1" smtClean="0"/>
              <a:t>Sequence</a:t>
            </a:r>
            <a:r>
              <a:rPr lang="fr-FR" dirty="0" smtClean="0"/>
              <a:t> </a:t>
            </a:r>
            <a:r>
              <a:rPr lang="fr-FR" dirty="0" err="1" smtClean="0"/>
              <a:t>Spread</a:t>
            </a:r>
            <a:r>
              <a:rPr lang="fr-FR" dirty="0" smtClean="0"/>
              <a:t> Spectrum)</a:t>
            </a:r>
            <a:endParaRPr lang="fr-FR" dirty="0"/>
          </a:p>
        </p:txBody>
      </p:sp>
      <p:sp>
        <p:nvSpPr>
          <p:cNvPr id="3" name="Espace réservé du contenu 2"/>
          <p:cNvSpPr>
            <a:spLocks noGrp="1"/>
          </p:cNvSpPr>
          <p:nvPr>
            <p:ph idx="1"/>
          </p:nvPr>
        </p:nvSpPr>
        <p:spPr/>
        <p:txBody>
          <a:bodyPr/>
          <a:lstStyle/>
          <a:p>
            <a:r>
              <a:rPr lang="fr-FR" dirty="0" smtClean="0"/>
              <a:t>BANDE ISM</a:t>
            </a:r>
          </a:p>
          <a:p>
            <a:r>
              <a:rPr lang="fr-FR" dirty="0" smtClean="0"/>
              <a:t>CARACTERISTIQUES</a:t>
            </a:r>
            <a:endParaRPr lang="fr-FR" dirty="0"/>
          </a:p>
        </p:txBody>
      </p:sp>
      <p:pic>
        <p:nvPicPr>
          <p:cNvPr id="4" name="Image 3"/>
          <p:cNvPicPr>
            <a:picLocks noChangeAspect="1"/>
          </p:cNvPicPr>
          <p:nvPr/>
        </p:nvPicPr>
        <p:blipFill>
          <a:blip r:embed="rId3"/>
          <a:stretch>
            <a:fillRect/>
          </a:stretch>
        </p:blipFill>
        <p:spPr>
          <a:xfrm>
            <a:off x="5971410" y="1934760"/>
            <a:ext cx="5076001" cy="2531280"/>
          </a:xfrm>
          <a:prstGeom prst="rect">
            <a:avLst/>
          </a:prstGeom>
        </p:spPr>
      </p:pic>
      <p:pic>
        <p:nvPicPr>
          <p:cNvPr id="5" name="Image 4"/>
          <p:cNvPicPr>
            <a:picLocks noChangeAspect="1"/>
          </p:cNvPicPr>
          <p:nvPr/>
        </p:nvPicPr>
        <p:blipFill>
          <a:blip r:embed="rId4"/>
          <a:stretch>
            <a:fillRect/>
          </a:stretch>
        </p:blipFill>
        <p:spPr>
          <a:xfrm>
            <a:off x="5971410" y="4663732"/>
            <a:ext cx="5076001" cy="1872667"/>
          </a:xfrm>
          <a:prstGeom prst="rect">
            <a:avLst/>
          </a:prstGeom>
        </p:spPr>
      </p:pic>
    </p:spTree>
    <p:extLst>
      <p:ext uri="{BB962C8B-B14F-4D97-AF65-F5344CB8AC3E}">
        <p14:creationId xmlns:p14="http://schemas.microsoft.com/office/powerpoint/2010/main" val="158255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Couche liaison de données</a:t>
            </a:r>
            <a:endParaRPr lang="fr-FR" dirty="0"/>
          </a:p>
        </p:txBody>
      </p:sp>
      <p:sp>
        <p:nvSpPr>
          <p:cNvPr id="5" name="Rectangle 4"/>
          <p:cNvSpPr/>
          <p:nvPr/>
        </p:nvSpPr>
        <p:spPr>
          <a:xfrm>
            <a:off x="1141413" y="2072997"/>
            <a:ext cx="10726737" cy="369332"/>
          </a:xfrm>
          <a:prstGeom prst="rect">
            <a:avLst/>
          </a:prstGeom>
        </p:spPr>
        <p:txBody>
          <a:bodyPr wrap="square">
            <a:spAutoFit/>
          </a:bodyPr>
          <a:lstStyle/>
          <a:p>
            <a:endParaRPr lang="fr-FR" dirty="0"/>
          </a:p>
        </p:txBody>
      </p:sp>
      <p:sp>
        <p:nvSpPr>
          <p:cNvPr id="6" name="Espace réservé du contenu 2"/>
          <p:cNvSpPr>
            <a:spLocks noGrp="1"/>
          </p:cNvSpPr>
          <p:nvPr>
            <p:ph idx="1"/>
          </p:nvPr>
        </p:nvSpPr>
        <p:spPr>
          <a:xfrm>
            <a:off x="1141413" y="2666999"/>
            <a:ext cx="9905998" cy="3124201"/>
          </a:xfrm>
        </p:spPr>
        <p:txBody>
          <a:bodyPr/>
          <a:lstStyle/>
          <a:p>
            <a:r>
              <a:rPr lang="fr-FR" dirty="0" smtClean="0"/>
              <a:t>Couche liaison logique (LLC)</a:t>
            </a:r>
          </a:p>
          <a:p>
            <a:r>
              <a:rPr lang="fr-FR" dirty="0" smtClean="0"/>
              <a:t>Contrôle d’accès au support (MAC)</a:t>
            </a:r>
          </a:p>
          <a:p>
            <a:pPr lvl="1"/>
            <a:r>
              <a:rPr lang="fr-FR" dirty="0" smtClean="0"/>
              <a:t>CSMA/CD</a:t>
            </a:r>
            <a:endParaRPr lang="fr-FR" dirty="0"/>
          </a:p>
        </p:txBody>
      </p:sp>
    </p:spTree>
    <p:extLst>
      <p:ext uri="{BB962C8B-B14F-4D97-AF65-F5344CB8AC3E}">
        <p14:creationId xmlns:p14="http://schemas.microsoft.com/office/powerpoint/2010/main" val="23887061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CSMA/CA</a:t>
            </a:r>
            <a:endParaRPr lang="fr-FR" dirty="0"/>
          </a:p>
        </p:txBody>
      </p:sp>
      <p:pic>
        <p:nvPicPr>
          <p:cNvPr id="4" name="Image 3"/>
          <p:cNvPicPr>
            <a:picLocks noChangeAspect="1"/>
          </p:cNvPicPr>
          <p:nvPr/>
        </p:nvPicPr>
        <p:blipFill>
          <a:blip r:embed="rId2"/>
          <a:stretch>
            <a:fillRect/>
          </a:stretch>
        </p:blipFill>
        <p:spPr>
          <a:xfrm>
            <a:off x="1141413" y="2113548"/>
            <a:ext cx="6486525" cy="4095750"/>
          </a:xfrm>
          <a:prstGeom prst="rect">
            <a:avLst/>
          </a:prstGeom>
        </p:spPr>
      </p:pic>
    </p:spTree>
    <p:extLst>
      <p:ext uri="{BB962C8B-B14F-4D97-AF65-F5344CB8AC3E}">
        <p14:creationId xmlns:p14="http://schemas.microsoft.com/office/powerpoint/2010/main" val="1682877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Trame WIFI</a:t>
            </a:r>
            <a:endParaRPr lang="fr-FR" dirty="0"/>
          </a:p>
        </p:txBody>
      </p:sp>
      <p:pic>
        <p:nvPicPr>
          <p:cNvPr id="4" name="Image 3"/>
          <p:cNvPicPr>
            <a:picLocks noChangeAspect="1"/>
          </p:cNvPicPr>
          <p:nvPr/>
        </p:nvPicPr>
        <p:blipFill>
          <a:blip r:embed="rId2"/>
          <a:stretch>
            <a:fillRect/>
          </a:stretch>
        </p:blipFill>
        <p:spPr>
          <a:xfrm>
            <a:off x="1141413" y="1983957"/>
            <a:ext cx="6219825" cy="4333875"/>
          </a:xfrm>
          <a:prstGeom prst="rect">
            <a:avLst/>
          </a:prstGeom>
        </p:spPr>
      </p:pic>
    </p:spTree>
    <p:extLst>
      <p:ext uri="{BB962C8B-B14F-4D97-AF65-F5344CB8AC3E}">
        <p14:creationId xmlns:p14="http://schemas.microsoft.com/office/powerpoint/2010/main" val="4273145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L’AUTHENTIFICATION – les protocoles</a:t>
            </a:r>
            <a:endParaRPr lang="fr-FR" dirty="0"/>
          </a:p>
        </p:txBody>
      </p:sp>
      <p:sp>
        <p:nvSpPr>
          <p:cNvPr id="3" name="Espace réservé du contenu 2"/>
          <p:cNvSpPr>
            <a:spLocks noGrp="1"/>
          </p:cNvSpPr>
          <p:nvPr>
            <p:ph idx="1"/>
          </p:nvPr>
        </p:nvSpPr>
        <p:spPr/>
        <p:txBody>
          <a:bodyPr/>
          <a:lstStyle/>
          <a:p>
            <a:r>
              <a:rPr lang="fr-FR" dirty="0" smtClean="0"/>
              <a:t>Que connaissez-vous ?</a:t>
            </a:r>
            <a:endParaRPr lang="fr-FR" dirty="0"/>
          </a:p>
        </p:txBody>
      </p:sp>
    </p:spTree>
    <p:extLst>
      <p:ext uri="{BB962C8B-B14F-4D97-AF65-F5344CB8AC3E}">
        <p14:creationId xmlns:p14="http://schemas.microsoft.com/office/powerpoint/2010/main" val="1808559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WEP</a:t>
            </a:r>
            <a:endParaRPr lang="fr-FR" dirty="0"/>
          </a:p>
        </p:txBody>
      </p:sp>
      <p:sp>
        <p:nvSpPr>
          <p:cNvPr id="3" name="Espace réservé du contenu 2"/>
          <p:cNvSpPr>
            <a:spLocks noGrp="1"/>
          </p:cNvSpPr>
          <p:nvPr>
            <p:ph idx="1"/>
          </p:nvPr>
        </p:nvSpPr>
        <p:spPr>
          <a:xfrm>
            <a:off x="1141413" y="1750979"/>
            <a:ext cx="9905998" cy="4494178"/>
          </a:xfrm>
        </p:spPr>
        <p:txBody>
          <a:bodyPr/>
          <a:lstStyle/>
          <a:p>
            <a:r>
              <a:rPr lang="fr-FR" dirty="0" err="1">
                <a:effectLst/>
              </a:rPr>
              <a:t>Wired</a:t>
            </a:r>
            <a:r>
              <a:rPr lang="fr-FR" dirty="0">
                <a:effectLst/>
              </a:rPr>
              <a:t> Equivalent </a:t>
            </a:r>
            <a:r>
              <a:rPr lang="fr-FR" dirty="0" err="1" smtClean="0">
                <a:effectLst/>
              </a:rPr>
              <a:t>Privacy</a:t>
            </a:r>
            <a:r>
              <a:rPr lang="fr-FR" dirty="0" smtClean="0">
                <a:effectLst/>
              </a:rPr>
              <a:t> (</a:t>
            </a:r>
            <a:r>
              <a:rPr lang="fr-FR" dirty="0" err="1" smtClean="0">
                <a:effectLst/>
              </a:rPr>
              <a:t>Weak</a:t>
            </a:r>
            <a:r>
              <a:rPr lang="fr-FR" dirty="0" smtClean="0">
                <a:effectLst/>
              </a:rPr>
              <a:t> </a:t>
            </a:r>
            <a:r>
              <a:rPr lang="fr-FR" dirty="0" err="1" smtClean="0">
                <a:effectLst/>
              </a:rPr>
              <a:t>Encryption</a:t>
            </a:r>
            <a:r>
              <a:rPr lang="fr-FR" dirty="0" smtClean="0">
                <a:effectLst/>
              </a:rPr>
              <a:t> Protocol)</a:t>
            </a:r>
          </a:p>
          <a:p>
            <a:r>
              <a:rPr lang="fr-FR" dirty="0" smtClean="0">
                <a:effectLst/>
              </a:rPr>
              <a:t>Composé d’une clef de chiffrement et d’un vecteur d’initialisation</a:t>
            </a:r>
          </a:p>
          <a:p>
            <a:r>
              <a:rPr lang="fr-FR" dirty="0" smtClean="0">
                <a:effectLst/>
              </a:rPr>
              <a:t>64, 128 puis 256 bits.</a:t>
            </a:r>
          </a:p>
          <a:p>
            <a:r>
              <a:rPr lang="fr-FR" dirty="0" smtClean="0">
                <a:effectLst/>
              </a:rPr>
              <a:t>Flux de chiffrement RC4</a:t>
            </a:r>
          </a:p>
          <a:p>
            <a:r>
              <a:rPr lang="fr-FR" dirty="0" smtClean="0">
                <a:effectLst/>
              </a:rPr>
              <a:t>Contrôle des données CRC32</a:t>
            </a:r>
          </a:p>
          <a:p>
            <a:r>
              <a:rPr lang="fr-FR" dirty="0" smtClean="0">
                <a:effectLst/>
              </a:rPr>
              <a:t>Chiffrement symétrique</a:t>
            </a:r>
          </a:p>
          <a:p>
            <a:r>
              <a:rPr lang="fr-FR" dirty="0" smtClean="0">
                <a:effectLst/>
              </a:rPr>
              <a:t>Est une véritable passoire </a:t>
            </a:r>
          </a:p>
          <a:p>
            <a:endParaRPr lang="fr-FR" dirty="0" smtClean="0">
              <a:effectLst/>
            </a:endParaRPr>
          </a:p>
          <a:p>
            <a:endParaRPr lang="fr-FR" dirty="0" smtClean="0">
              <a:effectLst/>
            </a:endParaRPr>
          </a:p>
        </p:txBody>
      </p:sp>
      <p:sp>
        <p:nvSpPr>
          <p:cNvPr id="4" name="ZoneTexte 3"/>
          <p:cNvSpPr txBox="1"/>
          <p:nvPr/>
        </p:nvSpPr>
        <p:spPr>
          <a:xfrm>
            <a:off x="1141413" y="5151522"/>
            <a:ext cx="8924837" cy="461665"/>
          </a:xfrm>
          <a:prstGeom prst="rect">
            <a:avLst/>
          </a:prstGeom>
          <a:noFill/>
        </p:spPr>
        <p:txBody>
          <a:bodyPr wrap="square" rtlCol="0">
            <a:spAutoFit/>
          </a:bodyPr>
          <a:lstStyle/>
          <a:p>
            <a:r>
              <a:rPr lang="fr-FR" sz="2400" dirty="0" smtClean="0">
                <a:solidFill>
                  <a:srgbClr val="C00000"/>
                </a:solidFill>
              </a:rPr>
              <a:t>WORKSHOP</a:t>
            </a:r>
            <a:r>
              <a:rPr lang="fr-FR" dirty="0" smtClean="0">
                <a:solidFill>
                  <a:schemeClr val="accent1"/>
                </a:solidFill>
              </a:rPr>
              <a:t> </a:t>
            </a:r>
            <a:r>
              <a:rPr lang="fr-FR" dirty="0" smtClean="0"/>
              <a:t>– Visualisation des trames</a:t>
            </a:r>
            <a:endParaRPr lang="fr-FR"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5747" y="4519552"/>
            <a:ext cx="749967" cy="749967"/>
          </a:xfrm>
          <a:prstGeom prst="rect">
            <a:avLst/>
          </a:prstGeom>
        </p:spPr>
      </p:pic>
    </p:spTree>
    <p:extLst>
      <p:ext uri="{BB962C8B-B14F-4D97-AF65-F5344CB8AC3E}">
        <p14:creationId xmlns:p14="http://schemas.microsoft.com/office/powerpoint/2010/main" val="1443293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WPA</a:t>
            </a:r>
            <a:endParaRPr lang="fr-FR" dirty="0"/>
          </a:p>
        </p:txBody>
      </p:sp>
      <p:sp>
        <p:nvSpPr>
          <p:cNvPr id="3" name="Espace réservé du contenu 2"/>
          <p:cNvSpPr>
            <a:spLocks noGrp="1"/>
          </p:cNvSpPr>
          <p:nvPr>
            <p:ph idx="1"/>
          </p:nvPr>
        </p:nvSpPr>
        <p:spPr>
          <a:xfrm>
            <a:off x="1005226" y="1926077"/>
            <a:ext cx="9905998" cy="2760224"/>
          </a:xfrm>
        </p:spPr>
        <p:txBody>
          <a:bodyPr/>
          <a:lstStyle/>
          <a:p>
            <a:r>
              <a:rPr lang="fr-FR" dirty="0" smtClean="0"/>
              <a:t>Principe des clefs privées / publiques</a:t>
            </a:r>
          </a:p>
          <a:p>
            <a:r>
              <a:rPr lang="fr-FR" dirty="0" smtClean="0"/>
              <a:t>Deux chiffrements possibles TKIP et AES</a:t>
            </a:r>
          </a:p>
          <a:p>
            <a:r>
              <a:rPr lang="fr-FR" dirty="0" smtClean="0"/>
              <a:t>Deux gestions possibles PSK (</a:t>
            </a:r>
            <a:r>
              <a:rPr lang="fr-FR" dirty="0" err="1" smtClean="0"/>
              <a:t>personal</a:t>
            </a:r>
            <a:r>
              <a:rPr lang="fr-FR" dirty="0" smtClean="0"/>
              <a:t>) ou RADIUS (</a:t>
            </a:r>
            <a:r>
              <a:rPr lang="fr-FR" dirty="0" err="1" smtClean="0"/>
              <a:t>enterprise</a:t>
            </a:r>
            <a:r>
              <a:rPr lang="fr-FR" dirty="0" smtClean="0"/>
              <a:t>)</a:t>
            </a:r>
          </a:p>
          <a:p>
            <a:pPr lvl="1"/>
            <a:r>
              <a:rPr lang="fr-FR" dirty="0" smtClean="0"/>
              <a:t>PSK: </a:t>
            </a:r>
            <a:r>
              <a:rPr lang="fr-FR" dirty="0" err="1" smtClean="0"/>
              <a:t>Pre-shared</a:t>
            </a:r>
            <a:r>
              <a:rPr lang="fr-FR" dirty="0" smtClean="0"/>
              <a:t> key - Génération de clef aléatoires sur la PSK</a:t>
            </a:r>
          </a:p>
          <a:p>
            <a:pPr lvl="1"/>
            <a:r>
              <a:rPr lang="fr-FR" dirty="0" smtClean="0"/>
              <a:t>Enterprise nécessite un serveur d’authentification Radius (appelé parfois 802.1X)</a:t>
            </a:r>
          </a:p>
          <a:p>
            <a:endParaRPr lang="fr-FR" dirty="0"/>
          </a:p>
        </p:txBody>
      </p:sp>
      <p:sp>
        <p:nvSpPr>
          <p:cNvPr id="4" name="ZoneTexte 3"/>
          <p:cNvSpPr txBox="1"/>
          <p:nvPr/>
        </p:nvSpPr>
        <p:spPr>
          <a:xfrm>
            <a:off x="1005226" y="4686301"/>
            <a:ext cx="8924837" cy="461665"/>
          </a:xfrm>
          <a:prstGeom prst="rect">
            <a:avLst/>
          </a:prstGeom>
          <a:noFill/>
        </p:spPr>
        <p:txBody>
          <a:bodyPr wrap="square" rtlCol="0">
            <a:spAutoFit/>
          </a:bodyPr>
          <a:lstStyle/>
          <a:p>
            <a:r>
              <a:rPr lang="fr-FR" sz="2400" dirty="0" smtClean="0">
                <a:solidFill>
                  <a:srgbClr val="C00000"/>
                </a:solidFill>
              </a:rPr>
              <a:t>WORKSHOP</a:t>
            </a:r>
            <a:r>
              <a:rPr lang="fr-FR" dirty="0" smtClean="0">
                <a:solidFill>
                  <a:schemeClr val="accent1"/>
                </a:solidFill>
              </a:rPr>
              <a:t> </a:t>
            </a:r>
            <a:r>
              <a:rPr lang="fr-FR" dirty="0" smtClean="0"/>
              <a:t>– Visualisation des trames</a:t>
            </a:r>
            <a:endParaRPr lang="fr-FR" dirty="0"/>
          </a:p>
        </p:txBody>
      </p:sp>
    </p:spTree>
    <p:extLst>
      <p:ext uri="{BB962C8B-B14F-4D97-AF65-F5344CB8AC3E}">
        <p14:creationId xmlns:p14="http://schemas.microsoft.com/office/powerpoint/2010/main" val="84305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L’IEEE</a:t>
            </a:r>
            <a:endParaRPr lang="fr-FR" dirty="0"/>
          </a:p>
        </p:txBody>
      </p:sp>
      <p:sp>
        <p:nvSpPr>
          <p:cNvPr id="3" name="Espace réservé du contenu 2"/>
          <p:cNvSpPr>
            <a:spLocks noGrp="1"/>
          </p:cNvSpPr>
          <p:nvPr>
            <p:ph idx="1"/>
          </p:nvPr>
        </p:nvSpPr>
        <p:spPr>
          <a:xfrm>
            <a:off x="1141413" y="2038350"/>
            <a:ext cx="9905998" cy="2762250"/>
          </a:xfrm>
        </p:spPr>
        <p:txBody>
          <a:bodyPr/>
          <a:lstStyle/>
          <a:p>
            <a:r>
              <a:rPr lang="fr-FR" dirty="0" smtClean="0"/>
              <a:t>L’ORIGINE</a:t>
            </a:r>
          </a:p>
          <a:p>
            <a:r>
              <a:rPr lang="fr-FR" dirty="0" smtClean="0"/>
              <a:t>Le groupe 802</a:t>
            </a:r>
          </a:p>
          <a:p>
            <a:pPr lvl="1"/>
            <a:r>
              <a:rPr lang="fr-FR" dirty="0" smtClean="0"/>
              <a:t>LAN - MAN</a:t>
            </a:r>
          </a:p>
          <a:p>
            <a:endParaRPr lang="fr-FR" dirty="0"/>
          </a:p>
          <a:p>
            <a:endParaRPr lang="fr-FR" dirty="0"/>
          </a:p>
        </p:txBody>
      </p:sp>
    </p:spTree>
    <p:extLst>
      <p:ext uri="{BB962C8B-B14F-4D97-AF65-F5344CB8AC3E}">
        <p14:creationId xmlns:p14="http://schemas.microsoft.com/office/powerpoint/2010/main" val="32892589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WPA 2</a:t>
            </a:r>
            <a:endParaRPr lang="fr-FR" dirty="0"/>
          </a:p>
        </p:txBody>
      </p:sp>
      <p:sp>
        <p:nvSpPr>
          <p:cNvPr id="3" name="Espace réservé du contenu 2"/>
          <p:cNvSpPr>
            <a:spLocks noGrp="1"/>
          </p:cNvSpPr>
          <p:nvPr>
            <p:ph idx="1"/>
          </p:nvPr>
        </p:nvSpPr>
        <p:spPr>
          <a:xfrm>
            <a:off x="1141413" y="2514600"/>
            <a:ext cx="9905998" cy="1411705"/>
          </a:xfrm>
        </p:spPr>
        <p:txBody>
          <a:bodyPr/>
          <a:lstStyle/>
          <a:p>
            <a:r>
              <a:rPr lang="fr-FR" dirty="0" smtClean="0"/>
              <a:t>Caractéristiques similaires au WPA</a:t>
            </a:r>
          </a:p>
          <a:p>
            <a:r>
              <a:rPr lang="fr-FR" dirty="0" smtClean="0"/>
              <a:t>Uniquement l’AES, TKIP interdit</a:t>
            </a:r>
          </a:p>
        </p:txBody>
      </p:sp>
      <p:sp>
        <p:nvSpPr>
          <p:cNvPr id="4" name="ZoneTexte 3"/>
          <p:cNvSpPr txBox="1"/>
          <p:nvPr/>
        </p:nvSpPr>
        <p:spPr>
          <a:xfrm>
            <a:off x="1141413" y="3691690"/>
            <a:ext cx="8924837" cy="461665"/>
          </a:xfrm>
          <a:prstGeom prst="rect">
            <a:avLst/>
          </a:prstGeom>
          <a:noFill/>
        </p:spPr>
        <p:txBody>
          <a:bodyPr wrap="square" rtlCol="0">
            <a:spAutoFit/>
          </a:bodyPr>
          <a:lstStyle/>
          <a:p>
            <a:r>
              <a:rPr lang="fr-FR" sz="2400" dirty="0" smtClean="0">
                <a:solidFill>
                  <a:srgbClr val="C00000"/>
                </a:solidFill>
              </a:rPr>
              <a:t>WORKSHOP</a:t>
            </a:r>
            <a:r>
              <a:rPr lang="fr-FR" dirty="0" smtClean="0">
                <a:solidFill>
                  <a:schemeClr val="accent1"/>
                </a:solidFill>
              </a:rPr>
              <a:t> </a:t>
            </a:r>
            <a:r>
              <a:rPr lang="fr-FR" dirty="0" smtClean="0"/>
              <a:t>– Visualisation des trames</a:t>
            </a:r>
            <a:endParaRPr lang="fr-FR" dirty="0"/>
          </a:p>
        </p:txBody>
      </p:sp>
    </p:spTree>
    <p:extLst>
      <p:ext uri="{BB962C8B-B14F-4D97-AF65-F5344CB8AC3E}">
        <p14:creationId xmlns:p14="http://schemas.microsoft.com/office/powerpoint/2010/main" val="6776832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WPS</a:t>
            </a:r>
            <a:endParaRPr lang="fr-FR" dirty="0"/>
          </a:p>
        </p:txBody>
      </p:sp>
      <p:sp>
        <p:nvSpPr>
          <p:cNvPr id="3" name="Espace réservé du contenu 2"/>
          <p:cNvSpPr>
            <a:spLocks noGrp="1"/>
          </p:cNvSpPr>
          <p:nvPr>
            <p:ph idx="1"/>
          </p:nvPr>
        </p:nvSpPr>
        <p:spPr/>
        <p:txBody>
          <a:bodyPr/>
          <a:lstStyle/>
          <a:p>
            <a:r>
              <a:rPr lang="fr-FR" dirty="0" smtClean="0"/>
              <a:t>Standard de la </a:t>
            </a:r>
            <a:r>
              <a:rPr lang="fr-FR" dirty="0" err="1" smtClean="0"/>
              <a:t>WiFi</a:t>
            </a:r>
            <a:r>
              <a:rPr lang="fr-FR" dirty="0" smtClean="0"/>
              <a:t> alliance (2007)</a:t>
            </a:r>
          </a:p>
          <a:p>
            <a:r>
              <a:rPr lang="fr-FR" dirty="0" smtClean="0"/>
              <a:t>Protocole permettant la simplification de la phase d’authentification</a:t>
            </a:r>
          </a:p>
          <a:p>
            <a:r>
              <a:rPr lang="fr-FR" dirty="0" smtClean="0"/>
              <a:t>Plusieurs méthodes (PIN, PBC, NFC)</a:t>
            </a:r>
          </a:p>
          <a:p>
            <a:r>
              <a:rPr lang="fr-FR" dirty="0" smtClean="0"/>
              <a:t>Grave vulnérabilité depuis 2011</a:t>
            </a:r>
            <a:endParaRPr lang="fr-FR"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1389" y="4596063"/>
            <a:ext cx="749967" cy="749967"/>
          </a:xfrm>
          <a:prstGeom prst="rect">
            <a:avLst/>
          </a:prstGeom>
        </p:spPr>
      </p:pic>
      <p:sp>
        <p:nvSpPr>
          <p:cNvPr id="5" name="ZoneTexte 4"/>
          <p:cNvSpPr txBox="1"/>
          <p:nvPr/>
        </p:nvSpPr>
        <p:spPr>
          <a:xfrm>
            <a:off x="1141413" y="5560367"/>
            <a:ext cx="8924837" cy="461665"/>
          </a:xfrm>
          <a:prstGeom prst="rect">
            <a:avLst/>
          </a:prstGeom>
          <a:noFill/>
        </p:spPr>
        <p:txBody>
          <a:bodyPr wrap="square" rtlCol="0">
            <a:spAutoFit/>
          </a:bodyPr>
          <a:lstStyle/>
          <a:p>
            <a:r>
              <a:rPr lang="fr-FR" sz="2400" dirty="0" smtClean="0">
                <a:solidFill>
                  <a:srgbClr val="C00000"/>
                </a:solidFill>
              </a:rPr>
              <a:t>WORKSHOP</a:t>
            </a:r>
            <a:r>
              <a:rPr lang="fr-FR" dirty="0" smtClean="0">
                <a:solidFill>
                  <a:schemeClr val="accent1"/>
                </a:solidFill>
              </a:rPr>
              <a:t> </a:t>
            </a:r>
            <a:r>
              <a:rPr lang="fr-FR" dirty="0" smtClean="0"/>
              <a:t>– Visualisation des trames</a:t>
            </a:r>
            <a:endParaRPr lang="fr-FR" dirty="0"/>
          </a:p>
        </p:txBody>
      </p:sp>
    </p:spTree>
    <p:extLst>
      <p:ext uri="{BB962C8B-B14F-4D97-AF65-F5344CB8AC3E}">
        <p14:creationId xmlns:p14="http://schemas.microsoft.com/office/powerpoint/2010/main" val="973973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3"/>
          <a:stretch>
            <a:fillRect/>
          </a:stretch>
        </p:blipFill>
        <p:spPr>
          <a:xfrm>
            <a:off x="1141413" y="609600"/>
            <a:ext cx="9905998" cy="5636165"/>
          </a:xfrm>
          <a:prstGeom prst="rect">
            <a:avLst/>
          </a:prstGeom>
        </p:spPr>
      </p:pic>
    </p:spTree>
    <p:extLst>
      <p:ext uri="{BB962C8B-B14F-4D97-AF65-F5344CB8AC3E}">
        <p14:creationId xmlns:p14="http://schemas.microsoft.com/office/powerpoint/2010/main" val="227716010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WPAN - Bluetooth</a:t>
            </a:r>
            <a:endParaRPr lang="fr-FR" dirty="0"/>
          </a:p>
        </p:txBody>
      </p:sp>
      <p:sp>
        <p:nvSpPr>
          <p:cNvPr id="3" name="Espace réservé du contenu 2"/>
          <p:cNvSpPr>
            <a:spLocks noGrp="1"/>
          </p:cNvSpPr>
          <p:nvPr>
            <p:ph idx="1"/>
          </p:nvPr>
        </p:nvSpPr>
        <p:spPr>
          <a:xfrm>
            <a:off x="1141413" y="1991639"/>
            <a:ext cx="9905998" cy="4622104"/>
          </a:xfrm>
        </p:spPr>
        <p:txBody>
          <a:bodyPr>
            <a:normAutofit/>
          </a:bodyPr>
          <a:lstStyle/>
          <a:p>
            <a:r>
              <a:rPr lang="fr-FR" dirty="0" smtClean="0"/>
              <a:t>Lancée </a:t>
            </a:r>
            <a:r>
              <a:rPr lang="fr-FR" dirty="0"/>
              <a:t>par </a:t>
            </a:r>
            <a:r>
              <a:rPr lang="fr-FR" dirty="0" smtClean="0"/>
              <a:t>Ericsson </a:t>
            </a:r>
            <a:r>
              <a:rPr lang="fr-FR" dirty="0"/>
              <a:t>en </a:t>
            </a:r>
            <a:r>
              <a:rPr lang="fr-FR" dirty="0" smtClean="0"/>
              <a:t>1994</a:t>
            </a:r>
          </a:p>
          <a:p>
            <a:r>
              <a:rPr lang="fr-FR" dirty="0" smtClean="0"/>
              <a:t>Réseau </a:t>
            </a:r>
            <a:r>
              <a:rPr lang="fr-FR" dirty="0"/>
              <a:t>individuel sans fil (Wireless </a:t>
            </a:r>
            <a:r>
              <a:rPr lang="fr-FR" dirty="0" err="1"/>
              <a:t>Personal</a:t>
            </a:r>
            <a:r>
              <a:rPr lang="fr-FR" dirty="0"/>
              <a:t> Area Network</a:t>
            </a:r>
            <a:r>
              <a:rPr lang="fr-FR" dirty="0" smtClean="0"/>
              <a:t>)</a:t>
            </a:r>
          </a:p>
          <a:p>
            <a:r>
              <a:rPr lang="fr-FR" dirty="0" smtClean="0"/>
              <a:t>Technologie simple pour des liaisons point à point </a:t>
            </a:r>
            <a:endParaRPr lang="fr-FR" dirty="0"/>
          </a:p>
          <a:p>
            <a:r>
              <a:rPr lang="fr-FR" dirty="0" smtClean="0"/>
              <a:t>Permet </a:t>
            </a:r>
            <a:r>
              <a:rPr lang="fr-FR" dirty="0"/>
              <a:t>la connexion de périphériques </a:t>
            </a:r>
            <a:r>
              <a:rPr lang="fr-FR" dirty="0" smtClean="0"/>
              <a:t>(smartphone, imprimante, KVM)</a:t>
            </a:r>
            <a:endParaRPr lang="fr-FR" dirty="0"/>
          </a:p>
          <a:p>
            <a:r>
              <a:rPr lang="fr-FR" dirty="0" smtClean="0"/>
              <a:t>Technologie </a:t>
            </a:r>
            <a:r>
              <a:rPr lang="fr-FR" dirty="0"/>
              <a:t>principale WPAN</a:t>
            </a:r>
          </a:p>
          <a:p>
            <a:r>
              <a:rPr lang="fr-FR" dirty="0" smtClean="0"/>
              <a:t>Débit </a:t>
            </a:r>
            <a:r>
              <a:rPr lang="fr-FR" dirty="0"/>
              <a:t>de </a:t>
            </a:r>
            <a:r>
              <a:rPr lang="fr-FR" dirty="0" smtClean="0"/>
              <a:t>1Mbps pour 30m</a:t>
            </a:r>
          </a:p>
          <a:p>
            <a:r>
              <a:rPr lang="fr-FR" dirty="0" smtClean="0"/>
              <a:t>Très peu gourmand en énergie</a:t>
            </a:r>
          </a:p>
          <a:p>
            <a:r>
              <a:rPr lang="fr-FR" dirty="0" smtClean="0"/>
              <a:t>Norme </a:t>
            </a:r>
            <a:r>
              <a:rPr lang="fr-FR" dirty="0" smtClean="0"/>
              <a:t>802.15</a:t>
            </a:r>
            <a:endParaRPr lang="fr-FR" dirty="0"/>
          </a:p>
        </p:txBody>
      </p:sp>
      <p:pic>
        <p:nvPicPr>
          <p:cNvPr id="5" name="Image 4"/>
          <p:cNvPicPr>
            <a:picLocks noChangeAspect="1"/>
          </p:cNvPicPr>
          <p:nvPr/>
        </p:nvPicPr>
        <p:blipFill rotWithShape="1">
          <a:blip r:embed="rId3" cstate="print">
            <a:extLst>
              <a:ext uri="{28A0092B-C50C-407E-A947-70E740481C1C}">
                <a14:useLocalDpi xmlns:a14="http://schemas.microsoft.com/office/drawing/2010/main" val="0"/>
              </a:ext>
            </a:extLst>
          </a:blip>
          <a:srcRect r="78449"/>
          <a:stretch/>
        </p:blipFill>
        <p:spPr>
          <a:xfrm>
            <a:off x="10293965" y="1079945"/>
            <a:ext cx="753446" cy="964309"/>
          </a:xfrm>
          <a:prstGeom prst="rect">
            <a:avLst/>
          </a:prstGeom>
        </p:spPr>
      </p:pic>
    </p:spTree>
    <p:extLst>
      <p:ext uri="{BB962C8B-B14F-4D97-AF65-F5344CB8AC3E}">
        <p14:creationId xmlns:p14="http://schemas.microsoft.com/office/powerpoint/2010/main" val="176257187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WPAN - Bluetooth	</a:t>
            </a:r>
            <a:endParaRPr lang="fr-FR" dirty="0"/>
          </a:p>
        </p:txBody>
      </p:sp>
      <p:sp>
        <p:nvSpPr>
          <p:cNvPr id="3" name="Espace réservé du contenu 2"/>
          <p:cNvSpPr>
            <a:spLocks noGrp="1"/>
          </p:cNvSpPr>
          <p:nvPr>
            <p:ph idx="1"/>
          </p:nvPr>
        </p:nvSpPr>
        <p:spPr/>
        <p:txBody>
          <a:bodyPr/>
          <a:lstStyle/>
          <a:p>
            <a:endParaRPr lang="fr-FR" dirty="0">
              <a:effectLst/>
            </a:endParaRPr>
          </a:p>
          <a:p>
            <a:endParaRPr lang="fr-FR" dirty="0">
              <a:effectLst/>
            </a:endParaRPr>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1260809171"/>
              </p:ext>
            </p:extLst>
          </p:nvPr>
        </p:nvGraphicFramePr>
        <p:xfrm>
          <a:off x="1141414" y="2148383"/>
          <a:ext cx="10117989" cy="1675832"/>
        </p:xfrm>
        <a:graphic>
          <a:graphicData uri="http://schemas.openxmlformats.org/drawingml/2006/table">
            <a:tbl>
              <a:tblPr firstRow="1" bandRow="1">
                <a:tableStyleId>{5C22544A-7EE6-4342-B048-85BDC9FD1C3A}</a:tableStyleId>
              </a:tblPr>
              <a:tblGrid>
                <a:gridCol w="3372663"/>
                <a:gridCol w="3372663"/>
                <a:gridCol w="3372663"/>
              </a:tblGrid>
              <a:tr h="253811">
                <a:tc>
                  <a:txBody>
                    <a:bodyPr/>
                    <a:lstStyle/>
                    <a:p>
                      <a:r>
                        <a:rPr lang="fr-FR" sz="1400" dirty="0" smtClean="0"/>
                        <a:t>Classe</a:t>
                      </a:r>
                      <a:endParaRPr lang="fr-FR" sz="1400" dirty="0"/>
                    </a:p>
                  </a:txBody>
                  <a:tcPr/>
                </a:tc>
                <a:tc>
                  <a:txBody>
                    <a:bodyPr/>
                    <a:lstStyle/>
                    <a:p>
                      <a:r>
                        <a:rPr lang="fr-FR" sz="1400" dirty="0" smtClean="0"/>
                        <a:t>Portée</a:t>
                      </a:r>
                      <a:endParaRPr lang="fr-FR" sz="1400" dirty="0"/>
                    </a:p>
                  </a:txBody>
                  <a:tcPr/>
                </a:tc>
                <a:tc>
                  <a:txBody>
                    <a:bodyPr/>
                    <a:lstStyle/>
                    <a:p>
                      <a:r>
                        <a:rPr lang="fr-FR" sz="1400" dirty="0" smtClean="0"/>
                        <a:t>Utilisation</a:t>
                      </a:r>
                      <a:endParaRPr lang="fr-FR" sz="1400" dirty="0"/>
                    </a:p>
                  </a:txBody>
                  <a:tcPr/>
                </a:tc>
              </a:tr>
              <a:tr h="253811">
                <a:tc>
                  <a:txBody>
                    <a:bodyPr/>
                    <a:lstStyle/>
                    <a:p>
                      <a:r>
                        <a:rPr lang="fr-FR" sz="1400" dirty="0" smtClean="0"/>
                        <a:t>1</a:t>
                      </a:r>
                      <a:endParaRPr lang="fr-FR"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400" dirty="0" smtClean="0"/>
                        <a:t>100m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400" dirty="0" err="1" smtClean="0"/>
                        <a:t>Dongles</a:t>
                      </a:r>
                      <a:endParaRPr lang="fr-FR" sz="1400" dirty="0" smtClean="0"/>
                    </a:p>
                  </a:txBody>
                  <a:tcPr/>
                </a:tc>
              </a:tr>
              <a:tr h="253811">
                <a:tc>
                  <a:txBody>
                    <a:bodyPr/>
                    <a:lstStyle/>
                    <a:p>
                      <a:r>
                        <a:rPr lang="fr-FR" sz="1400" dirty="0" smtClean="0"/>
                        <a:t>2</a:t>
                      </a:r>
                      <a:endParaRPr lang="fr-FR" sz="1400" dirty="0"/>
                    </a:p>
                  </a:txBody>
                  <a:tcPr/>
                </a:tc>
                <a:tc>
                  <a:txBody>
                    <a:bodyPr/>
                    <a:lstStyle/>
                    <a:p>
                      <a:r>
                        <a:rPr lang="fr-FR" sz="1400" dirty="0" smtClean="0"/>
                        <a:t>10</a:t>
                      </a:r>
                      <a:r>
                        <a:rPr lang="fr-FR" sz="1400" baseline="0" dirty="0" smtClean="0"/>
                        <a:t> à 20m</a:t>
                      </a:r>
                      <a:endParaRPr lang="fr-FR" sz="1400" dirty="0"/>
                    </a:p>
                  </a:txBody>
                  <a:tcPr/>
                </a:tc>
                <a:tc>
                  <a:txBody>
                    <a:bodyPr/>
                    <a:lstStyle/>
                    <a:p>
                      <a:r>
                        <a:rPr lang="fr-FR" sz="1400" dirty="0" smtClean="0"/>
                        <a:t>Casques</a:t>
                      </a:r>
                      <a:endParaRPr lang="fr-FR" sz="1400" dirty="0"/>
                    </a:p>
                  </a:txBody>
                  <a:tcPr/>
                </a:tc>
              </a:tr>
              <a:tr h="761432">
                <a:tc>
                  <a:txBody>
                    <a:bodyPr/>
                    <a:lstStyle/>
                    <a:p>
                      <a:r>
                        <a:rPr lang="fr-FR" sz="1400" dirty="0" smtClean="0"/>
                        <a:t>3</a:t>
                      </a:r>
                      <a:endParaRPr lang="fr-FR" sz="1400" dirty="0"/>
                    </a:p>
                  </a:txBody>
                  <a:tcPr/>
                </a:tc>
                <a:tc>
                  <a:txBody>
                    <a:bodyPr/>
                    <a:lstStyle/>
                    <a:p>
                      <a:r>
                        <a:rPr lang="fr-FR" sz="1400" dirty="0" smtClean="0"/>
                        <a:t>1</a:t>
                      </a:r>
                      <a:r>
                        <a:rPr lang="fr-FR" sz="1400" baseline="0" dirty="0" smtClean="0"/>
                        <a:t> à 10m</a:t>
                      </a:r>
                      <a:endParaRPr lang="fr-FR" sz="1400" dirty="0"/>
                    </a:p>
                  </a:txBody>
                  <a:tcPr/>
                </a:tc>
                <a:tc>
                  <a:txBody>
                    <a:bodyPr/>
                    <a:lstStyle/>
                    <a:p>
                      <a:r>
                        <a:rPr lang="fr-FR" sz="1400" dirty="0" smtClean="0"/>
                        <a:t>Souris,</a:t>
                      </a:r>
                      <a:r>
                        <a:rPr lang="fr-FR" sz="1400" baseline="0" dirty="0" smtClean="0"/>
                        <a:t> Clavier, Kit voiture, Manettes Playstation/Xbox </a:t>
                      </a:r>
                      <a:r>
                        <a:rPr lang="fr-FR" sz="1050" baseline="0" dirty="0" smtClean="0"/>
                        <a:t>(d’ailleurs Xbox One ou PS4?)</a:t>
                      </a:r>
                      <a:endParaRPr lang="fr-FR" sz="1400" dirty="0"/>
                    </a:p>
                  </a:txBody>
                  <a:tcPr/>
                </a:tc>
              </a:tr>
            </a:tbl>
          </a:graphicData>
        </a:graphic>
      </p:graphicFrame>
      <p:pic>
        <p:nvPicPr>
          <p:cNvPr id="6" name="Image 5"/>
          <p:cNvPicPr>
            <a:picLocks noChangeAspect="1"/>
          </p:cNvPicPr>
          <p:nvPr/>
        </p:nvPicPr>
        <p:blipFill rotWithShape="1">
          <a:blip r:embed="rId3" cstate="print">
            <a:extLst>
              <a:ext uri="{28A0092B-C50C-407E-A947-70E740481C1C}">
                <a14:useLocalDpi xmlns:a14="http://schemas.microsoft.com/office/drawing/2010/main" val="0"/>
              </a:ext>
            </a:extLst>
          </a:blip>
          <a:srcRect r="78449"/>
          <a:stretch/>
        </p:blipFill>
        <p:spPr>
          <a:xfrm>
            <a:off x="10293965" y="1079945"/>
            <a:ext cx="753446" cy="964309"/>
          </a:xfrm>
          <a:prstGeom prst="rect">
            <a:avLst/>
          </a:prstGeom>
        </p:spPr>
      </p:pic>
      <p:graphicFrame>
        <p:nvGraphicFramePr>
          <p:cNvPr id="7" name="Tableau 6"/>
          <p:cNvGraphicFramePr>
            <a:graphicFrameLocks noGrp="1"/>
          </p:cNvGraphicFramePr>
          <p:nvPr>
            <p:extLst>
              <p:ext uri="{D42A27DB-BD31-4B8C-83A1-F6EECF244321}">
                <p14:modId xmlns:p14="http://schemas.microsoft.com/office/powerpoint/2010/main" val="2260109705"/>
              </p:ext>
            </p:extLst>
          </p:nvPr>
        </p:nvGraphicFramePr>
        <p:xfrm>
          <a:off x="1141411" y="4429834"/>
          <a:ext cx="10172582" cy="1893780"/>
        </p:xfrm>
        <a:graphic>
          <a:graphicData uri="http://schemas.openxmlformats.org/drawingml/2006/table">
            <a:tbl>
              <a:tblPr firstRow="1" bandRow="1">
                <a:tableStyleId>{5C22544A-7EE6-4342-B048-85BDC9FD1C3A}</a:tableStyleId>
              </a:tblPr>
              <a:tblGrid>
                <a:gridCol w="2215938"/>
                <a:gridCol w="7956644"/>
              </a:tblGrid>
              <a:tr h="370840">
                <a:tc>
                  <a:txBody>
                    <a:bodyPr/>
                    <a:lstStyle/>
                    <a:p>
                      <a:r>
                        <a:rPr lang="fr-FR" dirty="0" smtClean="0"/>
                        <a:t>Version</a:t>
                      </a:r>
                      <a:endParaRPr lang="fr-FR" dirty="0"/>
                    </a:p>
                  </a:txBody>
                  <a:tcPr/>
                </a:tc>
                <a:tc>
                  <a:txBody>
                    <a:bodyPr/>
                    <a:lstStyle/>
                    <a:p>
                      <a:r>
                        <a:rPr lang="fr-FR" dirty="0" smtClean="0"/>
                        <a:t>Débit</a:t>
                      </a:r>
                      <a:endParaRPr lang="fr-FR" dirty="0"/>
                    </a:p>
                  </a:txBody>
                  <a:tcPr/>
                </a:tc>
              </a:tr>
              <a:tr h="370840">
                <a:tc>
                  <a:txBody>
                    <a:bodyPr/>
                    <a:lstStyle/>
                    <a:p>
                      <a:r>
                        <a:rPr lang="fr-FR" dirty="0" smtClean="0"/>
                        <a:t>1.0 à 1.2</a:t>
                      </a:r>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t>1</a:t>
                      </a:r>
                      <a:r>
                        <a:rPr lang="fr-FR" baseline="0" dirty="0" smtClean="0"/>
                        <a:t> Mbits/s</a:t>
                      </a:r>
                      <a:endParaRPr lang="fr-FR" dirty="0" smtClean="0"/>
                    </a:p>
                  </a:txBody>
                  <a:tcPr/>
                </a:tc>
              </a:tr>
              <a:tr h="410420">
                <a:tc>
                  <a:txBody>
                    <a:bodyPr/>
                    <a:lstStyle/>
                    <a:p>
                      <a:r>
                        <a:rPr lang="fr-FR" dirty="0" smtClean="0"/>
                        <a:t>2.0 à 2.1</a:t>
                      </a:r>
                      <a:endParaRPr lang="fr-FR" dirty="0"/>
                    </a:p>
                  </a:txBody>
                  <a:tcPr/>
                </a:tc>
                <a:tc>
                  <a:txBody>
                    <a:bodyPr/>
                    <a:lstStyle/>
                    <a:p>
                      <a:r>
                        <a:rPr lang="fr-FR" dirty="0" smtClean="0"/>
                        <a:t>2.1 Mbits/s</a:t>
                      </a:r>
                      <a:endParaRPr lang="fr-FR" dirty="0"/>
                    </a:p>
                  </a:txBody>
                  <a:tcPr/>
                </a:tc>
              </a:tr>
              <a:tr h="370840">
                <a:tc>
                  <a:txBody>
                    <a:bodyPr/>
                    <a:lstStyle/>
                    <a:p>
                      <a:r>
                        <a:rPr lang="fr-FR" dirty="0" smtClean="0"/>
                        <a:t>3.0</a:t>
                      </a:r>
                      <a:endParaRPr lang="fr-FR" dirty="0"/>
                    </a:p>
                  </a:txBody>
                  <a:tcPr/>
                </a:tc>
                <a:tc>
                  <a:txBody>
                    <a:bodyPr/>
                    <a:lstStyle/>
                    <a:p>
                      <a:r>
                        <a:rPr lang="fr-FR" dirty="0" smtClean="0"/>
                        <a:t>Ajout du wifi pour le transfert de données</a:t>
                      </a:r>
                      <a:endParaRPr lang="fr-FR" dirty="0"/>
                    </a:p>
                  </a:txBody>
                  <a:tcPr/>
                </a:tc>
              </a:tr>
              <a:tr h="370840">
                <a:tc>
                  <a:txBody>
                    <a:bodyPr/>
                    <a:lstStyle/>
                    <a:p>
                      <a:r>
                        <a:rPr lang="fr-FR" dirty="0" smtClean="0"/>
                        <a:t>4.0</a:t>
                      </a:r>
                      <a:endParaRPr lang="fr-FR" dirty="0"/>
                    </a:p>
                  </a:txBody>
                  <a:tcPr/>
                </a:tc>
                <a:tc>
                  <a:txBody>
                    <a:bodyPr/>
                    <a:lstStyle/>
                    <a:p>
                      <a:r>
                        <a:rPr lang="fr-FR" dirty="0" smtClean="0"/>
                        <a:t>0.3 Mbits/s - Consommation moindre (LE – </a:t>
                      </a:r>
                      <a:r>
                        <a:rPr lang="fr-FR" dirty="0" err="1" smtClean="0"/>
                        <a:t>Low</a:t>
                      </a:r>
                      <a:r>
                        <a:rPr lang="fr-FR" baseline="0" dirty="0" smtClean="0"/>
                        <a:t> </a:t>
                      </a:r>
                      <a:r>
                        <a:rPr lang="fr-FR" baseline="0" dirty="0" err="1" smtClean="0"/>
                        <a:t>Energy</a:t>
                      </a:r>
                      <a:r>
                        <a:rPr lang="fr-FR" baseline="0" dirty="0" smtClean="0"/>
                        <a:t>)</a:t>
                      </a:r>
                      <a:endParaRPr lang="fr-FR" dirty="0"/>
                    </a:p>
                  </a:txBody>
                  <a:tcPr/>
                </a:tc>
              </a:tr>
            </a:tbl>
          </a:graphicData>
        </a:graphic>
      </p:graphicFrame>
    </p:spTree>
    <p:extLst>
      <p:ext uri="{BB962C8B-B14F-4D97-AF65-F5344CB8AC3E}">
        <p14:creationId xmlns:p14="http://schemas.microsoft.com/office/powerpoint/2010/main" val="55704155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WLAN - Wifi  </a:t>
            </a:r>
            <a:endParaRPr lang="fr-FR" dirty="0"/>
          </a:p>
        </p:txBody>
      </p:sp>
      <p:sp>
        <p:nvSpPr>
          <p:cNvPr id="3" name="Espace réservé du contenu 2"/>
          <p:cNvSpPr>
            <a:spLocks noGrp="1"/>
          </p:cNvSpPr>
          <p:nvPr>
            <p:ph idx="1"/>
          </p:nvPr>
        </p:nvSpPr>
        <p:spPr>
          <a:xfrm>
            <a:off x="1141413" y="2666999"/>
            <a:ext cx="9905998" cy="3859061"/>
          </a:xfrm>
        </p:spPr>
        <p:txBody>
          <a:bodyPr>
            <a:normAutofit fontScale="92500" lnSpcReduction="10000"/>
          </a:bodyPr>
          <a:lstStyle/>
          <a:p>
            <a:r>
              <a:rPr lang="fr-FR" dirty="0" smtClean="0"/>
              <a:t>Définition</a:t>
            </a:r>
            <a:endParaRPr lang="fr-FR" dirty="0"/>
          </a:p>
          <a:p>
            <a:pPr lvl="1"/>
            <a:r>
              <a:rPr lang="fr-FR" dirty="0" smtClean="0"/>
              <a:t>Réseau </a:t>
            </a:r>
            <a:r>
              <a:rPr lang="fr-FR" dirty="0"/>
              <a:t>local d'entreprise (Wireless Local Area Network)</a:t>
            </a:r>
          </a:p>
          <a:p>
            <a:pPr lvl="1"/>
            <a:r>
              <a:rPr lang="fr-FR" dirty="0" smtClean="0"/>
              <a:t>Couvre </a:t>
            </a:r>
            <a:r>
              <a:rPr lang="fr-FR" dirty="0"/>
              <a:t>l'équivalent d'un réseau local d'entreprise (100 </a:t>
            </a:r>
            <a:r>
              <a:rPr lang="fr-FR" dirty="0" smtClean="0"/>
              <a:t>m de rayon)</a:t>
            </a:r>
            <a:endParaRPr lang="fr-FR" dirty="0"/>
          </a:p>
          <a:p>
            <a:pPr lvl="1"/>
            <a:r>
              <a:rPr lang="fr-FR" dirty="0" smtClean="0"/>
              <a:t>Relie </a:t>
            </a:r>
            <a:r>
              <a:rPr lang="fr-FR" dirty="0"/>
              <a:t>entre eux les équipements présents dans la zone </a:t>
            </a:r>
            <a:r>
              <a:rPr lang="fr-FR" dirty="0" smtClean="0"/>
              <a:t>de couverture</a:t>
            </a:r>
            <a:endParaRPr lang="fr-FR" dirty="0"/>
          </a:p>
          <a:p>
            <a:r>
              <a:rPr lang="fr-FR" dirty="0" err="1" smtClean="0"/>
              <a:t>WiFi</a:t>
            </a:r>
            <a:endParaRPr lang="fr-FR" dirty="0"/>
          </a:p>
          <a:p>
            <a:pPr lvl="1"/>
            <a:r>
              <a:rPr lang="fr-FR" dirty="0" smtClean="0"/>
              <a:t>Wireless </a:t>
            </a:r>
            <a:r>
              <a:rPr lang="fr-FR" dirty="0" err="1"/>
              <a:t>Fidelity</a:t>
            </a:r>
            <a:endParaRPr lang="fr-FR" dirty="0"/>
          </a:p>
          <a:p>
            <a:pPr lvl="1"/>
            <a:r>
              <a:rPr lang="fr-FR" dirty="0" smtClean="0"/>
              <a:t>Soutenu </a:t>
            </a:r>
            <a:r>
              <a:rPr lang="fr-FR" dirty="0"/>
              <a:t>par l'alliance WECA</a:t>
            </a:r>
          </a:p>
          <a:p>
            <a:pPr lvl="1"/>
            <a:r>
              <a:rPr lang="fr-FR" dirty="0" smtClean="0"/>
              <a:t>Débit </a:t>
            </a:r>
            <a:r>
              <a:rPr lang="fr-FR" dirty="0"/>
              <a:t>jusqu'à </a:t>
            </a:r>
            <a:r>
              <a:rPr lang="fr-FR" dirty="0" smtClean="0"/>
              <a:t>1,5Gbps</a:t>
            </a:r>
            <a:endParaRPr lang="fr-FR" dirty="0"/>
          </a:p>
          <a:p>
            <a:pPr lvl="1"/>
            <a:r>
              <a:rPr lang="fr-FR" dirty="0" smtClean="0"/>
              <a:t>Portée </a:t>
            </a:r>
            <a:r>
              <a:rPr lang="fr-FR" dirty="0"/>
              <a:t>de plusieurs centaines de </a:t>
            </a:r>
            <a:r>
              <a:rPr lang="fr-FR" dirty="0" smtClean="0"/>
              <a:t>m</a:t>
            </a:r>
          </a:p>
          <a:p>
            <a:pPr lvl="1"/>
            <a:r>
              <a:rPr lang="fr-FR" dirty="0" smtClean="0"/>
              <a:t>Sensibles aux interférences et aux obstacles</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7588" y="1277655"/>
            <a:ext cx="2755942" cy="652994"/>
          </a:xfrm>
          <a:prstGeom prst="rect">
            <a:avLst/>
          </a:prstGeom>
        </p:spPr>
      </p:pic>
    </p:spTree>
    <p:extLst>
      <p:ext uri="{BB962C8B-B14F-4D97-AF65-F5344CB8AC3E}">
        <p14:creationId xmlns:p14="http://schemas.microsoft.com/office/powerpoint/2010/main" val="2426519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WLAN - Wifi  </a:t>
            </a:r>
            <a:endParaRPr lang="fr-FR" dirty="0"/>
          </a:p>
        </p:txBody>
      </p:sp>
      <p:pic>
        <p:nvPicPr>
          <p:cNvPr id="1026" name="Picture 2" descr="http://media.bestofmicro.com/wifi-5g,3-G-365596-22.jpg"/>
          <p:cNvPicPr>
            <a:picLocks noChangeAspect="1" noChangeArrowheads="1"/>
          </p:cNvPicPr>
          <p:nvPr/>
        </p:nvPicPr>
        <p:blipFill rotWithShape="1">
          <a:blip r:embed="rId2">
            <a:extLst>
              <a:ext uri="{28A0092B-C50C-407E-A947-70E740481C1C}">
                <a14:useLocalDpi xmlns:a14="http://schemas.microsoft.com/office/drawing/2010/main" val="0"/>
              </a:ext>
            </a:extLst>
          </a:blip>
          <a:srcRect l="315" t="712" r="1"/>
          <a:stretch/>
        </p:blipFill>
        <p:spPr bwMode="auto">
          <a:xfrm>
            <a:off x="1365336" y="2104373"/>
            <a:ext cx="9488193" cy="439446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7588" y="1277655"/>
            <a:ext cx="2755942" cy="652994"/>
          </a:xfrm>
          <a:prstGeom prst="rect">
            <a:avLst/>
          </a:prstGeom>
        </p:spPr>
      </p:pic>
    </p:spTree>
    <p:extLst>
      <p:ext uri="{BB962C8B-B14F-4D97-AF65-F5344CB8AC3E}">
        <p14:creationId xmlns:p14="http://schemas.microsoft.com/office/powerpoint/2010/main" val="122806204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WLAN - Wifi  </a:t>
            </a:r>
            <a:endParaRPr lang="fr-FR"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7588" y="1277655"/>
            <a:ext cx="2755942" cy="652994"/>
          </a:xfrm>
          <a:prstGeom prst="rect">
            <a:avLst/>
          </a:prstGeom>
        </p:spPr>
      </p:pic>
      <p:graphicFrame>
        <p:nvGraphicFramePr>
          <p:cNvPr id="6" name="Tableau 5"/>
          <p:cNvGraphicFramePr>
            <a:graphicFrameLocks noGrp="1"/>
          </p:cNvGraphicFramePr>
          <p:nvPr>
            <p:extLst>
              <p:ext uri="{D42A27DB-BD31-4B8C-83A1-F6EECF244321}">
                <p14:modId xmlns:p14="http://schemas.microsoft.com/office/powerpoint/2010/main" val="203480406"/>
              </p:ext>
            </p:extLst>
          </p:nvPr>
        </p:nvGraphicFramePr>
        <p:xfrm>
          <a:off x="1141413" y="2666999"/>
          <a:ext cx="9743706" cy="2225040"/>
        </p:xfrm>
        <a:graphic>
          <a:graphicData uri="http://schemas.openxmlformats.org/drawingml/2006/table">
            <a:tbl>
              <a:tblPr firstRow="1" bandRow="1">
                <a:tableStyleId>{5C22544A-7EE6-4342-B048-85BDC9FD1C3A}</a:tableStyleId>
              </a:tblPr>
              <a:tblGrid>
                <a:gridCol w="3247902"/>
                <a:gridCol w="3247902"/>
                <a:gridCol w="3247902"/>
              </a:tblGrid>
              <a:tr h="370840">
                <a:tc>
                  <a:txBody>
                    <a:bodyPr/>
                    <a:lstStyle/>
                    <a:p>
                      <a:r>
                        <a:rPr lang="fr-FR" dirty="0" smtClean="0"/>
                        <a:t>Norme</a:t>
                      </a:r>
                      <a:endParaRPr lang="fr-FR" dirty="0"/>
                    </a:p>
                  </a:txBody>
                  <a:tcPr/>
                </a:tc>
                <a:tc>
                  <a:txBody>
                    <a:bodyPr/>
                    <a:lstStyle/>
                    <a:p>
                      <a:r>
                        <a:rPr lang="fr-FR" dirty="0" smtClean="0"/>
                        <a:t>Fréquence</a:t>
                      </a:r>
                      <a:endParaRPr lang="fr-FR" dirty="0"/>
                    </a:p>
                  </a:txBody>
                  <a:tcPr/>
                </a:tc>
                <a:tc>
                  <a:txBody>
                    <a:bodyPr/>
                    <a:lstStyle/>
                    <a:p>
                      <a:r>
                        <a:rPr lang="fr-FR" dirty="0" smtClean="0"/>
                        <a:t>Débit</a:t>
                      </a:r>
                      <a:endParaRPr lang="fr-FR" dirty="0"/>
                    </a:p>
                  </a:txBody>
                  <a:tcPr/>
                </a:tc>
              </a:tr>
              <a:tr h="370840">
                <a:tc>
                  <a:txBody>
                    <a:bodyPr/>
                    <a:lstStyle/>
                    <a:p>
                      <a:r>
                        <a:rPr lang="fr-FR" dirty="0" smtClean="0"/>
                        <a:t>A</a:t>
                      </a:r>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t>5Ghz</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t>22 Mbits/s – 54 Mbits/s</a:t>
                      </a:r>
                    </a:p>
                  </a:txBody>
                  <a:tcPr/>
                </a:tc>
              </a:tr>
              <a:tr h="370840">
                <a:tc>
                  <a:txBody>
                    <a:bodyPr/>
                    <a:lstStyle/>
                    <a:p>
                      <a:r>
                        <a:rPr lang="fr-FR" dirty="0" smtClean="0"/>
                        <a:t>B</a:t>
                      </a:r>
                      <a:endParaRPr lang="fr-FR" dirty="0"/>
                    </a:p>
                  </a:txBody>
                  <a:tcPr/>
                </a:tc>
                <a:tc>
                  <a:txBody>
                    <a:bodyPr/>
                    <a:lstStyle/>
                    <a:p>
                      <a:r>
                        <a:rPr lang="fr-FR" dirty="0" smtClean="0"/>
                        <a:t>2.4Ghz</a:t>
                      </a:r>
                      <a:endParaRPr lang="fr-FR" dirty="0"/>
                    </a:p>
                  </a:txBody>
                  <a:tcPr/>
                </a:tc>
                <a:tc>
                  <a:txBody>
                    <a:bodyPr/>
                    <a:lstStyle/>
                    <a:p>
                      <a:r>
                        <a:rPr lang="fr-FR" dirty="0" smtClean="0"/>
                        <a:t>11Mbits/s</a:t>
                      </a:r>
                      <a:endParaRPr lang="fr-FR" dirty="0"/>
                    </a:p>
                  </a:txBody>
                  <a:tcPr/>
                </a:tc>
              </a:tr>
              <a:tr h="370840">
                <a:tc>
                  <a:txBody>
                    <a:bodyPr/>
                    <a:lstStyle/>
                    <a:p>
                      <a:r>
                        <a:rPr lang="fr-FR" dirty="0" smtClean="0"/>
                        <a:t>G</a:t>
                      </a:r>
                      <a:endParaRPr lang="fr-FR" dirty="0"/>
                    </a:p>
                  </a:txBody>
                  <a:tcPr/>
                </a:tc>
                <a:tc>
                  <a:txBody>
                    <a:bodyPr/>
                    <a:lstStyle/>
                    <a:p>
                      <a:r>
                        <a:rPr lang="fr-FR" dirty="0" smtClean="0"/>
                        <a:t>2.4Ghz</a:t>
                      </a:r>
                      <a:endParaRPr lang="fr-FR" dirty="0"/>
                    </a:p>
                  </a:txBody>
                  <a:tcPr/>
                </a:tc>
                <a:tc>
                  <a:txBody>
                    <a:bodyPr/>
                    <a:lstStyle/>
                    <a:p>
                      <a:r>
                        <a:rPr lang="fr-FR" dirty="0" smtClean="0"/>
                        <a:t>54 </a:t>
                      </a:r>
                      <a:r>
                        <a:rPr lang="fr-FR" baseline="0" dirty="0" smtClean="0"/>
                        <a:t>Mbits/s</a:t>
                      </a:r>
                      <a:endParaRPr lang="fr-FR" dirty="0"/>
                    </a:p>
                  </a:txBody>
                  <a:tcPr/>
                </a:tc>
              </a:tr>
              <a:tr h="370840">
                <a:tc>
                  <a:txBody>
                    <a:bodyPr/>
                    <a:lstStyle/>
                    <a:p>
                      <a:r>
                        <a:rPr lang="fr-FR" dirty="0" smtClean="0"/>
                        <a:t>N</a:t>
                      </a:r>
                      <a:endParaRPr lang="fr-FR" dirty="0"/>
                    </a:p>
                  </a:txBody>
                  <a:tcPr/>
                </a:tc>
                <a:tc>
                  <a:txBody>
                    <a:bodyPr/>
                    <a:lstStyle/>
                    <a:p>
                      <a:r>
                        <a:rPr lang="fr-FR" dirty="0" smtClean="0"/>
                        <a:t>2.4Ghz</a:t>
                      </a:r>
                      <a:r>
                        <a:rPr lang="fr-FR" baseline="0" dirty="0" smtClean="0"/>
                        <a:t> et 5Ghz</a:t>
                      </a:r>
                      <a:endParaRPr lang="fr-FR" dirty="0"/>
                    </a:p>
                  </a:txBody>
                  <a:tcPr/>
                </a:tc>
                <a:tc>
                  <a:txBody>
                    <a:bodyPr/>
                    <a:lstStyle/>
                    <a:p>
                      <a:r>
                        <a:rPr lang="fr-FR" dirty="0" smtClean="0"/>
                        <a:t>450 Mbits/s</a:t>
                      </a:r>
                      <a:endParaRPr lang="fr-FR" dirty="0"/>
                    </a:p>
                  </a:txBody>
                  <a:tcPr/>
                </a:tc>
              </a:tr>
              <a:tr h="370840">
                <a:tc>
                  <a:txBody>
                    <a:bodyPr/>
                    <a:lstStyle/>
                    <a:p>
                      <a:r>
                        <a:rPr lang="fr-FR" dirty="0" smtClean="0"/>
                        <a:t>AC</a:t>
                      </a:r>
                      <a:endParaRPr lang="fr-FR" dirty="0"/>
                    </a:p>
                  </a:txBody>
                  <a:tcPr/>
                </a:tc>
                <a:tc>
                  <a:txBody>
                    <a:bodyPr/>
                    <a:lstStyle/>
                    <a:p>
                      <a:r>
                        <a:rPr lang="fr-FR" dirty="0" smtClean="0"/>
                        <a:t>5Ghz</a:t>
                      </a:r>
                      <a:endParaRPr lang="fr-FR" dirty="0"/>
                    </a:p>
                  </a:txBody>
                  <a:tcPr/>
                </a:tc>
                <a:tc>
                  <a:txBody>
                    <a:bodyPr/>
                    <a:lstStyle/>
                    <a:p>
                      <a:r>
                        <a:rPr lang="fr-FR" dirty="0" smtClean="0"/>
                        <a:t>500 Mbits/s à 1.3Gbits/s</a:t>
                      </a:r>
                      <a:endParaRPr lang="fr-FR" dirty="0"/>
                    </a:p>
                  </a:txBody>
                  <a:tcPr/>
                </a:tc>
              </a:tr>
            </a:tbl>
          </a:graphicData>
        </a:graphic>
      </p:graphicFrame>
    </p:spTree>
    <p:extLst>
      <p:ext uri="{BB962C8B-B14F-4D97-AF65-F5344CB8AC3E}">
        <p14:creationId xmlns:p14="http://schemas.microsoft.com/office/powerpoint/2010/main" val="122353226"/>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Rouge">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TC103457485[[fn=Maillage]]</Template>
  <TotalTime>3693</TotalTime>
  <Words>1769</Words>
  <Application>Microsoft Office PowerPoint</Application>
  <PresentationFormat>Grand écran</PresentationFormat>
  <Paragraphs>310</Paragraphs>
  <Slides>31</Slides>
  <Notes>22</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31</vt:i4>
      </vt:variant>
    </vt:vector>
  </HeadingPairs>
  <TitlesOfParts>
    <vt:vector size="37" baseType="lpstr">
      <vt:lpstr>Arial</vt:lpstr>
      <vt:lpstr>Calibri</vt:lpstr>
      <vt:lpstr>Century Gothic</vt:lpstr>
      <vt:lpstr>Verdana</vt:lpstr>
      <vt:lpstr>Maillage</vt:lpstr>
      <vt:lpstr>Visio</vt:lpstr>
      <vt:lpstr>EPSI B3 Les Réseaux sans fil</vt:lpstr>
      <vt:lpstr>Classification des réseaux </vt:lpstr>
      <vt:lpstr>L’IEEE</vt:lpstr>
      <vt:lpstr>Présentation PowerPoint</vt:lpstr>
      <vt:lpstr>WPAN - Bluetooth</vt:lpstr>
      <vt:lpstr>WPAN - Bluetooth </vt:lpstr>
      <vt:lpstr>WLAN - Wifi  </vt:lpstr>
      <vt:lpstr>WLAN - Wifi  </vt:lpstr>
      <vt:lpstr>WLAN - Wifi  </vt:lpstr>
      <vt:lpstr>WLAN - Wifi  </vt:lpstr>
      <vt:lpstr>WMAN </vt:lpstr>
      <vt:lpstr>WWAN</vt:lpstr>
      <vt:lpstr>L’infrastructure wifi</vt:lpstr>
      <vt:lpstr>L’ARCHITECTURE AD-HOC</vt:lpstr>
      <vt:lpstr>L’ARCHITECTURE INFASTRUCTURE (AP)</vt:lpstr>
      <vt:lpstr>L’Architecture d’entreprise</vt:lpstr>
      <vt:lpstr>Concepts avancés</vt:lpstr>
      <vt:lpstr>Vocabulaire</vt:lpstr>
      <vt:lpstr>Roaming</vt:lpstr>
      <vt:lpstr>Roaming</vt:lpstr>
      <vt:lpstr>Le modèle OSI</vt:lpstr>
      <vt:lpstr>La couche liaison de données</vt:lpstr>
      <vt:lpstr>COUCHE PHYSIQUE - DSSS (Direct Sequence Spread Spectrum)</vt:lpstr>
      <vt:lpstr>Couche liaison de données</vt:lpstr>
      <vt:lpstr>CSMA/CA</vt:lpstr>
      <vt:lpstr>Trame WIFI</vt:lpstr>
      <vt:lpstr>L’AUTHENTIFICATION – les protocoles</vt:lpstr>
      <vt:lpstr>WEP</vt:lpstr>
      <vt:lpstr>WPA</vt:lpstr>
      <vt:lpstr>WPA 2</vt:lpstr>
      <vt:lpstr>Le WPS</vt:lpstr>
    </vt:vector>
  </TitlesOfParts>
  <Company>Kernel-Networks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Samuel Paul</dc:creator>
  <cp:lastModifiedBy>Samuel Paul</cp:lastModifiedBy>
  <cp:revision>71</cp:revision>
  <dcterms:created xsi:type="dcterms:W3CDTF">2013-12-11T10:46:16Z</dcterms:created>
  <dcterms:modified xsi:type="dcterms:W3CDTF">2014-01-05T20:54:55Z</dcterms:modified>
</cp:coreProperties>
</file>