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2"/>
  </p:sldMasterIdLst>
  <p:notesMasterIdLst>
    <p:notesMasterId r:id="rId31"/>
  </p:notesMasterIdLst>
  <p:handoutMasterIdLst>
    <p:handoutMasterId r:id="rId32"/>
  </p:handoutMasterIdLst>
  <p:sldIdLst>
    <p:sldId id="265" r:id="rId3"/>
    <p:sldId id="310" r:id="rId4"/>
    <p:sldId id="320" r:id="rId5"/>
    <p:sldId id="322" r:id="rId6"/>
    <p:sldId id="323" r:id="rId7"/>
    <p:sldId id="327" r:id="rId8"/>
    <p:sldId id="328" r:id="rId9"/>
    <p:sldId id="329" r:id="rId10"/>
    <p:sldId id="330" r:id="rId11"/>
    <p:sldId id="331" r:id="rId12"/>
    <p:sldId id="341" r:id="rId13"/>
    <p:sldId id="343" r:id="rId14"/>
    <p:sldId id="344" r:id="rId15"/>
    <p:sldId id="345" r:id="rId16"/>
    <p:sldId id="347" r:id="rId17"/>
    <p:sldId id="351" r:id="rId18"/>
    <p:sldId id="352" r:id="rId19"/>
    <p:sldId id="354" r:id="rId20"/>
    <p:sldId id="355" r:id="rId21"/>
    <p:sldId id="356" r:id="rId22"/>
    <p:sldId id="357" r:id="rId23"/>
    <p:sldId id="358" r:id="rId24"/>
    <p:sldId id="338" r:id="rId25"/>
    <p:sldId id="339" r:id="rId26"/>
    <p:sldId id="340" r:id="rId27"/>
    <p:sldId id="359" r:id="rId28"/>
    <p:sldId id="362" r:id="rId29"/>
    <p:sldId id="319" r:id="rId30"/>
  </p:sldIdLst>
  <p:sldSz cx="12188825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0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29" autoAdjust="0"/>
  </p:normalViewPr>
  <p:slideViewPr>
    <p:cSldViewPr showGuides="1">
      <p:cViewPr varScale="1">
        <p:scale>
          <a:sx n="71" d="100"/>
          <a:sy n="71" d="100"/>
        </p:scale>
        <p:origin x="484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4/25/2016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4/25/2016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4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6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5612" y="762000"/>
            <a:ext cx="11353800" cy="2667000"/>
          </a:xfrm>
        </p:spPr>
        <p:txBody>
          <a:bodyPr>
            <a:normAutofit fontScale="90000"/>
          </a:bodyPr>
          <a:lstStyle/>
          <a:p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7400" dirty="0" smtClean="0">
                <a:latin typeface="Arial Black" panose="020B0A04020102020204" pitchFamily="34" charset="0"/>
              </a:rPr>
              <a:t>Data Mining</a:t>
            </a:r>
            <a:r>
              <a:rPr lang="en-US" sz="7400" dirty="0" smtClean="0"/>
              <a:t/>
            </a:r>
            <a:br>
              <a:rPr lang="en-US" sz="7400" dirty="0" smtClean="0"/>
            </a:br>
            <a:r>
              <a:rPr lang="en-US" sz="6700" b="1" dirty="0" smtClean="0">
                <a:solidFill>
                  <a:srgbClr val="C03636"/>
                </a:solidFill>
                <a:latin typeface="Agency FB" panose="020B0503020202020204" pitchFamily="34" charset="0"/>
              </a:rPr>
              <a:t>Online News Popularit</a:t>
            </a:r>
            <a:r>
              <a:rPr lang="en-US" sz="6700" b="1" dirty="0">
                <a:solidFill>
                  <a:srgbClr val="C03636"/>
                </a:solidFill>
                <a:latin typeface="Agency FB" panose="020B0503020202020204" pitchFamily="34" charset="0"/>
              </a:rPr>
              <a:t>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9225" y="4038600"/>
            <a:ext cx="441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Footlight MT Light" panose="0204060206030A020304" pitchFamily="18" charset="0"/>
              </a:rPr>
              <a:t>Sachin</a:t>
            </a:r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 Kant </a:t>
            </a:r>
            <a:r>
              <a:rPr lang="en-US" sz="3200" dirty="0" err="1" smtClean="0">
                <a:solidFill>
                  <a:schemeClr val="bg1"/>
                </a:solidFill>
                <a:latin typeface="Footlight MT Light" panose="0204060206030A020304" pitchFamily="18" charset="0"/>
              </a:rPr>
              <a:t>Misra</a:t>
            </a:r>
            <a:endParaRPr lang="en-US" sz="3200" dirty="0" smtClean="0">
              <a:solidFill>
                <a:schemeClr val="bg1"/>
              </a:solidFill>
              <a:latin typeface="Footlight MT Light" panose="0204060206030A020304" pitchFamily="18" charset="0"/>
            </a:endParaRPr>
          </a:p>
          <a:p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Prashant </a:t>
            </a:r>
            <a:r>
              <a:rPr lang="en-US" sz="3200" dirty="0" err="1" smtClean="0">
                <a:solidFill>
                  <a:schemeClr val="bg1"/>
                </a:solidFill>
                <a:latin typeface="Footlight MT Light" panose="0204060206030A020304" pitchFamily="18" charset="0"/>
              </a:rPr>
              <a:t>Bhowmik</a:t>
            </a:r>
            <a:endParaRPr lang="en-US" sz="3200" dirty="0" smtClean="0">
              <a:solidFill>
                <a:schemeClr val="bg1"/>
              </a:solidFill>
              <a:latin typeface="Footlight MT Light" panose="0204060206030A0203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Footlight MT Light" panose="0204060206030A020304" pitchFamily="18" charset="0"/>
              </a:rPr>
              <a:t>J</a:t>
            </a:r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agpreet Singh Sethi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Renee Champagne</a:t>
            </a:r>
            <a:endParaRPr lang="en-US" sz="3200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1: </a:t>
            </a:r>
            <a:r>
              <a:rPr lang="en-US" dirty="0" smtClean="0"/>
              <a:t>Use Kitchen Sink Model on Linear Regression algorithm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41" y="2576805"/>
            <a:ext cx="6961171" cy="18800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1041" y="4576124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28703"/>
              </p:ext>
            </p:extLst>
          </p:nvPr>
        </p:nvGraphicFramePr>
        <p:xfrm>
          <a:off x="614746" y="5181600"/>
          <a:ext cx="5031291" cy="10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097"/>
                <a:gridCol w="1677097"/>
                <a:gridCol w="1677097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Adj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51610069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6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2: </a:t>
            </a:r>
            <a:r>
              <a:rPr lang="en-US" dirty="0" smtClean="0"/>
              <a:t>Use Kitchen Sink Model on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95754"/>
              </p:ext>
            </p:extLst>
          </p:nvPr>
        </p:nvGraphicFramePr>
        <p:xfrm>
          <a:off x="614746" y="5181600"/>
          <a:ext cx="7548635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807"/>
                <a:gridCol w="1499504"/>
                <a:gridCol w="1514108"/>
                <a:gridCol w="1514108"/>
                <a:gridCol w="1514108"/>
              </a:tblGrid>
              <a:tr h="329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Leaf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51237007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3117"/>
            <a:ext cx="7548634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3: </a:t>
            </a:r>
            <a:r>
              <a:rPr lang="en-US" dirty="0" smtClean="0"/>
              <a:t>Use Principal Component Analysis and Linear Regression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36253"/>
              </p:ext>
            </p:extLst>
          </p:nvPr>
        </p:nvGraphicFramePr>
        <p:xfrm>
          <a:off x="661858" y="5184268"/>
          <a:ext cx="7827587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447800"/>
                <a:gridCol w="1371600"/>
                <a:gridCol w="1021085"/>
                <a:gridCol w="1307751"/>
                <a:gridCol w="1307751"/>
              </a:tblGrid>
              <a:tr h="9140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EigenValue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Cumulative</a:t>
                      </a:r>
                      <a:r>
                        <a:rPr lang="en-US" baseline="0" dirty="0" smtClean="0"/>
                        <a:t> Cut 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Adj</a:t>
                      </a:r>
                      <a:r>
                        <a:rPr lang="en-US" dirty="0" smtClean="0"/>
                        <a:t> R-</a:t>
                      </a:r>
                      <a:r>
                        <a:rPr lang="en-US" dirty="0" err="1" smtClean="0"/>
                        <a:t>Sq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0.0143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0.0136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51482431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1734"/>
            <a:ext cx="7858854" cy="186213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26789" y="2541734"/>
            <a:ext cx="2880995" cy="17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784" y="4736277"/>
            <a:ext cx="2904000" cy="17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Objective </a:t>
            </a:r>
            <a:r>
              <a:rPr lang="en-US" sz="6000" dirty="0" smtClean="0">
                <a:latin typeface="Arial Black" panose="020B0A04020102020204" pitchFamily="34" charset="0"/>
              </a:rPr>
              <a:t>1 – </a:t>
            </a:r>
            <a:r>
              <a:rPr lang="en-US" sz="6000" dirty="0" smtClean="0">
                <a:latin typeface="+mn-lt"/>
              </a:rPr>
              <a:t>predict shares</a:t>
            </a:r>
            <a:endParaRPr lang="en-US" sz="6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1812" y="2057400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Approach 4: </a:t>
            </a:r>
            <a:r>
              <a:rPr lang="en-US" dirty="0"/>
              <a:t>Use Principal Component Analysis </a:t>
            </a:r>
            <a:r>
              <a:rPr lang="en-US" dirty="0" smtClean="0"/>
              <a:t>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1" y="4536222"/>
            <a:ext cx="112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Parameters used and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28267"/>
              </p:ext>
            </p:extLst>
          </p:nvPr>
        </p:nvGraphicFramePr>
        <p:xfrm>
          <a:off x="614746" y="5181600"/>
          <a:ext cx="10127868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43"/>
                <a:gridCol w="1435850"/>
                <a:gridCol w="1449835"/>
                <a:gridCol w="1449835"/>
                <a:gridCol w="1449835"/>
                <a:gridCol w="1449835"/>
                <a:gridCol w="1449835"/>
              </a:tblGrid>
              <a:tr h="32921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Depth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Leaf</a:t>
                      </a:r>
                      <a:r>
                        <a:rPr lang="en-US" baseline="0" dirty="0" smtClean="0"/>
                        <a:t> 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 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 Target Criteria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EigenValue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Cumulative</a:t>
                      </a:r>
                      <a:r>
                        <a:rPr lang="en-US" baseline="0" dirty="0" smtClean="0"/>
                        <a:t> Cut 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</a:t>
                      </a:r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ProfF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Correlation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52753115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6" y="2541734"/>
            <a:ext cx="7858854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1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2" y="1828800"/>
            <a:ext cx="11277600" cy="367830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Adjusted R-Square is very low in all our approaches (</a:t>
            </a:r>
            <a:r>
              <a:rPr lang="en-US" sz="1800" dirty="0" err="1" smtClean="0"/>
              <a:t>Approx</a:t>
            </a:r>
            <a:r>
              <a:rPr lang="en-US" sz="1800" dirty="0" smtClean="0"/>
              <a:t> 2%)</a:t>
            </a:r>
          </a:p>
          <a:p>
            <a:r>
              <a:rPr lang="en-US" sz="1800" dirty="0" smtClean="0"/>
              <a:t>Only 2% of variance in target variable (‘shares’) can be explained which is too less to make predictions. </a:t>
            </a:r>
          </a:p>
          <a:p>
            <a:r>
              <a:rPr lang="en-US" sz="1800" dirty="0"/>
              <a:t>Similar is the case with stock price prediction example from the book ‘Data Science for Business’, where exact stock price value prediction cannot be made. </a:t>
            </a:r>
            <a:r>
              <a:rPr lang="en-US" sz="1800" dirty="0" smtClean="0"/>
              <a:t>In such </a:t>
            </a:r>
            <a:r>
              <a:rPr lang="en-US" sz="1800" dirty="0"/>
              <a:t>situations, we </a:t>
            </a:r>
            <a:r>
              <a:rPr lang="en-US" sz="1800" dirty="0" smtClean="0"/>
              <a:t>use a threshold </a:t>
            </a:r>
            <a:r>
              <a:rPr lang="en-US" sz="1800" dirty="0"/>
              <a:t>value </a:t>
            </a:r>
            <a:r>
              <a:rPr lang="en-US" sz="1800" dirty="0" smtClean="0"/>
              <a:t>on continuous </a:t>
            </a:r>
            <a:r>
              <a:rPr lang="en-US" sz="1800" dirty="0"/>
              <a:t>target variable </a:t>
            </a:r>
            <a:r>
              <a:rPr lang="en-US" sz="1800" dirty="0" smtClean="0"/>
              <a:t>and try to predict </a:t>
            </a:r>
            <a:r>
              <a:rPr lang="en-US" sz="1800" dirty="0"/>
              <a:t>‘SURGE’ or ‘PLUNGE’ in the </a:t>
            </a:r>
            <a:r>
              <a:rPr lang="en-US" sz="1800" dirty="0" smtClean="0"/>
              <a:t>stock price.</a:t>
            </a:r>
          </a:p>
          <a:p>
            <a:r>
              <a:rPr lang="en-US" sz="1800" dirty="0" smtClean="0">
                <a:solidFill>
                  <a:srgbClr val="008000"/>
                </a:solidFill>
              </a:rPr>
              <a:t>Thus, we’ll predict popularity of Mashable article with a threshold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Popular [Shares &gt; 1400]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Not Popular [Shares &lt; 1400]</a:t>
            </a:r>
            <a:endParaRPr lang="en-US" sz="1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81200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1: </a:t>
            </a:r>
            <a:r>
              <a:rPr lang="en-US" dirty="0" smtClean="0"/>
              <a:t>Use Kitchen Sink Model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28" y="4739671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869100"/>
              </p:ext>
            </p:extLst>
          </p:nvPr>
        </p:nvGraphicFramePr>
        <p:xfrm>
          <a:off x="531812" y="5193318"/>
          <a:ext cx="4648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9144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65%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2" y="2618810"/>
            <a:ext cx="7381875" cy="1743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9212" y="4739671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75534"/>
              </p:ext>
            </p:extLst>
          </p:nvPr>
        </p:nvGraphicFramePr>
        <p:xfrm>
          <a:off x="6399212" y="5204059"/>
          <a:ext cx="48006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64%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4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12" y="197673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2: </a:t>
            </a:r>
            <a:r>
              <a:rPr lang="en-US" dirty="0" smtClean="0"/>
              <a:t>Use Variable Selection on Logistic Regression, Decision Tree &amp; Gradient Boosting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812" y="4734087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48658"/>
              </p:ext>
            </p:extLst>
          </p:nvPr>
        </p:nvGraphicFramePr>
        <p:xfrm>
          <a:off x="150812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63%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132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34895"/>
              </p:ext>
            </p:extLst>
          </p:nvPr>
        </p:nvGraphicFramePr>
        <p:xfrm>
          <a:off x="41132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64%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781404"/>
            <a:ext cx="6733427" cy="153717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65155"/>
              </p:ext>
            </p:extLst>
          </p:nvPr>
        </p:nvGraphicFramePr>
        <p:xfrm>
          <a:off x="8177513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8086" y="4734087"/>
            <a:ext cx="36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Gradient Boosting Results:</a:t>
            </a:r>
            <a:endParaRPr lang="en-US" dirty="0"/>
          </a:p>
        </p:txBody>
      </p:sp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38327" y="2699179"/>
            <a:ext cx="3886199" cy="1635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08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Objective </a:t>
            </a:r>
            <a:r>
              <a:rPr lang="en-US" sz="4800" dirty="0">
                <a:latin typeface="Arial Black" panose="020B0A04020102020204" pitchFamily="34" charset="0"/>
              </a:rPr>
              <a:t>2</a:t>
            </a:r>
            <a:r>
              <a:rPr lang="en-US" sz="4800" dirty="0" smtClean="0">
                <a:latin typeface="Arial Black" panose="020B0A04020102020204" pitchFamily="34" charset="0"/>
              </a:rPr>
              <a:t> – </a:t>
            </a:r>
            <a:r>
              <a:rPr lang="en-US" sz="4800" dirty="0" smtClean="0">
                <a:latin typeface="+mn-lt"/>
              </a:rPr>
              <a:t>predict Popularity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3212" y="1976735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3: </a:t>
            </a:r>
            <a:r>
              <a:rPr lang="en-US" dirty="0" smtClean="0"/>
              <a:t>Use Principal Component Analysis on Logistic Regression, Decision Tree &amp; Gradient Boosting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0812" y="4734087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37958"/>
              </p:ext>
            </p:extLst>
          </p:nvPr>
        </p:nvGraphicFramePr>
        <p:xfrm>
          <a:off x="150812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132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69637"/>
              </p:ext>
            </p:extLst>
          </p:nvPr>
        </p:nvGraphicFramePr>
        <p:xfrm>
          <a:off x="41132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62%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804779"/>
              </p:ext>
            </p:extLst>
          </p:nvPr>
        </p:nvGraphicFramePr>
        <p:xfrm>
          <a:off x="8177513" y="5201827"/>
          <a:ext cx="38100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7620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63%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98086" y="4734087"/>
            <a:ext cx="363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Gradient Boosting Results: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4" y="2543117"/>
            <a:ext cx="111918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2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612" y="1828800"/>
            <a:ext cx="1127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08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799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811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30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627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519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43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3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25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Although with a kitchen sink model, we achieved ~65% accuracy using logistic regression, the model seems too complex.</a:t>
            </a:r>
          </a:p>
          <a:p>
            <a:pPr algn="just"/>
            <a:r>
              <a:rPr lang="en-US" sz="2000" dirty="0"/>
              <a:t>On compromising only ~1% accuracy, </a:t>
            </a:r>
            <a:r>
              <a:rPr lang="en-US" sz="2000" dirty="0" smtClean="0"/>
              <a:t>we built models using variable selection technique i.e. filtering input variables on R-</a:t>
            </a:r>
            <a:r>
              <a:rPr lang="en-US" sz="2000" dirty="0" err="1" smtClean="0"/>
              <a:t>Sq</a:t>
            </a:r>
            <a:r>
              <a:rPr lang="en-US" sz="2000" dirty="0"/>
              <a:t> </a:t>
            </a:r>
            <a:r>
              <a:rPr lang="en-US" sz="2000" dirty="0" smtClean="0"/>
              <a:t>(for continuous) and Chi-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categorical). Thus, simplifying our model.</a:t>
            </a:r>
          </a:p>
          <a:p>
            <a:pPr algn="just"/>
            <a:r>
              <a:rPr lang="en-US" sz="2000" dirty="0" smtClean="0">
                <a:solidFill>
                  <a:srgbClr val="002060"/>
                </a:solidFill>
              </a:rPr>
              <a:t>Considering the fact that the value of False Negative is more alarming as compared to False Positive. </a:t>
            </a:r>
            <a:br>
              <a:rPr lang="en-US" sz="2000" dirty="0" smtClean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Our selected model should have least FP value i.e. </a:t>
            </a:r>
            <a:r>
              <a:rPr lang="en-US" sz="2000" dirty="0">
                <a:solidFill>
                  <a:srgbClr val="002060"/>
                </a:solidFill>
              </a:rPr>
              <a:t>a</a:t>
            </a:r>
            <a:r>
              <a:rPr lang="en-US" sz="2000" dirty="0" smtClean="0">
                <a:solidFill>
                  <a:srgbClr val="002060"/>
                </a:solidFill>
              </a:rPr>
              <a:t> cost-effective model for business strategy.</a:t>
            </a:r>
          </a:p>
          <a:p>
            <a:pPr algn="just"/>
            <a:r>
              <a:rPr lang="en-US" sz="2000" dirty="0">
                <a:solidFill>
                  <a:srgbClr val="008000"/>
                </a:solidFill>
              </a:rPr>
              <a:t>As a result, we prefer </a:t>
            </a:r>
            <a:r>
              <a:rPr lang="en-US" sz="2000" b="1" dirty="0">
                <a:solidFill>
                  <a:srgbClr val="008000"/>
                </a:solidFill>
              </a:rPr>
              <a:t>Decision Tree with Variable Selection </a:t>
            </a:r>
            <a:r>
              <a:rPr lang="en-US" sz="2000" dirty="0">
                <a:solidFill>
                  <a:srgbClr val="008000"/>
                </a:solidFill>
              </a:rPr>
              <a:t>dimensionality reduction technique over any other model for </a:t>
            </a:r>
            <a:r>
              <a:rPr lang="en-US" sz="2000" dirty="0" smtClean="0">
                <a:solidFill>
                  <a:srgbClr val="008000"/>
                </a:solidFill>
              </a:rPr>
              <a:t>prediction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of binary target variable popularity.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3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81200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1: </a:t>
            </a:r>
            <a:r>
              <a:rPr lang="en-US" dirty="0" smtClean="0"/>
              <a:t>Use Kitchen Sink Model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828" y="4739671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524453"/>
              </p:ext>
            </p:extLst>
          </p:nvPr>
        </p:nvGraphicFramePr>
        <p:xfrm>
          <a:off x="531812" y="5193318"/>
          <a:ext cx="4648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9144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48%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8" y="2671465"/>
            <a:ext cx="7381875" cy="1743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9212" y="4739671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252107"/>
              </p:ext>
            </p:extLst>
          </p:nvPr>
        </p:nvGraphicFramePr>
        <p:xfrm>
          <a:off x="6399212" y="5204059"/>
          <a:ext cx="48006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990600"/>
                <a:gridCol w="1371600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-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baseline="0" dirty="0" err="1" smtClean="0"/>
                        <a:t>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0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810526"/>
            <a:ext cx="9144001" cy="838200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Online News Popularity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437197" y="1905000"/>
            <a:ext cx="114484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Introduction	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</a:t>
            </a:r>
            <a:r>
              <a:rPr lang="en-US" sz="2400" dirty="0" smtClean="0"/>
              <a:t>Statement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Dataset Overview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Data Cleaning and </a:t>
            </a:r>
            <a:r>
              <a:rPr lang="en-US" sz="2400" dirty="0" smtClean="0"/>
              <a:t>Pre-Processing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Data Modeling and </a:t>
            </a:r>
            <a:r>
              <a:rPr lang="en-US" sz="2400" dirty="0" smtClean="0"/>
              <a:t>Conclusions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1:  To predict the number of Mashable article </a:t>
            </a:r>
            <a:r>
              <a:rPr lang="en-US" sz="2400" dirty="0" smtClean="0"/>
              <a:t>shares</a:t>
            </a: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Problem </a:t>
            </a:r>
            <a:r>
              <a:rPr lang="en-US" sz="2400" dirty="0"/>
              <a:t>2:  To predict binary target variable ‘</a:t>
            </a:r>
            <a:r>
              <a:rPr lang="en-US" sz="2400" dirty="0" smtClean="0"/>
              <a:t>Popularity’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Problem 3:  To predict ordinal outcome for ‘</a:t>
            </a:r>
            <a:r>
              <a:rPr lang="en-US" sz="2400" dirty="0" err="1"/>
              <a:t>Popularity_level</a:t>
            </a:r>
            <a:r>
              <a:rPr lang="en-US" sz="2400" dirty="0" smtClean="0"/>
              <a:t>’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/>
              <a:t>Visualization </a:t>
            </a:r>
            <a:r>
              <a:rPr lang="en-US" sz="2400" dirty="0"/>
              <a:t>using Tableau	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1: How is the distribution of </a:t>
            </a:r>
            <a:r>
              <a:rPr lang="en-US" sz="2400" dirty="0" smtClean="0"/>
              <a:t>News </a:t>
            </a:r>
            <a:r>
              <a:rPr lang="en-US" sz="2400" dirty="0"/>
              <a:t>articles in the month – </a:t>
            </a:r>
            <a:r>
              <a:rPr lang="en-US" sz="2400" dirty="0" smtClean="0"/>
              <a:t>January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2: Before shopping on Black Friday, people read and share lot of articles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Insight 3: New York is the city of </a:t>
            </a:r>
            <a:r>
              <a:rPr lang="en-US" sz="2400" dirty="0" smtClean="0"/>
              <a:t>Business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Model Implementation on Amazon Web Server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9412" y="1976735"/>
            <a:ext cx="1127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2: </a:t>
            </a:r>
            <a:r>
              <a:rPr lang="en-US" dirty="0" smtClean="0"/>
              <a:t>Use Variable Selection on Logistic Regression &amp;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4212" y="4746355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90203"/>
              </p:ext>
            </p:extLst>
          </p:nvPr>
        </p:nvGraphicFramePr>
        <p:xfrm>
          <a:off x="684212" y="5214095"/>
          <a:ext cx="42672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96"/>
                <a:gridCol w="853440"/>
                <a:gridCol w="1109472"/>
                <a:gridCol w="1536192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6412" y="475179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22550"/>
              </p:ext>
            </p:extLst>
          </p:nvPr>
        </p:nvGraphicFramePr>
        <p:xfrm>
          <a:off x="6856412" y="520182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47%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6" y="2579212"/>
            <a:ext cx="11070432" cy="1826230"/>
          </a:xfrm>
          <a:prstGeom prst="rect">
            <a:avLst/>
          </a:prstGeom>
        </p:spPr>
      </p:pic>
      <p:sp>
        <p:nvSpPr>
          <p:cNvPr id="16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5612" y="1976735"/>
            <a:ext cx="1150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Approach 3: </a:t>
            </a:r>
            <a:r>
              <a:rPr lang="en-US" dirty="0" smtClean="0"/>
              <a:t>Use Principal Component Analysis on Logistic Regression and Decision Tree algorithm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81040" y="4785138"/>
            <a:ext cx="3650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Logistic Regression Results: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18024"/>
              </p:ext>
            </p:extLst>
          </p:nvPr>
        </p:nvGraphicFramePr>
        <p:xfrm>
          <a:off x="581040" y="5252878"/>
          <a:ext cx="4141772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19"/>
                <a:gridCol w="828354"/>
                <a:gridCol w="1076861"/>
                <a:gridCol w="1491038"/>
              </a:tblGrid>
              <a:tr h="329212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46%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1212" y="4798885"/>
            <a:ext cx="3197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Decision Tree Results: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753019"/>
              </p:ext>
            </p:extLst>
          </p:nvPr>
        </p:nvGraphicFramePr>
        <p:xfrm>
          <a:off x="7161212" y="5248917"/>
          <a:ext cx="3962400" cy="1284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838200"/>
                <a:gridCol w="990600"/>
                <a:gridCol w="1371600"/>
              </a:tblGrid>
              <a:tr h="860278">
                <a:tc>
                  <a:txBody>
                    <a:bodyPr/>
                    <a:lstStyle/>
                    <a:p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MISC_</a:t>
                      </a:r>
                      <a:r>
                        <a:rPr lang="en-US" baseline="0" dirty="0" smtClean="0"/>
                        <a:t>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</a:t>
                      </a:r>
                      <a:r>
                        <a:rPr lang="en-US" baseline="0" dirty="0" smtClean="0"/>
                        <a:t> Criteria: Accuracy</a:t>
                      </a:r>
                      <a:endParaRPr lang="en-US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46%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80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525596"/>
            <a:ext cx="11201400" cy="1973621"/>
          </a:xfrm>
          <a:prstGeom prst="rect">
            <a:avLst/>
          </a:prstGeom>
        </p:spPr>
      </p:pic>
      <p:sp>
        <p:nvSpPr>
          <p:cNvPr id="17" name="Title 12"/>
          <p:cNvSpPr>
            <a:spLocks noGrp="1"/>
          </p:cNvSpPr>
          <p:nvPr>
            <p:ph type="title"/>
          </p:nvPr>
        </p:nvSpPr>
        <p:spPr>
          <a:xfrm>
            <a:off x="581041" y="738800"/>
            <a:ext cx="11026744" cy="1013800"/>
          </a:xfrm>
        </p:spPr>
        <p:txBody>
          <a:bodyPr>
            <a:noAutofit/>
          </a:bodyPr>
          <a:lstStyle/>
          <a:p>
            <a:r>
              <a:rPr lang="en-US" sz="3400" dirty="0" smtClean="0"/>
              <a:t>Objective </a:t>
            </a:r>
            <a:r>
              <a:rPr lang="en-US" sz="3400" dirty="0" smtClean="0">
                <a:latin typeface="Arial Black" panose="020B0A04020102020204" pitchFamily="34" charset="0"/>
              </a:rPr>
              <a:t>3 – </a:t>
            </a:r>
            <a:r>
              <a:rPr lang="en-US" sz="3400" dirty="0" smtClean="0">
                <a:latin typeface="+mn-lt"/>
              </a:rPr>
              <a:t>predict Ordinal </a:t>
            </a:r>
            <a:r>
              <a:rPr lang="en-US" sz="3400" dirty="0" err="1" smtClean="0">
                <a:latin typeface="+mn-lt"/>
              </a:rPr>
              <a:t>Popularity_level</a:t>
            </a:r>
            <a:endParaRPr lang="en-US" sz="3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2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Objective 3 – </a:t>
            </a:r>
            <a:r>
              <a:rPr lang="en-US" sz="4800" dirty="0" smtClean="0"/>
              <a:t>CONCLUSION</a:t>
            </a:r>
            <a:endParaRPr lang="en-US" sz="4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612" y="1828800"/>
            <a:ext cx="11277600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08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799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811" indent="-305908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30" indent="-26991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627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519" indent="-233930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43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34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25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160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smtClean="0"/>
              <a:t>Although with a kitchen sink model, we achieved ~48% accuracy using logistic regression, the model seems too complex.</a:t>
            </a:r>
          </a:p>
          <a:p>
            <a:pPr algn="just"/>
            <a:r>
              <a:rPr lang="en-US" sz="2000" dirty="0" smtClean="0"/>
              <a:t>On compromising only ~1% accuracy, we built models using variable selection technique i.e. filtering input variables on R-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continuous) and Chi-</a:t>
            </a:r>
            <a:r>
              <a:rPr lang="en-US" sz="2000" dirty="0" err="1" smtClean="0"/>
              <a:t>Sq</a:t>
            </a:r>
            <a:r>
              <a:rPr lang="en-US" sz="2000" dirty="0" smtClean="0"/>
              <a:t> (for categorical). Thus, simplifying our model.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</a:rPr>
              <a:t>Considering the fact that the value of False Negative is more alarming as compared to False Positive. 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 smtClean="0">
                <a:solidFill>
                  <a:srgbClr val="002060"/>
                </a:solidFill>
              </a:rPr>
              <a:t>This rules out the option of choosing Decision </a:t>
            </a:r>
            <a:r>
              <a:rPr lang="en-US" sz="2000" dirty="0">
                <a:solidFill>
                  <a:srgbClr val="002060"/>
                </a:solidFill>
              </a:rPr>
              <a:t>T</a:t>
            </a:r>
            <a:r>
              <a:rPr lang="en-US" sz="2000" dirty="0" smtClean="0">
                <a:solidFill>
                  <a:srgbClr val="002060"/>
                </a:solidFill>
              </a:rPr>
              <a:t>ree over Logistic </a:t>
            </a:r>
            <a:r>
              <a:rPr lang="en-US" sz="2000" dirty="0">
                <a:solidFill>
                  <a:srgbClr val="002060"/>
                </a:solidFill>
              </a:rPr>
              <a:t>R</a:t>
            </a:r>
            <a:r>
              <a:rPr lang="en-US" sz="2000" dirty="0" smtClean="0">
                <a:solidFill>
                  <a:srgbClr val="002060"/>
                </a:solidFill>
              </a:rPr>
              <a:t>egression. </a:t>
            </a:r>
            <a:endParaRPr lang="en-US" sz="2000" dirty="0" smtClean="0"/>
          </a:p>
          <a:p>
            <a:pPr algn="just"/>
            <a:r>
              <a:rPr lang="en-US" sz="2000" dirty="0" smtClean="0">
                <a:solidFill>
                  <a:srgbClr val="008000"/>
                </a:solidFill>
              </a:rPr>
              <a:t>As </a:t>
            </a:r>
            <a:r>
              <a:rPr lang="en-US" sz="2000" dirty="0">
                <a:solidFill>
                  <a:srgbClr val="008000"/>
                </a:solidFill>
              </a:rPr>
              <a:t>a result, we prefer </a:t>
            </a:r>
            <a:r>
              <a:rPr lang="en-US" sz="2000" b="1" dirty="0" smtClean="0">
                <a:solidFill>
                  <a:srgbClr val="008000"/>
                </a:solidFill>
              </a:rPr>
              <a:t>Logistic Regression </a:t>
            </a:r>
            <a:r>
              <a:rPr lang="en-US" sz="2000" b="1" dirty="0">
                <a:solidFill>
                  <a:srgbClr val="008000"/>
                </a:solidFill>
              </a:rPr>
              <a:t>with Variable Selection </a:t>
            </a:r>
            <a:r>
              <a:rPr lang="en-US" sz="2000" dirty="0">
                <a:solidFill>
                  <a:srgbClr val="008000"/>
                </a:solidFill>
              </a:rPr>
              <a:t>dimensionality reduction technique over any other model for </a:t>
            </a:r>
            <a:r>
              <a:rPr lang="en-US" sz="2000" dirty="0" smtClean="0">
                <a:solidFill>
                  <a:srgbClr val="008000"/>
                </a:solidFill>
              </a:rPr>
              <a:t>prediction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 smtClean="0">
                <a:solidFill>
                  <a:srgbClr val="008000"/>
                </a:solidFill>
              </a:rPr>
              <a:t>of Ordinal target variable </a:t>
            </a:r>
            <a:r>
              <a:rPr lang="en-US" sz="2000" dirty="0" err="1" smtClean="0">
                <a:solidFill>
                  <a:srgbClr val="008000"/>
                </a:solidFill>
              </a:rPr>
              <a:t>popularity_level</a:t>
            </a:r>
            <a:r>
              <a:rPr lang="en-US" sz="2000" dirty="0" smtClean="0">
                <a:solidFill>
                  <a:srgbClr val="008000"/>
                </a:solidFill>
              </a:rPr>
              <a:t> (High, Medium, Low)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96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 smtClean="0">
                <a:latin typeface="Arial Black" panose="020B0A04020102020204" pitchFamily="34" charset="0"/>
              </a:rPr>
              <a:t>1</a:t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4612" y="2057400"/>
            <a:ext cx="403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No. of shares in Jan 2014 is double than in Jan 2013.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Mobile device is preferred to read Mashable articles.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Cities - California, Texas, New York and Massachusetts has most of the authors.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Most authors post during night hours.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In Jan, </a:t>
            </a:r>
            <a:r>
              <a:rPr lang="en-US" dirty="0">
                <a:solidFill>
                  <a:srgbClr val="008000"/>
                </a:solidFill>
              </a:rPr>
              <a:t>people share maximum </a:t>
            </a:r>
            <a:r>
              <a:rPr lang="en-US" dirty="0" smtClean="0">
                <a:solidFill>
                  <a:srgbClr val="008000"/>
                </a:solidFill>
              </a:rPr>
              <a:t>Technology related articles because the company CNET organizes CES product launch conference annually </a:t>
            </a:r>
            <a:r>
              <a:rPr lang="en-US" dirty="0">
                <a:solidFill>
                  <a:srgbClr val="008000"/>
                </a:solidFill>
              </a:rPr>
              <a:t>in the month of </a:t>
            </a:r>
            <a:r>
              <a:rPr lang="en-US" dirty="0" smtClean="0">
                <a:solidFill>
                  <a:srgbClr val="008000"/>
                </a:solidFill>
              </a:rPr>
              <a:t>January.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Henceforth, </a:t>
            </a:r>
            <a:r>
              <a:rPr lang="en-US" dirty="0">
                <a:solidFill>
                  <a:srgbClr val="008000"/>
                </a:solidFill>
              </a:rPr>
              <a:t>p</a:t>
            </a:r>
            <a:r>
              <a:rPr lang="en-US" dirty="0" smtClean="0">
                <a:solidFill>
                  <a:srgbClr val="008000"/>
                </a:solidFill>
              </a:rPr>
              <a:t>eople stay </a:t>
            </a:r>
            <a:r>
              <a:rPr lang="en-US" dirty="0">
                <a:solidFill>
                  <a:srgbClr val="008000"/>
                </a:solidFill>
              </a:rPr>
              <a:t>active and share more articles on </a:t>
            </a:r>
            <a:r>
              <a:rPr lang="en-US" dirty="0" smtClean="0">
                <a:solidFill>
                  <a:srgbClr val="008000"/>
                </a:solidFill>
              </a:rPr>
              <a:t>technology in Jan.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700889"/>
            <a:ext cx="7204290" cy="3886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5613" y="1981200"/>
            <a:ext cx="701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Insight1</a:t>
            </a:r>
            <a:r>
              <a:rPr lang="en-US" u="sng" dirty="0">
                <a:solidFill>
                  <a:srgbClr val="C00000"/>
                </a:solidFill>
              </a:rPr>
              <a:t>:</a:t>
            </a:r>
            <a:r>
              <a:rPr lang="en-US" dirty="0">
                <a:solidFill>
                  <a:srgbClr val="C00000"/>
                </a:solidFill>
              </a:rPr>
              <a:t> CES Conference by CNET in Jan makes people share more tech articles.</a:t>
            </a:r>
          </a:p>
        </p:txBody>
      </p:sp>
    </p:spTree>
    <p:extLst>
      <p:ext uri="{BB962C8B-B14F-4D97-AF65-F5344CB8AC3E}">
        <p14:creationId xmlns:p14="http://schemas.microsoft.com/office/powerpoint/2010/main" val="32940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7012" y="274320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Authors </a:t>
            </a:r>
            <a:r>
              <a:rPr lang="en-US" dirty="0"/>
              <a:t>in Wyoming publish </a:t>
            </a:r>
            <a:r>
              <a:rPr lang="en-US" dirty="0" smtClean="0"/>
              <a:t>more Lifestyle</a:t>
            </a:r>
            <a:r>
              <a:rPr lang="en-US" dirty="0"/>
              <a:t> </a:t>
            </a:r>
            <a:r>
              <a:rPr lang="en-US" dirty="0" smtClean="0"/>
              <a:t>related articles.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Such articles are shared more during last few </a:t>
            </a:r>
            <a:r>
              <a:rPr lang="en-US" dirty="0"/>
              <a:t>months of a </a:t>
            </a:r>
            <a:r>
              <a:rPr lang="en-US" dirty="0" smtClean="0"/>
              <a:t>year.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Festive like Christmas Holiday, Black </a:t>
            </a:r>
            <a:r>
              <a:rPr lang="en-US" dirty="0">
                <a:solidFill>
                  <a:srgbClr val="008000"/>
                </a:solidFill>
              </a:rPr>
              <a:t>Friday and Labor </a:t>
            </a:r>
            <a:r>
              <a:rPr lang="en-US" dirty="0" smtClean="0">
                <a:solidFill>
                  <a:srgbClr val="008000"/>
                </a:solidFill>
              </a:rPr>
              <a:t>Day bring heavy discount on shopping, this makes people visit Lifestyle related Mashable articles even more.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48076" y="2486995"/>
            <a:ext cx="7202300" cy="42186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5613" y="1916809"/>
            <a:ext cx="112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Insight2:</a:t>
            </a:r>
            <a:r>
              <a:rPr lang="en-US" dirty="0" smtClean="0">
                <a:solidFill>
                  <a:srgbClr val="C00000"/>
                </a:solidFill>
              </a:rPr>
              <a:t> Christmas holiday and Black Friday week, make people visit Lifestyle related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 smtClean="0">
                <a:solidFill>
                  <a:srgbClr val="C00000"/>
                </a:solidFill>
              </a:rPr>
              <a:t>ashable article even more.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>
                <a:latin typeface="Arial Black" panose="020B0A04020102020204" pitchFamily="34" charset="0"/>
              </a:rPr>
              <a:t>2</a:t>
            </a:r>
            <a:r>
              <a:rPr lang="en-US" sz="5400" dirty="0" smtClean="0">
                <a:latin typeface="Arial Black" panose="020B0A04020102020204" pitchFamily="34" charset="0"/>
              </a:rPr>
              <a:t/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55611" y="2543118"/>
            <a:ext cx="7848601" cy="41498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988" y="1944870"/>
            <a:ext cx="768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C00000"/>
                </a:solidFill>
              </a:rPr>
              <a:t>Insight 3:</a:t>
            </a:r>
            <a:r>
              <a:rPr lang="en-US" dirty="0" smtClean="0">
                <a:solidFill>
                  <a:srgbClr val="C00000"/>
                </a:solidFill>
              </a:rPr>
              <a:t> New York is the city with maximum business-minded crowd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56612" y="2133600"/>
            <a:ext cx="350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/>
              <a:t>Most of the authors in New York </a:t>
            </a:r>
            <a:r>
              <a:rPr lang="en-US" dirty="0" smtClean="0"/>
              <a:t>publish </a:t>
            </a:r>
            <a:r>
              <a:rPr lang="en-US" dirty="0"/>
              <a:t>articles on Mashable.com </a:t>
            </a:r>
            <a:r>
              <a:rPr lang="en-US" dirty="0" smtClean="0"/>
              <a:t>during </a:t>
            </a:r>
            <a:r>
              <a:rPr lang="en-US" dirty="0"/>
              <a:t>night.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/>
              <a:t>People </a:t>
            </a:r>
            <a:r>
              <a:rPr lang="en-US" dirty="0"/>
              <a:t>working in </a:t>
            </a:r>
            <a:r>
              <a:rPr lang="en-US" dirty="0" smtClean="0"/>
              <a:t>NY love </a:t>
            </a:r>
            <a:r>
              <a:rPr lang="en-US" dirty="0"/>
              <a:t>to read and share “Business” centric Mashable </a:t>
            </a:r>
            <a:r>
              <a:rPr lang="en-US" dirty="0" smtClean="0"/>
              <a:t>articles, 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8000"/>
                </a:solidFill>
              </a:rPr>
              <a:t>Henceforth, New York has maximum number of business-minded crowd.</a:t>
            </a:r>
          </a:p>
          <a:p>
            <a:endParaRPr lang="en-US" dirty="0"/>
          </a:p>
        </p:txBody>
      </p:sp>
      <p:sp>
        <p:nvSpPr>
          <p:cNvPr id="14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tableau  visualization - </a:t>
            </a:r>
            <a:r>
              <a:rPr lang="en-US" sz="5400" dirty="0">
                <a:latin typeface="Arial Black" panose="020B0A04020102020204" pitchFamily="34" charset="0"/>
              </a:rPr>
              <a:t>3</a:t>
            </a:r>
            <a:r>
              <a:rPr lang="en-US" sz="5400" dirty="0" smtClean="0">
                <a:latin typeface="Arial Black" panose="020B0A04020102020204" pitchFamily="34" charset="0"/>
              </a:rPr>
              <a:t/>
            </a:r>
            <a:br>
              <a:rPr lang="en-US" sz="5400" dirty="0" smtClean="0">
                <a:latin typeface="Arial Black" panose="020B0A04020102020204" pitchFamily="34" charset="0"/>
              </a:rPr>
            </a:br>
            <a:r>
              <a:rPr lang="en-US" sz="2000" b="1" cap="none" dirty="0" smtClean="0"/>
              <a:t>Public Tableau:</a:t>
            </a:r>
            <a:r>
              <a:rPr lang="en-US" sz="2000" cap="none" dirty="0" smtClean="0"/>
              <a:t> https://public.tableau.com/profile/jagpreet#!/vizhome/book1_10486/dashboard1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MODeL</a:t>
            </a:r>
            <a:r>
              <a:rPr lang="en-US" sz="4400" b="1" dirty="0" smtClean="0"/>
              <a:t>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cap="none" dirty="0" smtClean="0"/>
              <a:t>http://biasvariance.com/datamining </a:t>
            </a:r>
            <a:r>
              <a:rPr lang="en-US" sz="2400" dirty="0" smtClean="0"/>
              <a:t>( deployed on Amazon Web Services)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835556"/>
            <a:ext cx="9829800" cy="50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 smtClean="0"/>
              <a:t>MODeL</a:t>
            </a:r>
            <a:r>
              <a:rPr lang="en-US" sz="4400" b="1" dirty="0" smtClean="0"/>
              <a:t> IMPLEMENTATION</a:t>
            </a:r>
            <a:r>
              <a:rPr lang="en-US" dirty="0"/>
              <a:t/>
            </a:r>
            <a:br>
              <a:rPr lang="en-US" dirty="0"/>
            </a:br>
            <a:r>
              <a:rPr lang="en-US" sz="2400" cap="none" dirty="0" smtClean="0"/>
              <a:t>http://biasvariance.com/datamining </a:t>
            </a:r>
            <a:r>
              <a:rPr lang="en-US" sz="2400" dirty="0" smtClean="0"/>
              <a:t>( deployed on Amazon Web Services)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1" y="1981200"/>
            <a:ext cx="110169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98812" y="1981200"/>
            <a:ext cx="5410200" cy="2667000"/>
          </a:xfrm>
        </p:spPr>
        <p:txBody>
          <a:bodyPr>
            <a:noAutofit/>
          </a:bodyPr>
          <a:lstStyle/>
          <a:p>
            <a:pPr algn="ctr"/>
            <a:r>
              <a:rPr lang="en-US" sz="7400" dirty="0" smtClean="0"/>
              <a:t>Thank </a:t>
            </a:r>
            <a:r>
              <a:rPr lang="en-US" sz="8000" dirty="0" smtClean="0"/>
              <a:t>you</a:t>
            </a:r>
            <a:r>
              <a:rPr lang="en-US" sz="7400" dirty="0"/>
              <a:t>!</a:t>
            </a:r>
            <a:endParaRPr lang="en-US" sz="7400" dirty="0" smtClean="0"/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31812" y="609600"/>
            <a:ext cx="11026744" cy="10138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Introduction - Mashable website</a:t>
            </a:r>
            <a:endParaRPr lang="en-US" sz="48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812" y="1905000"/>
            <a:ext cx="1120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224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Project aim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227011" y="1981201"/>
            <a:ext cx="113807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the number of shares </a:t>
            </a:r>
            <a:r>
              <a:rPr lang="en-US" sz="2400" dirty="0" smtClean="0"/>
              <a:t>of </a:t>
            </a:r>
            <a:r>
              <a:rPr lang="en-US" sz="2400" dirty="0"/>
              <a:t>M</a:t>
            </a:r>
            <a:r>
              <a:rPr lang="en-US" sz="2400" dirty="0" smtClean="0"/>
              <a:t>ashable article.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the popularity status of the </a:t>
            </a:r>
            <a:r>
              <a:rPr lang="en-US" sz="2400" dirty="0" smtClean="0"/>
              <a:t>article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To </a:t>
            </a:r>
            <a:r>
              <a:rPr lang="en-US" sz="2400" dirty="0"/>
              <a:t>predict an ordinal outcome for popularity </a:t>
            </a:r>
            <a:r>
              <a:rPr lang="en-US" sz="2400" dirty="0" smtClean="0"/>
              <a:t>levels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1400" dirty="0" smtClean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Visualize the dataset for various kinds of trend/insights found among the attributes of the Mashable article using tableau.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3284"/>
              </p:ext>
            </p:extLst>
          </p:nvPr>
        </p:nvGraphicFramePr>
        <p:xfrm>
          <a:off x="2741612" y="2971800"/>
          <a:ext cx="44196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8306"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(Yes)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Popular</a:t>
                      </a:r>
                      <a:r>
                        <a:rPr lang="en-US" baseline="0" dirty="0" smtClean="0"/>
                        <a:t> (No)</a:t>
                      </a:r>
                      <a:endParaRPr lang="en-US" dirty="0"/>
                    </a:p>
                  </a:txBody>
                  <a:tcPr/>
                </a:tc>
              </a:tr>
              <a:tr h="383694">
                <a:tc>
                  <a:txBody>
                    <a:bodyPr/>
                    <a:lstStyle/>
                    <a:p>
                      <a:r>
                        <a:rPr lang="en-US" dirty="0" smtClean="0"/>
                        <a:t>Share &gt; 1400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 &lt;1400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60545"/>
              </p:ext>
            </p:extLst>
          </p:nvPr>
        </p:nvGraphicFramePr>
        <p:xfrm>
          <a:off x="2741612" y="4428024"/>
          <a:ext cx="6357564" cy="127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188"/>
                <a:gridCol w="2119188"/>
                <a:gridCol w="2119188"/>
              </a:tblGrid>
              <a:tr h="63915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(Low)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(Medium)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PopularLevel</a:t>
                      </a:r>
                      <a:r>
                        <a:rPr lang="en-US" baseline="0" dirty="0" smtClean="0"/>
                        <a:t> (High)</a:t>
                      </a:r>
                      <a:endParaRPr lang="en-US" dirty="0"/>
                    </a:p>
                  </a:txBody>
                  <a:tcPr/>
                </a:tc>
              </a:tr>
              <a:tr h="573710">
                <a:tc>
                  <a:txBody>
                    <a:bodyPr/>
                    <a:lstStyle/>
                    <a:p>
                      <a:r>
                        <a:rPr lang="en-US" dirty="0" smtClean="0"/>
                        <a:t>Share &lt;1100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</a:t>
                      </a:r>
                      <a:r>
                        <a:rPr lang="en-US" baseline="0" dirty="0" smtClean="0"/>
                        <a:t> between 1100 and 2100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Shares &gt; 2100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2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Dataset overview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>
            <a:off x="303212" y="2057400"/>
            <a:ext cx="1135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The data set was acquired on 8th January’ </a:t>
            </a:r>
            <a:r>
              <a:rPr lang="en-US" sz="3200" dirty="0" smtClean="0"/>
              <a:t>2015.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200" dirty="0"/>
              <a:t>T</a:t>
            </a:r>
            <a:r>
              <a:rPr lang="en-US" sz="3200" dirty="0" smtClean="0"/>
              <a:t>otal 39644 </a:t>
            </a:r>
            <a:r>
              <a:rPr lang="en-US" sz="3200" dirty="0"/>
              <a:t>instances and 71 attributes</a:t>
            </a:r>
            <a:r>
              <a:rPr lang="en-US" sz="3200" dirty="0" smtClean="0"/>
              <a:t>.</a:t>
            </a:r>
            <a:endParaRPr lang="en-US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64 </a:t>
            </a:r>
            <a:r>
              <a:rPr lang="en-US" sz="3200" dirty="0"/>
              <a:t>are </a:t>
            </a:r>
            <a:r>
              <a:rPr lang="en-US" sz="3200" dirty="0" smtClean="0"/>
              <a:t>independent predictors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4 are non-predictive variables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 dirty="0" smtClean="0"/>
              <a:t>3 </a:t>
            </a:r>
            <a:r>
              <a:rPr lang="en-US" sz="3200" dirty="0"/>
              <a:t>are </a:t>
            </a:r>
            <a:r>
              <a:rPr lang="en-US" sz="3200" dirty="0" smtClean="0"/>
              <a:t>target variables (Shares, Popularity, </a:t>
            </a:r>
            <a:r>
              <a:rPr lang="en-US" sz="3200" dirty="0" err="1" smtClean="0"/>
              <a:t>Popularity_Level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04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965149"/>
          </a:xfrm>
        </p:spPr>
        <p:txBody>
          <a:bodyPr>
            <a:noAutofit/>
          </a:bodyPr>
          <a:lstStyle/>
          <a:p>
            <a:r>
              <a:rPr lang="en-US" sz="4200" dirty="0" smtClean="0"/>
              <a:t>Data Cleaning-Extract Year &amp; Month</a:t>
            </a:r>
            <a:endParaRPr lang="en-US" sz="42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4" t="47917" r="32431" b="22916"/>
          <a:stretch/>
        </p:blipFill>
        <p:spPr>
          <a:xfrm>
            <a:off x="581041" y="2133600"/>
            <a:ext cx="109727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34" t="29166" r="28331" b="28125"/>
          <a:stretch/>
        </p:blipFill>
        <p:spPr>
          <a:xfrm>
            <a:off x="379412" y="1828800"/>
            <a:ext cx="11317980" cy="4191000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581040" y="685800"/>
            <a:ext cx="11026744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063" rtl="0" eaLnBrk="1" latinLnBrk="0" hangingPunct="1">
              <a:spcBef>
                <a:spcPct val="0"/>
              </a:spcBef>
              <a:buNone/>
              <a:defRPr sz="2799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dirty="0" smtClean="0"/>
              <a:t>Data Cleaning</a:t>
            </a:r>
            <a:r>
              <a:rPr lang="en-US" sz="4800" dirty="0" smtClean="0"/>
              <a:t>-Create Dummy </a:t>
            </a:r>
            <a:r>
              <a:rPr lang="en-US" sz="4800" dirty="0" err="1" smtClean="0"/>
              <a:t>var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4593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Data Cleaning</a:t>
            </a:r>
            <a:r>
              <a:rPr lang="en-US" sz="4800" dirty="0" smtClean="0"/>
              <a:t>-Create Dummy </a:t>
            </a:r>
            <a:r>
              <a:rPr lang="en-US" sz="4800" dirty="0" err="1" smtClean="0"/>
              <a:t>var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734" t="31249" r="30672" b="20833"/>
          <a:stretch/>
        </p:blipFill>
        <p:spPr>
          <a:xfrm>
            <a:off x="484589" y="1981200"/>
            <a:ext cx="11256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Data cleaning – </a:t>
            </a:r>
            <a:r>
              <a:rPr lang="en-US" sz="3600" dirty="0" smtClean="0"/>
              <a:t>create popularity levels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3048000" y="2543117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026" t="22357" r="32137" b="27643"/>
          <a:stretch/>
        </p:blipFill>
        <p:spPr>
          <a:xfrm>
            <a:off x="760412" y="1981200"/>
            <a:ext cx="10134600" cy="44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FFFF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1247</Words>
  <Application>Microsoft Office PowerPoint</Application>
  <PresentationFormat>Custom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Agency FB</vt:lpstr>
      <vt:lpstr>Arial Black</vt:lpstr>
      <vt:lpstr>Calibri</vt:lpstr>
      <vt:lpstr>Corbel</vt:lpstr>
      <vt:lpstr>Courier New</vt:lpstr>
      <vt:lpstr>Footlight MT Light</vt:lpstr>
      <vt:lpstr>Gill Sans MT</vt:lpstr>
      <vt:lpstr>Times New Roman</vt:lpstr>
      <vt:lpstr>Wingdings</vt:lpstr>
      <vt:lpstr>Wingdings 2</vt:lpstr>
      <vt:lpstr>Dividend</vt:lpstr>
      <vt:lpstr> Data Mining Online News Popularity </vt:lpstr>
      <vt:lpstr>Online News Popularity</vt:lpstr>
      <vt:lpstr>Introduction - Mashable website</vt:lpstr>
      <vt:lpstr>Project aim</vt:lpstr>
      <vt:lpstr>Dataset overview</vt:lpstr>
      <vt:lpstr>Data Cleaning-Extract Year &amp; Month</vt:lpstr>
      <vt:lpstr>PowerPoint Presentation</vt:lpstr>
      <vt:lpstr>Data Cleaning-Create Dummy var</vt:lpstr>
      <vt:lpstr>Data cleaning – create popularity levels</vt:lpstr>
      <vt:lpstr>Objective 1 – predict shares</vt:lpstr>
      <vt:lpstr>Objective 1 – predict shares</vt:lpstr>
      <vt:lpstr>Objective 1 – predict shares</vt:lpstr>
      <vt:lpstr>Objective 1 – predict shares</vt:lpstr>
      <vt:lpstr>Objective 1 – CONCLUSION</vt:lpstr>
      <vt:lpstr>Objective 2 – predict Popularity</vt:lpstr>
      <vt:lpstr>Objective 2 – predict Popularity</vt:lpstr>
      <vt:lpstr>Objective 2 – predict Popularity</vt:lpstr>
      <vt:lpstr>Objective 2 – CONCLUSION</vt:lpstr>
      <vt:lpstr>Objective 3 – predict Ordinal Popularity_level</vt:lpstr>
      <vt:lpstr>Objective 3 – predict Ordinal Popularity_level</vt:lpstr>
      <vt:lpstr>Objective 3 – predict Ordinal Popularity_level</vt:lpstr>
      <vt:lpstr>Objective 3 – CONCLUSION</vt:lpstr>
      <vt:lpstr>tableau  visualization - 1 Public Tableau: https://public.tableau.com/profile/jagpreet#!/vizhome/book1_10486/dashboard1</vt:lpstr>
      <vt:lpstr>tableau  visualization - 2 Public Tableau: https://public.tableau.com/profile/jagpreet#!/vizhome/book1_10486/dashboard1</vt:lpstr>
      <vt:lpstr>tableau  visualization - 3 Public Tableau: https://public.tableau.com/profile/jagpreet#!/vizhome/book1_10486/dashboard1</vt:lpstr>
      <vt:lpstr>MODeL IMPLEMENTATION http://biasvariance.com/datamining ( deployed on Amazon Web Services)</vt:lpstr>
      <vt:lpstr>MODeL IMPLEMENTATION http://biasvariance.com/datamining ( deployed on Amazon Web Services)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2016-04-23T15:48:07Z</dcterms:created>
  <dcterms:modified xsi:type="dcterms:W3CDTF">2016-04-26T02:20:25Z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