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7" r:id="rId2"/>
    <p:sldId id="276" r:id="rId3"/>
    <p:sldId id="275" r:id="rId4"/>
    <p:sldId id="262" r:id="rId5"/>
    <p:sldId id="264" r:id="rId6"/>
    <p:sldId id="267" r:id="rId7"/>
    <p:sldId id="278" r:id="rId8"/>
    <p:sldId id="279" r:id="rId9"/>
    <p:sldId id="268" r:id="rId10"/>
    <p:sldId id="269" r:id="rId11"/>
    <p:sldId id="260" r:id="rId12"/>
    <p:sldId id="272" r:id="rId13"/>
    <p:sldId id="266" r:id="rId14"/>
    <p:sldId id="25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/>
    <p:restoredTop sz="94719"/>
  </p:normalViewPr>
  <p:slideViewPr>
    <p:cSldViewPr snapToGrid="0">
      <p:cViewPr>
        <p:scale>
          <a:sx n="99" d="100"/>
          <a:sy n="99" d="100"/>
        </p:scale>
        <p:origin x="167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0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1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BC11-F204-9842-951F-E1AB7C8F39A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B275-B691-9B4D-9401-27C97420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it-swen-610-01-2221.slack.com/archives/D041CM0ER3K/p166969578284918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CCCF-BBFF-7A00-12EA-FD514D4A5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A3C93-97BD-B3FD-FE0F-692DBB2CD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Team 4</a:t>
            </a:r>
          </a:p>
          <a:p>
            <a:r>
              <a:rPr lang="en-US" sz="4000" dirty="0"/>
              <a:t>Team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BA09-4C8D-2F6A-20AF-3565AFD6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40126" cy="1325563"/>
          </a:xfrm>
        </p:spPr>
        <p:txBody>
          <a:bodyPr/>
          <a:lstStyle/>
          <a:p>
            <a:r>
              <a:rPr lang="en-US" dirty="0"/>
              <a:t>Sub class diagram – Admin add product to inventory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4BC46-43F5-24C7-F67A-0DCD7E3C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8" y="1173329"/>
            <a:ext cx="10988843" cy="5549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424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45FE-A69E-778F-A3E1-5B96A2E8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-293805"/>
            <a:ext cx="10515600" cy="1325563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Unit Testing and Coverage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5181B-BD69-5950-FB7E-62C3D8769DDC}"/>
              </a:ext>
            </a:extLst>
          </p:cNvPr>
          <p:cNvSpPr txBox="1"/>
          <p:nvPr/>
        </p:nvSpPr>
        <p:spPr>
          <a:xfrm>
            <a:off x="3496962" y="5016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45F2353-AB29-49E4-83C8-0F5FE5BF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75" y="5386175"/>
            <a:ext cx="2841580" cy="1191230"/>
          </a:xfrm>
          <a:prstGeom prst="rect">
            <a:avLst/>
          </a:prstGeom>
        </p:spPr>
      </p:pic>
      <p:pic>
        <p:nvPicPr>
          <p:cNvPr id="21" name="Picture 20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098078D4-E07A-E56B-836D-90EAE62E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66" y="1327002"/>
            <a:ext cx="2945961" cy="521409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075EB97A-A7FD-ABCB-6904-12410BD9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66" y="2129405"/>
            <a:ext cx="2971800" cy="2717800"/>
          </a:xfrm>
          <a:prstGeom prst="rect">
            <a:avLst/>
          </a:prstGeom>
        </p:spPr>
      </p:pic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A8EDE5-2922-BD20-7F0B-6E968303C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731" y="4900636"/>
            <a:ext cx="4196080" cy="1851212"/>
          </a:xfrm>
          <a:prstGeom prst="rect">
            <a:avLst/>
          </a:prstGeom>
        </p:spPr>
      </p:pic>
      <p:pic>
        <p:nvPicPr>
          <p:cNvPr id="27" name="Picture 2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5E7FDDB-2EED-66BB-83EA-DC93356E5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279" y="2531082"/>
            <a:ext cx="3123704" cy="2133730"/>
          </a:xfrm>
          <a:prstGeom prst="rect">
            <a:avLst/>
          </a:prstGeom>
        </p:spPr>
      </p:pic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E8874AD-BA42-51DF-7FC0-D0D404424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4029" y="2583450"/>
            <a:ext cx="2827184" cy="2081362"/>
          </a:xfrm>
          <a:prstGeom prst="rect">
            <a:avLst/>
          </a:prstGeom>
        </p:spPr>
      </p:pic>
      <p:pic>
        <p:nvPicPr>
          <p:cNvPr id="33" name="Picture 32" descr="Graphical user interface&#10;&#10;Description automatically generated">
            <a:extLst>
              <a:ext uri="{FF2B5EF4-FFF2-40B4-BE49-F238E27FC236}">
                <a16:creationId xmlns:a16="http://schemas.microsoft.com/office/drawing/2014/main" id="{CA3084DF-831A-0DCB-47EC-2C7B8B8B4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7621" y="1515495"/>
            <a:ext cx="2908300" cy="4953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A990651-83DA-FDC8-9EF5-042A13A88565}"/>
              </a:ext>
            </a:extLst>
          </p:cNvPr>
          <p:cNvSpPr txBox="1"/>
          <p:nvPr/>
        </p:nvSpPr>
        <p:spPr>
          <a:xfrm>
            <a:off x="1547770" y="632507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End of sprint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92A717-F148-5E83-A72F-8DC413F8706B}"/>
              </a:ext>
            </a:extLst>
          </p:cNvPr>
          <p:cNvSpPr txBox="1"/>
          <p:nvPr/>
        </p:nvSpPr>
        <p:spPr>
          <a:xfrm>
            <a:off x="7737764" y="662426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End of sprint 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9C17FD-EEA5-25E8-9606-FF10E44EF3C9}"/>
              </a:ext>
            </a:extLst>
          </p:cNvPr>
          <p:cNvCxnSpPr/>
          <p:nvPr/>
        </p:nvCxnSpPr>
        <p:spPr>
          <a:xfrm>
            <a:off x="4414684" y="1069193"/>
            <a:ext cx="0" cy="536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2CD9F9-6196-6F2F-E0C4-F6CD2ED6D203}"/>
              </a:ext>
            </a:extLst>
          </p:cNvPr>
          <p:cNvSpPr txBox="1"/>
          <p:nvPr/>
        </p:nvSpPr>
        <p:spPr>
          <a:xfrm>
            <a:off x="4557741" y="1031758"/>
            <a:ext cx="23447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Retesting refactored modules, exponential growth in new functionality forced the team to focus only on crucial parts of testing in the time available for sprint 3, </a:t>
            </a:r>
          </a:p>
          <a:p>
            <a:r>
              <a:rPr lang="en-US" sz="1100" b="1" dirty="0"/>
              <a:t>Hence, though the coverage has grown the percentage coverage seems lesser than sprint 2.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1D1092-DA31-7841-05B8-B16D3002B582}"/>
              </a:ext>
            </a:extLst>
          </p:cNvPr>
          <p:cNvSpPr txBox="1"/>
          <p:nvPr/>
        </p:nvSpPr>
        <p:spPr>
          <a:xfrm>
            <a:off x="1944438" y="1082773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12A9C7-1515-9C75-AB87-F9258B97A2CF}"/>
              </a:ext>
            </a:extLst>
          </p:cNvPr>
          <p:cNvSpPr txBox="1"/>
          <p:nvPr/>
        </p:nvSpPr>
        <p:spPr>
          <a:xfrm>
            <a:off x="7825305" y="12010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47F0AC-13AA-BEA3-01A9-3E3D74ED8F1A}"/>
              </a:ext>
            </a:extLst>
          </p:cNvPr>
          <p:cNvSpPr txBox="1"/>
          <p:nvPr/>
        </p:nvSpPr>
        <p:spPr>
          <a:xfrm>
            <a:off x="1783828" y="191482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7937BC-5A6B-9CF9-CB58-E2CD7F5E5EFF}"/>
              </a:ext>
            </a:extLst>
          </p:cNvPr>
          <p:cNvSpPr txBox="1"/>
          <p:nvPr/>
        </p:nvSpPr>
        <p:spPr>
          <a:xfrm>
            <a:off x="7828963" y="221411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68E988-EA84-C82D-6B46-7E61A9F8448F}"/>
              </a:ext>
            </a:extLst>
          </p:cNvPr>
          <p:cNvSpPr txBox="1"/>
          <p:nvPr/>
        </p:nvSpPr>
        <p:spPr>
          <a:xfrm>
            <a:off x="1637525" y="5094160"/>
            <a:ext cx="12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991AC5-8D41-2918-2063-FFBCEC2BAEE0}"/>
              </a:ext>
            </a:extLst>
          </p:cNvPr>
          <p:cNvSpPr txBox="1"/>
          <p:nvPr/>
        </p:nvSpPr>
        <p:spPr>
          <a:xfrm>
            <a:off x="8034130" y="4700626"/>
            <a:ext cx="12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362359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CB2A-560B-2BB8-3354-E02D980D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B9671-B942-DD86-7464-2D3D53994CAD}"/>
              </a:ext>
            </a:extLst>
          </p:cNvPr>
          <p:cNvSpPr txBox="1"/>
          <p:nvPr/>
        </p:nvSpPr>
        <p:spPr>
          <a:xfrm>
            <a:off x="6890406" y="2288647"/>
            <a:ext cx="4766187" cy="4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String repetency avoiding – </a:t>
            </a:r>
            <a:r>
              <a:rPr lang="en-US" sz="1400" dirty="0" err="1"/>
              <a:t>CodeSmellFixer</a:t>
            </a:r>
            <a:r>
              <a:rPr lang="en-US" sz="1400" dirty="0"/>
              <a:t> java class was introduced to define and reuse names and strings. This helped maintain standard and avoiding case changes of same variables.</a:t>
            </a:r>
          </a:p>
          <a:p>
            <a:pPr marL="342900" indent="-342900">
              <a:buAutoNum type="arabicParenR"/>
            </a:pPr>
            <a:endParaRPr lang="en-US" sz="1400" dirty="0"/>
          </a:p>
          <a:p>
            <a:r>
              <a:rPr lang="en-US" sz="1400" dirty="0"/>
              <a:t>String readability was improved using standard camel case style guides</a:t>
            </a:r>
          </a:p>
          <a:p>
            <a:endParaRPr lang="en-US" sz="1400" dirty="0"/>
          </a:p>
          <a:p>
            <a:r>
              <a:rPr lang="en-US" sz="1400" dirty="0"/>
              <a:t>Exception handling was made more specific:</a:t>
            </a:r>
          </a:p>
          <a:p>
            <a:r>
              <a:rPr lang="en-US" sz="1400" dirty="0"/>
              <a:t>	</a:t>
            </a:r>
            <a:r>
              <a:rPr lang="en-US" sz="900" dirty="0"/>
              <a:t>Ex: </a:t>
            </a:r>
            <a:r>
              <a:rPr lang="en-US" sz="900" b="0" i="0" dirty="0">
                <a:solidFill>
                  <a:srgbClr val="1D1C1D"/>
                </a:solidFill>
                <a:effectLst/>
                <a:latin typeface="Slack-Lato"/>
              </a:rPr>
              <a:t>throw new Exception("INVALID_BODY")</a:t>
            </a:r>
          </a:p>
          <a:p>
            <a:r>
              <a:rPr lang="en-US" sz="900" dirty="0">
                <a:solidFill>
                  <a:srgbClr val="1D1C1D"/>
                </a:solidFill>
                <a:latin typeface="Slack-Lato"/>
              </a:rPr>
              <a:t>	      was changed to </a:t>
            </a:r>
          </a:p>
          <a:p>
            <a:r>
              <a:rPr lang="en-US" sz="900" dirty="0">
                <a:solidFill>
                  <a:srgbClr val="1D1C1D"/>
                </a:solidFill>
                <a:latin typeface="Slack-Lato"/>
              </a:rPr>
              <a:t>	      </a:t>
            </a:r>
            <a:r>
              <a:rPr lang="en-US" sz="900" b="0" i="0" dirty="0">
                <a:solidFill>
                  <a:srgbClr val="1D1C1D"/>
                </a:solidFill>
                <a:effectLst/>
                <a:latin typeface="Slack-Lato"/>
              </a:rPr>
              <a:t>throw new </a:t>
            </a:r>
            <a:r>
              <a:rPr lang="en-US" sz="900" b="0" i="0" dirty="0" err="1">
                <a:solidFill>
                  <a:srgbClr val="1D1C1D"/>
                </a:solidFill>
                <a:effectLst/>
                <a:latin typeface="Slack-Lato"/>
              </a:rPr>
              <a:t>IllegalArgumentException</a:t>
            </a:r>
            <a:r>
              <a:rPr lang="en-US" sz="900" b="0" i="0" dirty="0">
                <a:solidFill>
                  <a:srgbClr val="1D1C1D"/>
                </a:solidFill>
                <a:effectLst/>
                <a:latin typeface="Slack-Lato"/>
              </a:rPr>
              <a:t>();</a:t>
            </a:r>
          </a:p>
          <a:p>
            <a:endParaRPr lang="en-US" sz="1400" dirty="0"/>
          </a:p>
          <a:p>
            <a:r>
              <a:rPr lang="en-US" sz="1400" dirty="0"/>
              <a:t>Variable naming convention standards were practiced better.</a:t>
            </a:r>
          </a:p>
          <a:p>
            <a:endParaRPr lang="en-US" sz="1400" dirty="0"/>
          </a:p>
          <a:p>
            <a:r>
              <a:rPr lang="en-US" sz="1400" dirty="0"/>
              <a:t>Declaration of data structures was changed to match standards of latest java.</a:t>
            </a:r>
          </a:p>
          <a:p>
            <a:pPr lvl="1"/>
            <a:r>
              <a:rPr lang="en-US" sz="1050" dirty="0"/>
              <a:t> Ex: </a:t>
            </a:r>
            <a:r>
              <a:rPr lang="en-US" sz="1050" b="0" i="0" dirty="0" err="1">
                <a:solidFill>
                  <a:srgbClr val="1D1C1D"/>
                </a:solidFill>
                <a:effectLst/>
                <a:latin typeface="Slack-Lato"/>
              </a:rPr>
              <a:t>ArrayList</a:t>
            </a:r>
            <a:r>
              <a:rPr lang="en-US" sz="1050" b="0" i="0" dirty="0">
                <a:solidFill>
                  <a:srgbClr val="1D1C1D"/>
                </a:solidFill>
                <a:effectLst/>
                <a:latin typeface="Slack-Lato"/>
              </a:rPr>
              <a:t>&lt;Integer&gt; a = new </a:t>
            </a:r>
            <a:r>
              <a:rPr lang="en-US" sz="1050" b="0" i="0" dirty="0" err="1">
                <a:solidFill>
                  <a:srgbClr val="1D1C1D"/>
                </a:solidFill>
                <a:effectLst/>
                <a:latin typeface="Slack-Lato"/>
              </a:rPr>
              <a:t>ArrayList</a:t>
            </a:r>
            <a:r>
              <a:rPr lang="en-US" sz="1050" b="0" i="0" dirty="0">
                <a:solidFill>
                  <a:srgbClr val="1D1C1D"/>
                </a:solidFill>
                <a:effectLst/>
                <a:latin typeface="Slack-Lato"/>
              </a:rPr>
              <a:t>&lt;Integer&gt;() </a:t>
            </a:r>
          </a:p>
          <a:p>
            <a:pPr lvl="1"/>
            <a:r>
              <a:rPr lang="en-US" sz="1050" dirty="0">
                <a:solidFill>
                  <a:srgbClr val="1D1C1D"/>
                </a:solidFill>
                <a:latin typeface="Slack-Lato"/>
              </a:rPr>
              <a:t>	</a:t>
            </a:r>
            <a:r>
              <a:rPr lang="en-US" sz="1050" b="0" i="0" dirty="0">
                <a:solidFill>
                  <a:srgbClr val="1D1C1D"/>
                </a:solidFill>
                <a:effectLst/>
                <a:latin typeface="Slack-Lato"/>
              </a:rPr>
              <a:t>was changed to</a:t>
            </a:r>
          </a:p>
          <a:p>
            <a:pPr lvl="1"/>
            <a:r>
              <a:rPr lang="en-US" sz="1050" dirty="0">
                <a:solidFill>
                  <a:srgbClr val="1D1C1D"/>
                </a:solidFill>
                <a:latin typeface="Slack-Lato"/>
              </a:rPr>
              <a:t>      </a:t>
            </a:r>
            <a:r>
              <a:rPr lang="en-US" sz="1050" b="0" i="0" dirty="0" err="1">
                <a:solidFill>
                  <a:srgbClr val="1D1C1D"/>
                </a:solidFill>
                <a:effectLst/>
                <a:latin typeface="Slack-Lato"/>
              </a:rPr>
              <a:t>ArrayList</a:t>
            </a:r>
            <a:r>
              <a:rPr lang="en-US" sz="1050" b="0" i="0" dirty="0">
                <a:solidFill>
                  <a:srgbClr val="1D1C1D"/>
                </a:solidFill>
                <a:effectLst/>
                <a:latin typeface="Slack-Lato"/>
              </a:rPr>
              <a:t>&lt;Integer&gt; a = new </a:t>
            </a:r>
            <a:r>
              <a:rPr lang="en-US" sz="1050" b="0" i="0" dirty="0" err="1">
                <a:solidFill>
                  <a:srgbClr val="1D1C1D"/>
                </a:solidFill>
                <a:effectLst/>
                <a:latin typeface="Slack-Lato"/>
              </a:rPr>
              <a:t>ArrayList</a:t>
            </a:r>
            <a:r>
              <a:rPr lang="en-US" sz="1050" b="0" i="0" dirty="0">
                <a:solidFill>
                  <a:srgbClr val="1D1C1D"/>
                </a:solidFill>
                <a:effectLst/>
                <a:latin typeface="Slack-Lato"/>
              </a:rPr>
              <a:t>&lt;&gt;()</a:t>
            </a:r>
          </a:p>
          <a:p>
            <a:endParaRPr lang="en-US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2126A9-3832-FCE2-7950-92E27FB5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63963"/>
            <a:ext cx="120951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throw new Exception("INVALID_BODY")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C24FED4-6D97-FD9F-1265-2C3655656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73513"/>
            <a:ext cx="4508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2"/>
              </a:rPr>
              <a:t>11:23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throw new IllegalArgumentException();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22068D-899E-6648-C48C-B304C6D71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316363"/>
            <a:ext cx="120951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throw new Exception("INVALID_BODY")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1D50D28-1386-BE20-A21C-9243CB3A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525913"/>
            <a:ext cx="4508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2"/>
              </a:rPr>
              <a:t>11:23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throw new IllegalArgumentException();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72A13D9-4A83-9616-36CC-1D96E0B7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468763"/>
            <a:ext cx="120951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throw new Exception("INVALID_BODY")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A3143BE-C484-02A3-0B7F-4CFF08B49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678313"/>
            <a:ext cx="4508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2"/>
              </a:rPr>
              <a:t>11:23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throw new IllegalArgumentException();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A72196-B8B7-54FD-B0E3-8712D0BD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32653"/>
            <a:ext cx="2730500" cy="2590800"/>
          </a:xfrm>
          <a:prstGeom prst="rect">
            <a:avLst/>
          </a:prstGeom>
        </p:spPr>
      </p:pic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70B9006-649F-BAB5-C5C6-85E4FBCCE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681" y="2432653"/>
            <a:ext cx="2527300" cy="25527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D9214-2A95-59F2-14F2-431A35E33946}"/>
              </a:ext>
            </a:extLst>
          </p:cNvPr>
          <p:cNvCxnSpPr/>
          <p:nvPr/>
        </p:nvCxnSpPr>
        <p:spPr>
          <a:xfrm>
            <a:off x="3274142" y="1848465"/>
            <a:ext cx="0" cy="410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5786CC-62E6-6145-5B32-4A0BA989E31C}"/>
              </a:ext>
            </a:extLst>
          </p:cNvPr>
          <p:cNvSpPr txBox="1"/>
          <p:nvPr/>
        </p:nvSpPr>
        <p:spPr>
          <a:xfrm>
            <a:off x="408486" y="1834871"/>
            <a:ext cx="25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estore-api</a:t>
            </a:r>
            <a:r>
              <a:rPr lang="en-US" b="1" u="sng" dirty="0"/>
              <a:t> end of sprint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3461E-66D0-5C4F-A393-DAAE2EB8096F}"/>
              </a:ext>
            </a:extLst>
          </p:cNvPr>
          <p:cNvSpPr txBox="1"/>
          <p:nvPr/>
        </p:nvSpPr>
        <p:spPr>
          <a:xfrm>
            <a:off x="3611678" y="1843087"/>
            <a:ext cx="25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estore-api</a:t>
            </a:r>
            <a:r>
              <a:rPr lang="en-US" b="1" u="sng" dirty="0"/>
              <a:t> end of sprint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F52A5-0A08-8E93-7691-E07CE37B0395}"/>
              </a:ext>
            </a:extLst>
          </p:cNvPr>
          <p:cNvSpPr txBox="1"/>
          <p:nvPr/>
        </p:nvSpPr>
        <p:spPr>
          <a:xfrm>
            <a:off x="3883387" y="5349631"/>
            <a:ext cx="141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~2000 lines of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189B7-96C6-5B18-A1BC-4A1975CEDDE1}"/>
              </a:ext>
            </a:extLst>
          </p:cNvPr>
          <p:cNvSpPr txBox="1"/>
          <p:nvPr/>
        </p:nvSpPr>
        <p:spPr>
          <a:xfrm>
            <a:off x="842207" y="5360271"/>
            <a:ext cx="141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~1000 lines of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D2D88-5077-18FF-043A-F337E572B2C9}"/>
              </a:ext>
            </a:extLst>
          </p:cNvPr>
          <p:cNvSpPr txBox="1"/>
          <p:nvPr/>
        </p:nvSpPr>
        <p:spPr>
          <a:xfrm>
            <a:off x="7285775" y="1856788"/>
            <a:ext cx="39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Key changes made to reduce code smell</a:t>
            </a:r>
          </a:p>
        </p:txBody>
      </p:sp>
    </p:spTree>
    <p:extLst>
      <p:ext uri="{BB962C8B-B14F-4D97-AF65-F5344CB8AC3E}">
        <p14:creationId xmlns:p14="http://schemas.microsoft.com/office/powerpoint/2010/main" val="302162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C565-A9DD-DD20-50DF-F7E8B5C8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9" y="-51415"/>
            <a:ext cx="1231113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Improvements and changes in Backend API during sprint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8E204-1498-3CDC-8768-4C458704D645}"/>
              </a:ext>
            </a:extLst>
          </p:cNvPr>
          <p:cNvSpPr txBox="1"/>
          <p:nvPr/>
        </p:nvSpPr>
        <p:spPr>
          <a:xfrm>
            <a:off x="838200" y="1918233"/>
            <a:ext cx="10515600" cy="3665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File handling was added to add images to products using product addition and update forms </a:t>
            </a:r>
          </a:p>
          <a:p>
            <a:pPr marL="57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57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cs typeface="Calibri"/>
              </a:rPr>
              <a:t>CodeSmellFixer</a:t>
            </a:r>
            <a:r>
              <a:rPr lang="en-US" sz="2000" dirty="0">
                <a:cs typeface="Calibri"/>
              </a:rPr>
              <a:t> class was introduced to standardize the strings and names.</a:t>
            </a:r>
          </a:p>
          <a:p>
            <a:pPr marL="57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57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Cart and Inventory history persistence layer and respective access APIs were added.</a:t>
            </a:r>
          </a:p>
          <a:p>
            <a:pPr marL="57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57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The following new functionality were introduced as a part of Enhancements (10% feature):</a:t>
            </a:r>
          </a:p>
          <a:p>
            <a:pPr marL="285750" lvl="1" defTabSz="914400">
              <a:lnSpc>
                <a:spcPct val="90000"/>
              </a:lnSpc>
            </a:pPr>
            <a:r>
              <a:rPr lang="en-US" sz="2000" dirty="0">
                <a:cs typeface="Calibri"/>
              </a:rPr>
              <a:t>	a) Author can now login and raise request for addition of new product.</a:t>
            </a:r>
          </a:p>
          <a:p>
            <a:pPr marL="285750" lvl="1" defTabSz="914400">
              <a:lnSpc>
                <a:spcPct val="90000"/>
              </a:lnSpc>
            </a:pPr>
            <a:r>
              <a:rPr lang="en-US" sz="2000" dirty="0">
                <a:cs typeface="Calibri"/>
              </a:rPr>
              <a:t>	b) Admin can view the author requests and approve for the product to be listed on inventory and e-store.</a:t>
            </a:r>
          </a:p>
          <a:p>
            <a:pPr marL="285750" lvl="1" defTabSz="914400">
              <a:lnSpc>
                <a:spcPct val="90000"/>
              </a:lnSpc>
            </a:pPr>
            <a:r>
              <a:rPr lang="en-US" sz="2000" dirty="0">
                <a:cs typeface="Calibri"/>
              </a:rPr>
              <a:t>	c) Customer can view author details and add author listed webinar sessions to cart .</a:t>
            </a:r>
          </a:p>
          <a:p>
            <a:pPr marL="285750" lvl="1" defTabSz="914400">
              <a:lnSpc>
                <a:spcPct val="90000"/>
              </a:lnSpc>
            </a:pPr>
            <a:endParaRPr lang="en-US" sz="2000" dirty="0">
              <a:cs typeface="Calibri"/>
            </a:endParaRPr>
          </a:p>
          <a:p>
            <a:pPr marL="57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Authentication and registration related </a:t>
            </a:r>
            <a:r>
              <a:rPr lang="en-US" sz="2000" dirty="0" err="1">
                <a:cs typeface="Calibri"/>
              </a:rPr>
              <a:t>improvemnts</a:t>
            </a:r>
            <a:r>
              <a:rPr lang="en-US" sz="2000" dirty="0">
                <a:cs typeface="Calibri"/>
              </a:rPr>
              <a:t> were added</a:t>
            </a:r>
          </a:p>
        </p:txBody>
      </p:sp>
    </p:spTree>
    <p:extLst>
      <p:ext uri="{BB962C8B-B14F-4D97-AF65-F5344CB8AC3E}">
        <p14:creationId xmlns:p14="http://schemas.microsoft.com/office/powerpoint/2010/main" val="6766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054C-5FF1-81FB-2BB4-31F7217E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changes in UI in 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BCEA-85CD-CECE-4833-27008678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63389" cy="32357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Addition of angular material components </a:t>
            </a:r>
          </a:p>
          <a:p>
            <a:r>
              <a:rPr lang="en-US" sz="2000" dirty="0">
                <a:cs typeface="Calibri"/>
              </a:rPr>
              <a:t>Overhaul in landing page UI</a:t>
            </a:r>
          </a:p>
          <a:p>
            <a:pPr lvl="1"/>
            <a:r>
              <a:rPr lang="en-US" sz="2000" dirty="0">
                <a:cs typeface="Calibri"/>
              </a:rPr>
              <a:t>New cards for products</a:t>
            </a:r>
          </a:p>
          <a:p>
            <a:pPr lvl="1"/>
            <a:r>
              <a:rPr lang="en-US" sz="2000" dirty="0">
                <a:cs typeface="Calibri"/>
              </a:rPr>
              <a:t>New search bar </a:t>
            </a:r>
          </a:p>
          <a:p>
            <a:pPr lvl="1"/>
            <a:r>
              <a:rPr lang="en-US" sz="2000" dirty="0">
                <a:cs typeface="Calibri"/>
              </a:rPr>
              <a:t>New navbar</a:t>
            </a:r>
          </a:p>
          <a:p>
            <a:r>
              <a:rPr lang="en-US" sz="2000" dirty="0">
                <a:cs typeface="Calibri"/>
              </a:rPr>
              <a:t>Overhaul of how list are displayed (now in tables)</a:t>
            </a:r>
          </a:p>
          <a:p>
            <a:r>
              <a:rPr lang="en-US" sz="2000" dirty="0">
                <a:cs typeface="Calibri"/>
              </a:rPr>
              <a:t>Overhaul and additions of validation in forms </a:t>
            </a:r>
          </a:p>
          <a:p>
            <a:r>
              <a:rPr lang="en-US" sz="2000" dirty="0">
                <a:cs typeface="Calibri"/>
              </a:rPr>
              <a:t>Improvements in cart CSS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871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097D-5AFF-707D-3846-635CC3C9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design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D4C2-59BA-7FC6-9699-7E90B007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6420" cy="26819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dk1"/>
                </a:solidFill>
                <a:cs typeface="Calibri"/>
              </a:rPr>
              <a:t>Split Controller into multiple modules to separate the concerns and increase maintainability.</a:t>
            </a:r>
          </a:p>
          <a:p>
            <a:r>
              <a:rPr lang="en-US" sz="2000" dirty="0">
                <a:solidFill>
                  <a:schemeClr val="dk1"/>
                </a:solidFill>
                <a:cs typeface="Calibri"/>
              </a:rPr>
              <a:t>Add Utils package to centralize some business logic and reduce the redundancy of logic in similar functions or pages.</a:t>
            </a:r>
          </a:p>
          <a:p>
            <a:r>
              <a:rPr lang="en-US" sz="2000" dirty="0">
                <a:solidFill>
                  <a:schemeClr val="dk1"/>
                </a:solidFill>
                <a:cs typeface="Calibri"/>
              </a:rPr>
              <a:t>Add service classes where necessary to separate concerns and responsibilities of the DAO. So that DAO is only focusing on data access.</a:t>
            </a:r>
          </a:p>
          <a:p>
            <a:r>
              <a:rPr lang="en-US" sz="2000" dirty="0">
                <a:solidFill>
                  <a:schemeClr val="dk1"/>
                </a:solidFill>
                <a:cs typeface="Calibri"/>
              </a:rPr>
              <a:t>Add another routing layer on top of the </a:t>
            </a:r>
            <a:r>
              <a:rPr lang="en-US" sz="2000" dirty="0" err="1">
                <a:solidFill>
                  <a:schemeClr val="dk1"/>
                </a:solidFill>
                <a:cs typeface="Calibri"/>
              </a:rPr>
              <a:t>api</a:t>
            </a:r>
            <a:r>
              <a:rPr lang="en-US" sz="2000" dirty="0">
                <a:solidFill>
                  <a:schemeClr val="dk1"/>
                </a:solidFill>
                <a:cs typeface="Calibri"/>
              </a:rPr>
              <a:t> controllers based on category of request.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68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A3352EA-A3D3-693C-CBD8-496558F5B16D}"/>
              </a:ext>
            </a:extLst>
          </p:cNvPr>
          <p:cNvSpPr txBox="1">
            <a:spLocks/>
          </p:cNvSpPr>
          <p:nvPr/>
        </p:nvSpPr>
        <p:spPr>
          <a:xfrm>
            <a:off x="838121" y="2410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>
                <a:ea typeface="等线 Light"/>
                <a:cs typeface="Calibri Light"/>
              </a:rPr>
              <a:t>EduMart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E0CEA-42A8-8ED5-FE63-447110B3BDA4}"/>
              </a:ext>
            </a:extLst>
          </p:cNvPr>
          <p:cNvSpPr txBox="1"/>
          <p:nvPr/>
        </p:nvSpPr>
        <p:spPr>
          <a:xfrm>
            <a:off x="4466200" y="1062756"/>
            <a:ext cx="3720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zh-CN" altLang="en-US">
                <a:ea typeface="等线"/>
                <a:cs typeface="Calibri"/>
              </a:rPr>
              <a:t>A market for educational resources.</a:t>
            </a:r>
          </a:p>
        </p:txBody>
      </p:sp>
      <p:pic>
        <p:nvPicPr>
          <p:cNvPr id="2" name="图片 2" descr="徽标&#10;&#10;已自动生成说明">
            <a:extLst>
              <a:ext uri="{FF2B5EF4-FFF2-40B4-BE49-F238E27FC236}">
                <a16:creationId xmlns:a16="http://schemas.microsoft.com/office/drawing/2014/main" id="{E08609C3-1925-EBA4-A706-5C214640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90" y="2005120"/>
            <a:ext cx="9164506" cy="40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3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53ECC01B-45F1-7C15-B54E-91DEBDDC4169}"/>
              </a:ext>
            </a:extLst>
          </p:cNvPr>
          <p:cNvSpPr/>
          <p:nvPr/>
        </p:nvSpPr>
        <p:spPr>
          <a:xfrm>
            <a:off x="1812086" y="4417235"/>
            <a:ext cx="8706627" cy="188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641DAF-614D-54F2-1A42-2326F3552122}"/>
              </a:ext>
            </a:extLst>
          </p:cNvPr>
          <p:cNvSpPr/>
          <p:nvPr/>
        </p:nvSpPr>
        <p:spPr>
          <a:xfrm>
            <a:off x="1812087" y="756230"/>
            <a:ext cx="8706627" cy="3511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76EED7-0B45-AD90-CEBF-840BC38F5C13}"/>
              </a:ext>
            </a:extLst>
          </p:cNvPr>
          <p:cNvSpPr txBox="1"/>
          <p:nvPr/>
        </p:nvSpPr>
        <p:spPr>
          <a:xfrm>
            <a:off x="5081558" y="112194"/>
            <a:ext cx="20322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>
                <a:ea typeface="等线"/>
                <a:cs typeface="Calibri"/>
              </a:rPr>
              <a:t>UseCases</a:t>
            </a:r>
            <a:endParaRPr lang="zh-CN" sz="3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99D39F-EEF5-6A1D-8968-AB3CC2311EFD}"/>
              </a:ext>
            </a:extLst>
          </p:cNvPr>
          <p:cNvSpPr txBox="1"/>
          <p:nvPr/>
        </p:nvSpPr>
        <p:spPr>
          <a:xfrm>
            <a:off x="5300361" y="755811"/>
            <a:ext cx="16849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i="1">
                <a:ea typeface="等线"/>
                <a:cs typeface="Calibri"/>
              </a:rPr>
              <a:t>MVP Features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7FEDA1-2714-17E3-39CC-02AA589A069A}"/>
              </a:ext>
            </a:extLst>
          </p:cNvPr>
          <p:cNvSpPr txBox="1"/>
          <p:nvPr/>
        </p:nvSpPr>
        <p:spPr>
          <a:xfrm>
            <a:off x="2297804" y="1164611"/>
            <a:ext cx="188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1. Authentication</a:t>
            </a:r>
            <a:endParaRPr lang="zh-CN" b="1">
              <a:ea typeface="等线"/>
              <a:cs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B4774B-522D-4B3E-52FF-2B24A49151FD}"/>
              </a:ext>
            </a:extLst>
          </p:cNvPr>
          <p:cNvSpPr txBox="1"/>
          <p:nvPr/>
        </p:nvSpPr>
        <p:spPr>
          <a:xfrm>
            <a:off x="2297803" y="1453041"/>
            <a:ext cx="18044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zh-CN" altLang="en-US">
                <a:ea typeface="等线"/>
                <a:cs typeface="Calibri"/>
              </a:rPr>
              <a:t>1.1 User Login</a:t>
            </a:r>
          </a:p>
          <a:p>
            <a:pPr algn="just"/>
            <a:r>
              <a:rPr lang="zh-CN" altLang="en-US">
                <a:ea typeface="等线"/>
                <a:cs typeface="Calibri"/>
              </a:rPr>
              <a:t>1.2 Register</a:t>
            </a:r>
          </a:p>
          <a:p>
            <a:pPr algn="just"/>
            <a:r>
              <a:rPr lang="zh-CN" altLang="en-US">
                <a:ea typeface="等线"/>
                <a:cs typeface="Calibri"/>
              </a:rPr>
              <a:t>1.3 Admin Login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465A25-8B37-3999-7879-BDD884AE11BB}"/>
              </a:ext>
            </a:extLst>
          </p:cNvPr>
          <p:cNvSpPr txBox="1"/>
          <p:nvPr/>
        </p:nvSpPr>
        <p:spPr>
          <a:xfrm>
            <a:off x="2297804" y="2438258"/>
            <a:ext cx="2786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2. Customer Functionality</a:t>
            </a:r>
            <a:endParaRPr lang="zh-CN" b="1">
              <a:ea typeface="等线"/>
              <a:cs typeface="Calibr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0A2AEC-20C3-357D-ED3D-82044CAE505F}"/>
              </a:ext>
            </a:extLst>
          </p:cNvPr>
          <p:cNvSpPr txBox="1"/>
          <p:nvPr/>
        </p:nvSpPr>
        <p:spPr>
          <a:xfrm>
            <a:off x="2297802" y="2810157"/>
            <a:ext cx="52589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ea typeface="等线"/>
                <a:cs typeface="Calibri"/>
              </a:rPr>
              <a:t>2.1 View products</a:t>
            </a:r>
          </a:p>
          <a:p>
            <a:r>
              <a:rPr lang="zh-CN" altLang="en-US" dirty="0">
                <a:ea typeface="等线"/>
                <a:cs typeface="Calibri"/>
              </a:rPr>
              <a:t>2.2 Filter and Search</a:t>
            </a:r>
          </a:p>
          <a:p>
            <a:r>
              <a:rPr lang="zh-CN" altLang="en-US" dirty="0">
                <a:ea typeface="等线"/>
                <a:cs typeface="Calibri"/>
              </a:rPr>
              <a:t>2.3 Manage Cart(Add, Remove, Check out, Payment)</a:t>
            </a:r>
            <a:br>
              <a:rPr lang="zh-CN" altLang="en-US" dirty="0">
                <a:ea typeface="等线"/>
                <a:cs typeface="Calibri"/>
              </a:rPr>
            </a:br>
            <a:r>
              <a:rPr lang="zh-CN" altLang="en-US" dirty="0">
                <a:ea typeface="等线"/>
                <a:cs typeface="Calibri"/>
              </a:rPr>
              <a:t>2.4 Inventory Management(Add, Remove, Update)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F24EF-9315-C589-EA8B-3040D13D5BD1}"/>
              </a:ext>
            </a:extLst>
          </p:cNvPr>
          <p:cNvSpPr txBox="1"/>
          <p:nvPr/>
        </p:nvSpPr>
        <p:spPr>
          <a:xfrm>
            <a:off x="6901902" y="1188064"/>
            <a:ext cx="2087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3. Data Persistence</a:t>
            </a:r>
            <a:endParaRPr lang="zh-CN" b="1">
              <a:ea typeface="等线"/>
              <a:cs typeface="Calibri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B7DBAC-2E99-F29C-837A-880B2D52C393}"/>
              </a:ext>
            </a:extLst>
          </p:cNvPr>
          <p:cNvSpPr txBox="1"/>
          <p:nvPr/>
        </p:nvSpPr>
        <p:spPr>
          <a:xfrm>
            <a:off x="6900151" y="1557377"/>
            <a:ext cx="29336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3.1 Retain User Information</a:t>
            </a:r>
            <a:endParaRPr lang="zh-CN">
              <a:ea typeface="等线" panose="02010600030101010101" pitchFamily="2" charset="-122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3.2 View cart</a:t>
            </a:r>
          </a:p>
          <a:p>
            <a:r>
              <a:rPr lang="zh-CN" altLang="en-US">
                <a:ea typeface="等线"/>
                <a:cs typeface="Calibri"/>
              </a:rPr>
              <a:t>3.3 Purchase History(User)</a:t>
            </a:r>
          </a:p>
          <a:p>
            <a:r>
              <a:rPr lang="zh-CN" altLang="en-US">
                <a:ea typeface="等线"/>
                <a:cs typeface="Calibri"/>
              </a:rPr>
              <a:t>3.4 Inventory History(Admin)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1EE823-6A61-D433-C8FA-690F27EA9A4D}"/>
              </a:ext>
            </a:extLst>
          </p:cNvPr>
          <p:cNvSpPr txBox="1"/>
          <p:nvPr/>
        </p:nvSpPr>
        <p:spPr>
          <a:xfrm>
            <a:off x="5192918" y="4441234"/>
            <a:ext cx="1832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i="1">
                <a:ea typeface="等线"/>
                <a:cs typeface="Calibri"/>
              </a:rPr>
              <a:t>10% Feature</a:t>
            </a:r>
            <a:endParaRPr lang="zh-CN" b="1" i="1">
              <a:ea typeface="等线"/>
              <a:cs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22310B-C51B-D652-AD5D-A26834581C36}"/>
              </a:ext>
            </a:extLst>
          </p:cNvPr>
          <p:cNvSpPr txBox="1"/>
          <p:nvPr/>
        </p:nvSpPr>
        <p:spPr>
          <a:xfrm>
            <a:off x="2297620" y="4810546"/>
            <a:ext cx="1968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4. Enhancement 1</a:t>
            </a:r>
            <a:endParaRPr lang="zh-CN" b="1">
              <a:ea typeface="等线"/>
              <a:cs typeface="Calibr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0BA460-05C8-F183-77BE-CB6A5EBCE370}"/>
              </a:ext>
            </a:extLst>
          </p:cNvPr>
          <p:cNvSpPr txBox="1"/>
          <p:nvPr/>
        </p:nvSpPr>
        <p:spPr>
          <a:xfrm>
            <a:off x="2297621" y="5100386"/>
            <a:ext cx="32630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4.1 Author Authentication</a:t>
            </a:r>
            <a:endParaRPr lang="zh-CN">
              <a:ea typeface="等线" panose="02010600030101010101" pitchFamily="2" charset="-122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4.2 Request for Revise/Update 4.3 Products(Author)</a:t>
            </a:r>
          </a:p>
          <a:p>
            <a:r>
              <a:rPr lang="zh-CN" altLang="en-US">
                <a:ea typeface="等线"/>
                <a:cs typeface="Calibri"/>
              </a:rPr>
              <a:t>4.4 Approve request(Admin)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09FEE5-769B-C160-4D27-9363B80470F5}"/>
              </a:ext>
            </a:extLst>
          </p:cNvPr>
          <p:cNvSpPr txBox="1"/>
          <p:nvPr/>
        </p:nvSpPr>
        <p:spPr>
          <a:xfrm>
            <a:off x="7021671" y="4810833"/>
            <a:ext cx="2045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5. Enhancement 2</a:t>
            </a:r>
            <a:endParaRPr lang="zh-CN" b="1">
              <a:ea typeface="等线"/>
              <a:cs typeface="Calibri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D3C709-9B2B-74B8-6D50-A48CF6844E4F}"/>
              </a:ext>
            </a:extLst>
          </p:cNvPr>
          <p:cNvSpPr txBox="1"/>
          <p:nvPr/>
        </p:nvSpPr>
        <p:spPr>
          <a:xfrm>
            <a:off x="7021671" y="5147997"/>
            <a:ext cx="333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5.1 One-on-one session purchase</a:t>
            </a:r>
          </a:p>
        </p:txBody>
      </p:sp>
    </p:spTree>
    <p:extLst>
      <p:ext uri="{BB962C8B-B14F-4D97-AF65-F5344CB8AC3E}">
        <p14:creationId xmlns:p14="http://schemas.microsoft.com/office/powerpoint/2010/main" val="79814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B00F-F140-6F91-145B-B1CF9997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792"/>
            <a:ext cx="10515600" cy="1325563"/>
          </a:xfrm>
        </p:spPr>
        <p:txBody>
          <a:bodyPr/>
          <a:lstStyle/>
          <a:p>
            <a:pPr algn="ctr"/>
            <a:r>
              <a:rPr lang="en-US"/>
              <a:t>Domain diagram</a:t>
            </a:r>
          </a:p>
        </p:txBody>
      </p:sp>
      <p:pic>
        <p:nvPicPr>
          <p:cNvPr id="6" name="图片 6" descr="图示, 示意图&#10;&#10;已自动生成说明">
            <a:extLst>
              <a:ext uri="{FF2B5EF4-FFF2-40B4-BE49-F238E27FC236}">
                <a16:creationId xmlns:a16="http://schemas.microsoft.com/office/drawing/2014/main" id="{2A130398-3D49-49D8-90EA-B23CD4AC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21" y="853192"/>
            <a:ext cx="8710941" cy="5841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334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B286-5561-25F9-AB3B-EF765BAF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24" y="24674"/>
            <a:ext cx="4270513" cy="1325563"/>
          </a:xfrm>
        </p:spPr>
        <p:txBody>
          <a:bodyPr/>
          <a:lstStyle/>
          <a:p>
            <a:r>
              <a:rPr lang="en-US" dirty="0"/>
              <a:t>Package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221B7A-4964-5FCF-8219-A7B97A55365B}"/>
              </a:ext>
            </a:extLst>
          </p:cNvPr>
          <p:cNvSpPr txBox="1">
            <a:spLocks/>
          </p:cNvSpPr>
          <p:nvPr/>
        </p:nvSpPr>
        <p:spPr>
          <a:xfrm>
            <a:off x="6599630" y="24674"/>
            <a:ext cx="4270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 Relations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EFC349-F001-50B1-40E7-3188EB8B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94" y="1293091"/>
            <a:ext cx="4026175" cy="2672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0BA7FD3-EDAB-7E3B-982D-2278D517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331" y="1293091"/>
            <a:ext cx="6307843" cy="4941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3D198-8BC4-5FF4-4539-112EBF97C79B}"/>
              </a:ext>
            </a:extLst>
          </p:cNvPr>
          <p:cNvSpPr txBox="1"/>
          <p:nvPr/>
        </p:nvSpPr>
        <p:spPr>
          <a:xfrm>
            <a:off x="433594" y="4335501"/>
            <a:ext cx="3829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is divided into three Packages (as shown above) and each package contains the classes and relations (as illustrated in the diagram on left)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/>
              <a:t>class details are abstracted out here and are explained in further slides</a:t>
            </a:r>
          </a:p>
        </p:txBody>
      </p:sp>
    </p:spTree>
    <p:extLst>
      <p:ext uri="{BB962C8B-B14F-4D97-AF65-F5344CB8AC3E}">
        <p14:creationId xmlns:p14="http://schemas.microsoft.com/office/powerpoint/2010/main" val="23329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83B0-DD3F-0373-9C0D-4E5E89C9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Package – Detailed Class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6ACF22D-DA1C-98CA-2CD4-D230AB9B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1453826"/>
            <a:ext cx="10584872" cy="488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73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83B0-DD3F-0373-9C0D-4E5E89C9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9" y="-226002"/>
            <a:ext cx="10515600" cy="1325563"/>
          </a:xfrm>
        </p:spPr>
        <p:txBody>
          <a:bodyPr/>
          <a:lstStyle/>
          <a:p>
            <a:r>
              <a:rPr lang="en-US" dirty="0"/>
              <a:t>Persistence Package – Detailed Class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17FA5D-FEDE-7041-0A5F-4307E85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5" y="997527"/>
            <a:ext cx="9314233" cy="56369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574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83B0-DD3F-0373-9C0D-4E5E89C9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-68984"/>
            <a:ext cx="12619182" cy="1325563"/>
          </a:xfrm>
        </p:spPr>
        <p:txBody>
          <a:bodyPr/>
          <a:lstStyle/>
          <a:p>
            <a:r>
              <a:rPr lang="en-US" dirty="0"/>
              <a:t>Controller Package – Detailed Class Diagram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A76B3D7-9180-C673-D349-C495C24C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99" y="1098663"/>
            <a:ext cx="7772400" cy="46606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08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C467-D80D-58BA-CEC4-1F3AE301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 class diagram – Customer Adding Items to cart</a:t>
            </a:r>
            <a:br>
              <a:rPr lang="en-US" dirty="0"/>
            </a:br>
            <a:endParaRPr lang="en-US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93E1CF18-C86E-1B26-1B70-4A94477E4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92A3B3-F13E-27D2-3931-4550D337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9" y="1365229"/>
            <a:ext cx="11124106" cy="53219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63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1102</Words>
  <Application>Microsoft Macintosh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Slack-Lato</vt:lpstr>
      <vt:lpstr>Office Theme</vt:lpstr>
      <vt:lpstr>Sprint 4 Presentation</vt:lpstr>
      <vt:lpstr>PowerPoint Presentation</vt:lpstr>
      <vt:lpstr>PowerPoint Presentation</vt:lpstr>
      <vt:lpstr>Domain diagram</vt:lpstr>
      <vt:lpstr>Package Diagram</vt:lpstr>
      <vt:lpstr>Model Package – Detailed Class Diagram</vt:lpstr>
      <vt:lpstr>Persistence Package – Detailed Class Diagram</vt:lpstr>
      <vt:lpstr>Controller Package – Detailed Class Diagram</vt:lpstr>
      <vt:lpstr>Sub class diagram – Customer Adding Items to cart </vt:lpstr>
      <vt:lpstr>Sub class diagram – Admin add product to inventory </vt:lpstr>
      <vt:lpstr>Unit Testing and Coverage</vt:lpstr>
      <vt:lpstr>Static Code Analysis highlights</vt:lpstr>
      <vt:lpstr>Improvements and changes in Backend API during sprint 3</vt:lpstr>
      <vt:lpstr>Improvements changes in UI in sprint 3</vt:lpstr>
      <vt:lpstr>Recommendations for design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Poorna Chander Reddy Puttaparthi (RIT Student)</dc:creator>
  <cp:lastModifiedBy>Poorna Chander Reddy Puttaparthi (RIT Student)</cp:lastModifiedBy>
  <cp:revision>2</cp:revision>
  <dcterms:created xsi:type="dcterms:W3CDTF">2022-11-28T23:07:48Z</dcterms:created>
  <dcterms:modified xsi:type="dcterms:W3CDTF">2022-11-29T11:21:32Z</dcterms:modified>
</cp:coreProperties>
</file>