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E00000E-302E-4C82-8D70-D601B4964EDC}" type="datetimeFigureOut">
              <a:rPr lang="en-IN" smtClean="0"/>
              <a:t>25/11/2022</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276611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00000E-302E-4C82-8D70-D601B4964EDC}"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2663903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00000E-302E-4C82-8D70-D601B4964EDC}"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1017014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00000E-302E-4C82-8D70-D601B4964EDC}"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1BCE8-8DAA-4B0C-8C95-3A7236FB616B}"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44782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00000E-302E-4C82-8D70-D601B4964EDC}"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1728134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00000E-302E-4C82-8D70-D601B4964EDC}"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2161951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E00000E-302E-4C82-8D70-D601B4964EDC}"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16908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0000E-302E-4C82-8D70-D601B4964EDC}"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363892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0000E-302E-4C82-8D70-D601B4964EDC}"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98135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0000E-302E-4C82-8D70-D601B4964EDC}"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3645375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0000E-302E-4C82-8D70-D601B4964EDC}" type="datetimeFigureOut">
              <a:rPr lang="en-IN" smtClean="0"/>
              <a:t>25/11/2022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154002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0000E-302E-4C82-8D70-D601B4964EDC}"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6269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00000E-302E-4C82-8D70-D601B4964EDC}" type="datetimeFigureOut">
              <a:rPr lang="en-IN" smtClean="0"/>
              <a:t>25/11/2022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291042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00000E-302E-4C82-8D70-D601B4964EDC}" type="datetimeFigureOut">
              <a:rPr lang="en-IN" smtClean="0"/>
              <a:t>25/11/2022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35852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0000E-302E-4C82-8D70-D601B4964EDC}" type="datetimeFigureOut">
              <a:rPr lang="en-IN" smtClean="0"/>
              <a:t>25/11/2022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408433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00000E-302E-4C82-8D70-D601B4964EDC}"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3501919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00000E-302E-4C82-8D70-D601B4964EDC}" type="datetimeFigureOut">
              <a:rPr lang="en-IN" smtClean="0"/>
              <a:t>25/11/2022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31BCE8-8DAA-4B0C-8C95-3A7236FB616B}" type="slidenum">
              <a:rPr lang="en-IN" smtClean="0"/>
              <a:t>‹#›</a:t>
            </a:fld>
            <a:endParaRPr lang="en-IN"/>
          </a:p>
        </p:txBody>
      </p:sp>
    </p:spTree>
    <p:extLst>
      <p:ext uri="{BB962C8B-B14F-4D97-AF65-F5344CB8AC3E}">
        <p14:creationId xmlns:p14="http://schemas.microsoft.com/office/powerpoint/2010/main" val="26493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E00000E-302E-4C82-8D70-D601B4964EDC}" type="datetimeFigureOut">
              <a:rPr lang="en-IN" smtClean="0"/>
              <a:t>25/11/2022</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31BCE8-8DAA-4B0C-8C95-3A7236FB616B}" type="slidenum">
              <a:rPr lang="en-IN" smtClean="0"/>
              <a:t>‹#›</a:t>
            </a:fld>
            <a:endParaRPr lang="en-IN"/>
          </a:p>
        </p:txBody>
      </p:sp>
    </p:spTree>
    <p:extLst>
      <p:ext uri="{BB962C8B-B14F-4D97-AF65-F5344CB8AC3E}">
        <p14:creationId xmlns:p14="http://schemas.microsoft.com/office/powerpoint/2010/main" val="1397199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hellhacks.com/" TargetMode="External"/><Relationship Id="rId2" Type="http://schemas.openxmlformats.org/officeDocument/2006/relationships/hyperlink" Target="https://www.aircrack-ng.org/" TargetMode="External"/><Relationship Id="rId1" Type="http://schemas.openxmlformats.org/officeDocument/2006/relationships/slideLayout" Target="../slideLayouts/slideLayout2.xml"/><Relationship Id="rId6" Type="http://schemas.openxmlformats.org/officeDocument/2006/relationships/hyperlink" Target="http://www.youtube.com/" TargetMode="External"/><Relationship Id="rId5" Type="http://schemas.openxmlformats.org/officeDocument/2006/relationships/hyperlink" Target="http://www.google.com/" TargetMode="External"/><Relationship Id="rId4" Type="http://schemas.openxmlformats.org/officeDocument/2006/relationships/hyperlink" Target="http://www.security.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li.org/docs/policy/penetration-testing-tools-policy/" TargetMode="External"/><Relationship Id="rId7" Type="http://schemas.openxmlformats.org/officeDocument/2006/relationships/hyperlink" Target="https://pkg.kali.org/" TargetMode="External"/><Relationship Id="rId2" Type="http://schemas.openxmlformats.org/officeDocument/2006/relationships/hyperlink" Target="https://www.kali.org/" TargetMode="External"/><Relationship Id="rId1" Type="http://schemas.openxmlformats.org/officeDocument/2006/relationships/slideLayout" Target="../slideLayouts/slideLayout2.xml"/><Relationship Id="rId6" Type="http://schemas.openxmlformats.org/officeDocument/2006/relationships/hyperlink" Target="https://gitlab.com/kalilinux" TargetMode="External"/><Relationship Id="rId5" Type="http://schemas.openxmlformats.org/officeDocument/2006/relationships/hyperlink" Target="https://www.kali.org/docs/policy/kali-linux-open-source-policy/" TargetMode="External"/><Relationship Id="rId4" Type="http://schemas.openxmlformats.org/officeDocument/2006/relationships/hyperlink" Target="https://www.kali.org/tools"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imperva.com/products/web-application-firewall-wa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EB0E-BED1-BDC7-DE17-83C5DA5C7CC8}"/>
              </a:ext>
            </a:extLst>
          </p:cNvPr>
          <p:cNvSpPr>
            <a:spLocks noGrp="1"/>
          </p:cNvSpPr>
          <p:nvPr>
            <p:ph type="ctrTitle"/>
          </p:nvPr>
        </p:nvSpPr>
        <p:spPr>
          <a:xfrm>
            <a:off x="1876424" y="85725"/>
            <a:ext cx="8791575" cy="1655762"/>
          </a:xfrm>
        </p:spPr>
        <p:txBody>
          <a:bodyPr>
            <a:normAutofit fontScale="90000"/>
          </a:bodyPr>
          <a:lstStyle/>
          <a:p>
            <a:pPr algn="ctr"/>
            <a:br>
              <a:rPr lang="en-IN" dirty="0"/>
            </a:br>
            <a:r>
              <a:rPr lang="en-IN" b="1" dirty="0"/>
              <a:t>Acropolis institute of technology and research</a:t>
            </a:r>
          </a:p>
        </p:txBody>
      </p:sp>
      <p:sp>
        <p:nvSpPr>
          <p:cNvPr id="3" name="Subtitle 2">
            <a:extLst>
              <a:ext uri="{FF2B5EF4-FFF2-40B4-BE49-F238E27FC236}">
                <a16:creationId xmlns:a16="http://schemas.microsoft.com/office/drawing/2014/main" id="{FA7E860D-E6B1-A5D1-AA08-21F34F868A7E}"/>
              </a:ext>
            </a:extLst>
          </p:cNvPr>
          <p:cNvSpPr>
            <a:spLocks noGrp="1"/>
          </p:cNvSpPr>
          <p:nvPr>
            <p:ph type="subTitle" idx="1"/>
          </p:nvPr>
        </p:nvSpPr>
        <p:spPr>
          <a:xfrm>
            <a:off x="1" y="2500604"/>
            <a:ext cx="12192000" cy="3265713"/>
          </a:xfrm>
        </p:spPr>
        <p:txBody>
          <a:bodyPr>
            <a:normAutofit/>
          </a:bodyPr>
          <a:lstStyle/>
          <a:p>
            <a:pPr algn="ctr"/>
            <a:r>
              <a:rPr lang="en-IN" sz="2400" dirty="0">
                <a:solidFill>
                  <a:schemeClr val="tx1"/>
                </a:solidFill>
              </a:rPr>
              <a:t>Subject : Evolution of internship</a:t>
            </a:r>
          </a:p>
          <a:p>
            <a:pPr algn="ctr"/>
            <a:r>
              <a:rPr lang="en-IN" sz="2400" dirty="0">
                <a:solidFill>
                  <a:schemeClr val="tx1"/>
                </a:solidFill>
              </a:rPr>
              <a:t>Topic : </a:t>
            </a:r>
            <a:r>
              <a:rPr lang="en-IN" sz="2400" dirty="0" err="1">
                <a:solidFill>
                  <a:schemeClr val="tx1"/>
                </a:solidFill>
              </a:rPr>
              <a:t>Wifi</a:t>
            </a:r>
            <a:r>
              <a:rPr lang="en-IN" sz="2400" dirty="0">
                <a:solidFill>
                  <a:schemeClr val="tx1"/>
                </a:solidFill>
              </a:rPr>
              <a:t> hacking using </a:t>
            </a:r>
            <a:r>
              <a:rPr lang="en-IN" sz="2400" dirty="0" err="1">
                <a:solidFill>
                  <a:schemeClr val="tx1"/>
                </a:solidFill>
              </a:rPr>
              <a:t>aircrack</a:t>
            </a:r>
            <a:r>
              <a:rPr lang="en-IN" sz="2400" dirty="0">
                <a:solidFill>
                  <a:schemeClr val="tx1"/>
                </a:solidFill>
              </a:rPr>
              <a:t>-ng</a:t>
            </a:r>
          </a:p>
          <a:p>
            <a:pPr algn="ctr"/>
            <a:endParaRPr lang="en-IN" sz="2400" dirty="0">
              <a:solidFill>
                <a:schemeClr val="tx1"/>
              </a:solidFill>
            </a:endParaRPr>
          </a:p>
          <a:p>
            <a:pPr algn="ctr"/>
            <a:endParaRPr lang="en-IN" sz="2400" dirty="0">
              <a:solidFill>
                <a:schemeClr val="tx1"/>
              </a:solidFill>
            </a:endParaRPr>
          </a:p>
          <a:p>
            <a:pPr algn="ctr"/>
            <a:r>
              <a:rPr lang="en-IN" sz="2400" dirty="0">
                <a:solidFill>
                  <a:schemeClr val="tx1"/>
                </a:solidFill>
              </a:rPr>
              <a:t>Submitted To : </a:t>
            </a:r>
            <a:r>
              <a:rPr lang="en-IN" sz="2400" dirty="0" err="1">
                <a:solidFill>
                  <a:schemeClr val="tx1"/>
                </a:solidFill>
              </a:rPr>
              <a:t>Prof.Nidhi</a:t>
            </a:r>
            <a:r>
              <a:rPr lang="en-IN" sz="2400" dirty="0">
                <a:solidFill>
                  <a:schemeClr val="tx1"/>
                </a:solidFill>
              </a:rPr>
              <a:t> </a:t>
            </a:r>
            <a:r>
              <a:rPr lang="en-IN" sz="2400" dirty="0" err="1">
                <a:solidFill>
                  <a:schemeClr val="tx1"/>
                </a:solidFill>
              </a:rPr>
              <a:t>nigam</a:t>
            </a:r>
            <a:r>
              <a:rPr lang="en-IN" sz="2400" dirty="0">
                <a:solidFill>
                  <a:schemeClr val="tx1"/>
                </a:solidFill>
              </a:rPr>
              <a:t>                                  submitted by : Jagrat Mukati</a:t>
            </a:r>
          </a:p>
          <a:p>
            <a:pPr algn="ctr"/>
            <a:endParaRPr lang="en-IN" dirty="0"/>
          </a:p>
        </p:txBody>
      </p:sp>
    </p:spTree>
    <p:extLst>
      <p:ext uri="{BB962C8B-B14F-4D97-AF65-F5344CB8AC3E}">
        <p14:creationId xmlns:p14="http://schemas.microsoft.com/office/powerpoint/2010/main" val="1910458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B8ED0C-F0A4-C2EB-0F90-D976418928D1}"/>
              </a:ext>
            </a:extLst>
          </p:cNvPr>
          <p:cNvSpPr txBox="1"/>
          <p:nvPr/>
        </p:nvSpPr>
        <p:spPr>
          <a:xfrm>
            <a:off x="1672513" y="730512"/>
            <a:ext cx="6106884" cy="400110"/>
          </a:xfrm>
          <a:prstGeom prst="rect">
            <a:avLst/>
          </a:prstGeom>
          <a:noFill/>
        </p:spPr>
        <p:txBody>
          <a:bodyPr wrap="square">
            <a:spAutoFit/>
          </a:bodyPr>
          <a:lstStyle/>
          <a:p>
            <a:pPr marL="285750" indent="-285750" algn="l">
              <a:buFont typeface="Arial" panose="020B0604020202020204" pitchFamily="34" charset="0"/>
              <a:buChar char="•"/>
            </a:pPr>
            <a:r>
              <a:rPr lang="en-IN" sz="2000" b="1" i="0" dirty="0">
                <a:effectLst/>
                <a:latin typeface="Josefin Sans" pitchFamily="2" charset="0"/>
              </a:rPr>
              <a:t>Capturing Handshake</a:t>
            </a:r>
          </a:p>
        </p:txBody>
      </p:sp>
      <p:pic>
        <p:nvPicPr>
          <p:cNvPr id="6" name="Picture 5">
            <a:extLst>
              <a:ext uri="{FF2B5EF4-FFF2-40B4-BE49-F238E27FC236}">
                <a16:creationId xmlns:a16="http://schemas.microsoft.com/office/drawing/2014/main" id="{DDB49ADC-4844-13D3-78CE-1CC77C535406}"/>
              </a:ext>
            </a:extLst>
          </p:cNvPr>
          <p:cNvPicPr>
            <a:picLocks noChangeAspect="1"/>
          </p:cNvPicPr>
          <p:nvPr/>
        </p:nvPicPr>
        <p:blipFill>
          <a:blip r:embed="rId2"/>
          <a:stretch>
            <a:fillRect/>
          </a:stretch>
        </p:blipFill>
        <p:spPr>
          <a:xfrm>
            <a:off x="1006162" y="1895536"/>
            <a:ext cx="10179675" cy="3434218"/>
          </a:xfrm>
          <a:prstGeom prst="rect">
            <a:avLst/>
          </a:prstGeom>
        </p:spPr>
      </p:pic>
    </p:spTree>
    <p:extLst>
      <p:ext uri="{BB962C8B-B14F-4D97-AF65-F5344CB8AC3E}">
        <p14:creationId xmlns:p14="http://schemas.microsoft.com/office/powerpoint/2010/main" val="163404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B82AD7-87CB-8558-89A7-65F565909F85}"/>
              </a:ext>
            </a:extLst>
          </p:cNvPr>
          <p:cNvSpPr txBox="1"/>
          <p:nvPr/>
        </p:nvSpPr>
        <p:spPr>
          <a:xfrm>
            <a:off x="1709835" y="398498"/>
            <a:ext cx="6106884" cy="400110"/>
          </a:xfrm>
          <a:prstGeom prst="rect">
            <a:avLst/>
          </a:prstGeom>
          <a:noFill/>
        </p:spPr>
        <p:txBody>
          <a:bodyPr wrap="square">
            <a:spAutoFit/>
          </a:bodyPr>
          <a:lstStyle/>
          <a:p>
            <a:pPr marL="285750" indent="-285750" algn="l">
              <a:buFont typeface="Arial" panose="020B0604020202020204" pitchFamily="34" charset="0"/>
              <a:buChar char="•"/>
            </a:pPr>
            <a:r>
              <a:rPr lang="en-IN" sz="2000" b="1" i="0" dirty="0">
                <a:effectLst/>
                <a:latin typeface="Josefin Sans" pitchFamily="2" charset="0"/>
              </a:rPr>
              <a:t>Cracking Password</a:t>
            </a:r>
          </a:p>
        </p:txBody>
      </p:sp>
      <p:sp>
        <p:nvSpPr>
          <p:cNvPr id="7" name="TextBox 6">
            <a:extLst>
              <a:ext uri="{FF2B5EF4-FFF2-40B4-BE49-F238E27FC236}">
                <a16:creationId xmlns:a16="http://schemas.microsoft.com/office/drawing/2014/main" id="{20A9A53E-5F67-D982-716F-BCD0B79B359E}"/>
              </a:ext>
            </a:extLst>
          </p:cNvPr>
          <p:cNvSpPr txBox="1"/>
          <p:nvPr/>
        </p:nvSpPr>
        <p:spPr>
          <a:xfrm>
            <a:off x="2083058" y="1035084"/>
            <a:ext cx="6106884" cy="307777"/>
          </a:xfrm>
          <a:prstGeom prst="rect">
            <a:avLst/>
          </a:prstGeom>
          <a:noFill/>
        </p:spPr>
        <p:txBody>
          <a:bodyPr wrap="square">
            <a:spAutoFit/>
          </a:bodyPr>
          <a:lstStyle/>
          <a:p>
            <a:r>
              <a:rPr lang="en-IN" sz="1400" b="0" i="0" dirty="0" err="1">
                <a:effectLst/>
                <a:latin typeface="Source Code Pro" panose="020B0509030403020204" pitchFamily="49" charset="0"/>
              </a:rPr>
              <a:t>aircrack</a:t>
            </a:r>
            <a:r>
              <a:rPr lang="en-IN" sz="1400" b="0" i="0" dirty="0">
                <a:effectLst/>
                <a:latin typeface="Source Code Pro" panose="020B0509030403020204" pitchFamily="49" charset="0"/>
              </a:rPr>
              <a:t>-ng pwd-01.cap -w dict.txt</a:t>
            </a:r>
            <a:endParaRPr lang="en-IN" sz="1400" dirty="0"/>
          </a:p>
        </p:txBody>
      </p:sp>
      <p:pic>
        <p:nvPicPr>
          <p:cNvPr id="1026" name="Picture 2">
            <a:extLst>
              <a:ext uri="{FF2B5EF4-FFF2-40B4-BE49-F238E27FC236}">
                <a16:creationId xmlns:a16="http://schemas.microsoft.com/office/drawing/2014/main" id="{C0F0381A-4C67-02F8-4DEA-1CA908940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835" y="1579336"/>
            <a:ext cx="4313233" cy="12972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D6533DB-1F5F-A281-D6CE-39B0BFB85997}"/>
              </a:ext>
            </a:extLst>
          </p:cNvPr>
          <p:cNvPicPr>
            <a:picLocks noChangeAspect="1"/>
          </p:cNvPicPr>
          <p:nvPr/>
        </p:nvPicPr>
        <p:blipFill>
          <a:blip r:embed="rId3"/>
          <a:stretch>
            <a:fillRect/>
          </a:stretch>
        </p:blipFill>
        <p:spPr>
          <a:xfrm>
            <a:off x="1709835" y="3138487"/>
            <a:ext cx="6014940" cy="3461909"/>
          </a:xfrm>
          <a:prstGeom prst="rect">
            <a:avLst/>
          </a:prstGeom>
        </p:spPr>
      </p:pic>
    </p:spTree>
    <p:extLst>
      <p:ext uri="{BB962C8B-B14F-4D97-AF65-F5344CB8AC3E}">
        <p14:creationId xmlns:p14="http://schemas.microsoft.com/office/powerpoint/2010/main" val="4093601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CDBF96-D2D4-369B-FFFB-B161A2793B6B}"/>
              </a:ext>
            </a:extLst>
          </p:cNvPr>
          <p:cNvSpPr txBox="1"/>
          <p:nvPr/>
        </p:nvSpPr>
        <p:spPr>
          <a:xfrm>
            <a:off x="1287624" y="1931437"/>
            <a:ext cx="7947348" cy="2277547"/>
          </a:xfrm>
          <a:prstGeom prst="rect">
            <a:avLst/>
          </a:prstGeom>
          <a:noFill/>
        </p:spPr>
        <p:txBody>
          <a:bodyPr wrap="square">
            <a:spAutoFit/>
          </a:bodyPr>
          <a:lstStyle/>
          <a:p>
            <a:r>
              <a:rPr lang="en-US" sz="4000" b="1" u="sng" dirty="0">
                <a:effectLst/>
                <a:latin typeface="Calibri" panose="020F0502020204030204" pitchFamily="34" charset="0"/>
                <a:ea typeface="Times New Roman" panose="02020603050405020304" pitchFamily="18" charset="0"/>
                <a:cs typeface="Calibri" panose="020F0502020204030204" pitchFamily="34" charset="0"/>
              </a:rPr>
              <a:t>CONCLUSION</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p>
            <a:r>
              <a:rPr lang="en-US" sz="1200" u="none" strike="noStrike" dirty="0">
                <a:effectLst/>
                <a:latin typeface="Algerian" panose="04020705040A02060702" pitchFamily="82" charset="0"/>
                <a:ea typeface="Times New Roman" panose="02020603050405020304" pitchFamily="18" charset="0"/>
                <a:cs typeface="Arial" panose="020B0604020202020204" pitchFamily="34" charset="0"/>
              </a:rPr>
              <a:t> </a:t>
            </a:r>
            <a:endParaRPr lang="en-IN" sz="1100" dirty="0">
              <a:effectLst/>
              <a:latin typeface="Times New Roman" panose="02020603050405020304" pitchFamily="18" charset="0"/>
              <a:ea typeface="Times New Roman" panose="02020603050405020304" pitchFamily="18" charset="0"/>
            </a:endParaRPr>
          </a:p>
          <a:p>
            <a:pPr>
              <a:spcAft>
                <a:spcPts val="750"/>
              </a:spcAft>
            </a:pPr>
            <a:r>
              <a:rPr lang="en-IN" dirty="0">
                <a:effectLst/>
                <a:latin typeface="Times New Roman" panose="02020603050405020304" pitchFamily="18" charset="0"/>
                <a:ea typeface="Times New Roman" panose="02020603050405020304" pitchFamily="18" charset="0"/>
              </a:rPr>
              <a:t>The collection of tools in the </a:t>
            </a:r>
            <a:r>
              <a:rPr lang="en-IN" dirty="0" err="1">
                <a:effectLst/>
                <a:latin typeface="Times New Roman" panose="02020603050405020304" pitchFamily="18" charset="0"/>
                <a:ea typeface="Times New Roman" panose="02020603050405020304" pitchFamily="18" charset="0"/>
              </a:rPr>
              <a:t>Aircrack</a:t>
            </a:r>
            <a:r>
              <a:rPr lang="en-IN" dirty="0">
                <a:effectLst/>
                <a:latin typeface="Times New Roman" panose="02020603050405020304" pitchFamily="18" charset="0"/>
                <a:ea typeface="Times New Roman" panose="02020603050405020304" pitchFamily="18" charset="0"/>
              </a:rPr>
              <a:t>-ng suite is useful in testing the Wireless Access Point Security. With the help of just 4 tools, we were able to crack the password required to connect the targeted Access Point. </a:t>
            </a:r>
            <a:r>
              <a:rPr lang="en-IN" dirty="0" err="1">
                <a:effectLst/>
                <a:latin typeface="Times New Roman" panose="02020603050405020304" pitchFamily="18" charset="0"/>
                <a:ea typeface="Times New Roman" panose="02020603050405020304" pitchFamily="18" charset="0"/>
              </a:rPr>
              <a:t>Aircrack</a:t>
            </a:r>
            <a:r>
              <a:rPr lang="en-IN" dirty="0">
                <a:effectLst/>
                <a:latin typeface="Times New Roman" panose="02020603050405020304" pitchFamily="18" charset="0"/>
                <a:ea typeface="Times New Roman" panose="02020603050405020304" pitchFamily="18" charset="0"/>
              </a:rPr>
              <a:t>-ng is one of the oldest tools that is used in the domain but we were still able to crack the authentication of a device today.</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6040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72D00CD-780D-49E9-3B7F-B738B3F3AFCD}"/>
              </a:ext>
            </a:extLst>
          </p:cNvPr>
          <p:cNvSpPr txBox="1"/>
          <p:nvPr/>
        </p:nvSpPr>
        <p:spPr>
          <a:xfrm>
            <a:off x="1530221" y="1203648"/>
            <a:ext cx="8108301" cy="1015663"/>
          </a:xfrm>
          <a:prstGeom prst="rect">
            <a:avLst/>
          </a:prstGeom>
          <a:noFill/>
        </p:spPr>
        <p:txBody>
          <a:bodyPr wrap="square">
            <a:spAutoFit/>
          </a:bodyPr>
          <a:lstStyle/>
          <a:p>
            <a:r>
              <a:rPr lang="en-US" sz="6000" u="sng" dirty="0">
                <a:effectLst/>
                <a:latin typeface="Calibri" panose="020F0502020204030204" pitchFamily="34" charset="0"/>
                <a:ea typeface="Times New Roman" panose="02020603050405020304" pitchFamily="18" charset="0"/>
                <a:cs typeface="Calibri" panose="020F0502020204030204" pitchFamily="34" charset="0"/>
              </a:rPr>
              <a:t>REFERENCE</a:t>
            </a:r>
            <a:endParaRPr lang="en-IN" sz="28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9" name="TextBox 8">
            <a:extLst>
              <a:ext uri="{FF2B5EF4-FFF2-40B4-BE49-F238E27FC236}">
                <a16:creationId xmlns:a16="http://schemas.microsoft.com/office/drawing/2014/main" id="{42F8283F-8577-1542-2F2D-186A93BEBEC3}"/>
              </a:ext>
            </a:extLst>
          </p:cNvPr>
          <p:cNvSpPr txBox="1"/>
          <p:nvPr/>
        </p:nvSpPr>
        <p:spPr>
          <a:xfrm>
            <a:off x="1530221" y="2861597"/>
            <a:ext cx="6106884" cy="2653099"/>
          </a:xfrm>
          <a:prstGeom prst="rect">
            <a:avLst/>
          </a:prstGeom>
          <a:noFill/>
        </p:spPr>
        <p:txBody>
          <a:bodyPr wrap="square">
            <a:spAutoFit/>
          </a:bodyPr>
          <a:lstStyle/>
          <a:p>
            <a:pPr marL="342900" lvl="0" indent="-342900">
              <a:lnSpc>
                <a:spcPts val="1465"/>
              </a:lnSpc>
              <a:buFont typeface="Symbol" panose="05050102010706020507" pitchFamily="18" charset="2"/>
              <a:buChar char=""/>
            </a:pPr>
            <a:r>
              <a:rPr lang="en-US" sz="3600" u="sng"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https://www.aircrack-ng.org</a:t>
            </a:r>
            <a:endParaRPr lang="en-US" sz="3600" u="sng" dirty="0">
              <a:effectLst/>
              <a:latin typeface="Times New Roman" panose="02020603050405020304" pitchFamily="18" charset="0"/>
              <a:ea typeface="Times New Roman" panose="02020603050405020304" pitchFamily="18" charset="0"/>
            </a:endParaRPr>
          </a:p>
          <a:p>
            <a:pPr marL="342900" lvl="0" indent="-342900">
              <a:lnSpc>
                <a:spcPts val="1465"/>
              </a:lnSpc>
              <a:buFont typeface="Symbol" panose="05050102010706020507" pitchFamily="18" charset="2"/>
              <a:buChar char=""/>
            </a:pPr>
            <a:endParaRPr lang="en-IN" sz="2400" dirty="0">
              <a:effectLst/>
              <a:latin typeface="Times New Roman" panose="02020603050405020304" pitchFamily="18" charset="0"/>
              <a:ea typeface="Times New Roman" panose="02020603050405020304" pitchFamily="18" charset="0"/>
            </a:endParaRPr>
          </a:p>
          <a:p>
            <a:pPr marL="342900" lvl="0" indent="-342900">
              <a:lnSpc>
                <a:spcPts val="1465"/>
              </a:lnSpc>
              <a:buFont typeface="Symbol" panose="05050102010706020507" pitchFamily="18" charset="2"/>
              <a:buChar char=""/>
            </a:pPr>
            <a:endParaRPr lang="en-US" sz="3600" i="1"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endParaRPr>
          </a:p>
          <a:p>
            <a:pPr marL="342900" lvl="0" indent="-342900">
              <a:lnSpc>
                <a:spcPts val="1465"/>
              </a:lnSpc>
              <a:buFont typeface="Symbol" panose="05050102010706020507" pitchFamily="18" charset="2"/>
              <a:buChar char=""/>
            </a:pPr>
            <a:r>
              <a:rPr lang="en-US" sz="3600" i="1"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https://www.shellhacks.com</a:t>
            </a:r>
            <a:endParaRPr lang="en-US" sz="3600" i="1" dirty="0">
              <a:effectLst/>
              <a:latin typeface="Times New Roman" panose="02020603050405020304" pitchFamily="18" charset="0"/>
              <a:ea typeface="Times New Roman" panose="02020603050405020304" pitchFamily="18" charset="0"/>
            </a:endParaRPr>
          </a:p>
          <a:p>
            <a:pPr marL="342900" lvl="0" indent="-342900">
              <a:lnSpc>
                <a:spcPts val="1465"/>
              </a:lnSpc>
              <a:buFont typeface="Symbol" panose="05050102010706020507" pitchFamily="18" charset="2"/>
              <a:buChar char=""/>
            </a:pPr>
            <a:endParaRPr lang="en-IN" sz="2400" dirty="0">
              <a:effectLst/>
              <a:latin typeface="Times New Roman" panose="02020603050405020304" pitchFamily="18" charset="0"/>
              <a:ea typeface="Times New Roman" panose="02020603050405020304" pitchFamily="18" charset="0"/>
            </a:endParaRPr>
          </a:p>
          <a:p>
            <a:pPr marL="342900" lvl="0" indent="-342900">
              <a:lnSpc>
                <a:spcPts val="1465"/>
              </a:lnSpc>
              <a:buFont typeface="Symbol" panose="05050102010706020507" pitchFamily="18" charset="2"/>
              <a:buChar char=""/>
            </a:pPr>
            <a:endParaRPr lang="en-US" sz="36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endParaRPr>
          </a:p>
          <a:p>
            <a:pPr marL="342900" lvl="0" indent="-342900">
              <a:lnSpc>
                <a:spcPts val="1465"/>
              </a:lnSpc>
              <a:buFont typeface="Symbol" panose="05050102010706020507" pitchFamily="18" charset="2"/>
              <a:buChar char=""/>
            </a:pPr>
            <a:r>
              <a:rPr lang="en-US" sz="3600" u="sng"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www.security.net</a:t>
            </a:r>
            <a:endParaRPr lang="en-US" sz="3600" u="sng" dirty="0">
              <a:effectLst/>
              <a:latin typeface="Times New Roman" panose="02020603050405020304" pitchFamily="18" charset="0"/>
              <a:ea typeface="Times New Roman" panose="02020603050405020304" pitchFamily="18" charset="0"/>
            </a:endParaRPr>
          </a:p>
          <a:p>
            <a:pPr marL="342900" lvl="0" indent="-342900">
              <a:lnSpc>
                <a:spcPts val="1465"/>
              </a:lnSpc>
              <a:buFont typeface="Symbol" panose="05050102010706020507" pitchFamily="18" charset="2"/>
              <a:buChar char=""/>
            </a:pPr>
            <a:endParaRPr lang="en-IN" sz="2400" dirty="0">
              <a:effectLst/>
              <a:latin typeface="Times New Roman" panose="02020603050405020304" pitchFamily="18" charset="0"/>
              <a:ea typeface="Times New Roman" panose="02020603050405020304" pitchFamily="18" charset="0"/>
            </a:endParaRPr>
          </a:p>
          <a:p>
            <a:pPr marL="342900" lvl="0" indent="-342900">
              <a:lnSpc>
                <a:spcPts val="1465"/>
              </a:lnSpc>
              <a:buFont typeface="Symbol" panose="05050102010706020507" pitchFamily="18" charset="2"/>
              <a:buChar char=""/>
            </a:pPr>
            <a:endParaRPr lang="en-US" sz="3600"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endParaRPr>
          </a:p>
          <a:p>
            <a:pPr marL="342900" lvl="0" indent="-342900">
              <a:lnSpc>
                <a:spcPts val="1465"/>
              </a:lnSpc>
              <a:buFont typeface="Symbol" panose="05050102010706020507" pitchFamily="18" charset="2"/>
              <a:buChar char=""/>
            </a:pPr>
            <a:r>
              <a:rPr lang="en-US" sz="3600" u="sng"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www.google.com</a:t>
            </a:r>
            <a:endParaRPr lang="en-US" sz="3600" u="sng" dirty="0">
              <a:effectLst/>
              <a:latin typeface="Times New Roman" panose="02020603050405020304" pitchFamily="18" charset="0"/>
              <a:ea typeface="Times New Roman" panose="02020603050405020304" pitchFamily="18" charset="0"/>
            </a:endParaRPr>
          </a:p>
          <a:p>
            <a:pPr marL="342900" lvl="0" indent="-342900">
              <a:lnSpc>
                <a:spcPts val="1465"/>
              </a:lnSpc>
              <a:buFont typeface="Symbol" panose="05050102010706020507" pitchFamily="18" charset="2"/>
              <a:buChar char=""/>
            </a:pPr>
            <a:endParaRPr lang="en-IN" sz="2400" dirty="0">
              <a:effectLst/>
              <a:latin typeface="Times New Roman" panose="02020603050405020304" pitchFamily="18" charset="0"/>
              <a:ea typeface="Times New Roman" panose="02020603050405020304" pitchFamily="18" charset="0"/>
            </a:endParaRPr>
          </a:p>
          <a:p>
            <a:pPr marL="342900" lvl="0" indent="-342900">
              <a:lnSpc>
                <a:spcPts val="1465"/>
              </a:lnSpc>
              <a:buFont typeface="Symbol" panose="05050102010706020507" pitchFamily="18" charset="2"/>
              <a:buChar char=""/>
            </a:pPr>
            <a:endParaRPr lang="en-US" sz="3600" u="sng"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endParaRPr>
          </a:p>
          <a:p>
            <a:pPr marL="342900" lvl="0" indent="-342900">
              <a:lnSpc>
                <a:spcPts val="1465"/>
              </a:lnSpc>
              <a:buFont typeface="Symbol" panose="05050102010706020507" pitchFamily="18" charset="2"/>
              <a:buChar char=""/>
            </a:pPr>
            <a:r>
              <a:rPr lang="en-US" sz="3600" u="sng"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www.youtube.com</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80572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827D0B-FEB9-AF36-0824-17AADE600DE5}"/>
              </a:ext>
            </a:extLst>
          </p:cNvPr>
          <p:cNvSpPr txBox="1"/>
          <p:nvPr/>
        </p:nvSpPr>
        <p:spPr>
          <a:xfrm>
            <a:off x="3042558" y="2077861"/>
            <a:ext cx="6106884" cy="1351139"/>
          </a:xfrm>
          <a:prstGeom prst="rect">
            <a:avLst/>
          </a:prstGeom>
          <a:noFill/>
        </p:spPr>
        <p:txBody>
          <a:bodyPr wrap="square">
            <a:spAutoFit/>
          </a:bodyPr>
          <a:lstStyle/>
          <a:p>
            <a:pPr algn="ctr">
              <a:lnSpc>
                <a:spcPct val="107000"/>
              </a:lnSpc>
              <a:spcAft>
                <a:spcPts val="800"/>
              </a:spcAft>
            </a:pPr>
            <a:r>
              <a:rPr lang="en-IN" sz="8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Thank You</a:t>
            </a:r>
            <a:endParaRPr lang="en-IN" sz="4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4992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F785CA-21FB-C44F-A520-DD5CDFE4C550}"/>
              </a:ext>
            </a:extLst>
          </p:cNvPr>
          <p:cNvSpPr txBox="1"/>
          <p:nvPr/>
        </p:nvSpPr>
        <p:spPr>
          <a:xfrm>
            <a:off x="1082351" y="143517"/>
            <a:ext cx="8059315" cy="6040308"/>
          </a:xfrm>
          <a:prstGeom prst="rect">
            <a:avLst/>
          </a:prstGeom>
          <a:noFill/>
        </p:spPr>
        <p:txBody>
          <a:bodyPr wrap="square">
            <a:spAutoFit/>
          </a:bodyPr>
          <a:lstStyle/>
          <a:p>
            <a:pPr>
              <a:lnSpc>
                <a:spcPct val="107000"/>
              </a:lnSpc>
              <a:spcAft>
                <a:spcPts val="800"/>
              </a:spcAft>
            </a:pPr>
            <a:r>
              <a:rPr lang="en-IN" sz="3600" b="1"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Contents</a:t>
            </a:r>
            <a:br>
              <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br>
            <a:r>
              <a:rPr lang="en-IN" sz="2400" b="1"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Introduction</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Kali Linux</a:t>
            </a: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Penetration Testing</a:t>
            </a:r>
          </a:p>
          <a:p>
            <a:pPr>
              <a:lnSpc>
                <a:spcPct val="107000"/>
              </a:lnSpc>
              <a:spcAft>
                <a:spcPts val="800"/>
              </a:spcAft>
            </a:pPr>
            <a:r>
              <a:rPr lang="en-IN" sz="2400" b="1" dirty="0" err="1">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Aircrack</a:t>
            </a:r>
            <a:r>
              <a:rPr lang="en-IN" sz="2400" b="1"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-ng</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Introduction to </a:t>
            </a:r>
            <a:r>
              <a:rPr lang="en-IN" sz="1800" dirty="0" err="1">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aircrack</a:t>
            </a:r>
            <a:r>
              <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-ng</a:t>
            </a:r>
          </a:p>
          <a:p>
            <a:pPr>
              <a:lnSpc>
                <a:spcPct val="107000"/>
              </a:lnSpc>
              <a:spcAft>
                <a:spcPts val="800"/>
              </a:spcAft>
            </a:pPr>
            <a:r>
              <a:rPr lang="en-IN" sz="2400" b="1"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Steps to hacking with </a:t>
            </a:r>
            <a:r>
              <a:rPr lang="en-IN" sz="2400" b="1" dirty="0" err="1">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Aircrack</a:t>
            </a:r>
            <a:r>
              <a:rPr lang="en-IN" sz="2400" b="1"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rPr>
              <a:t>-ng</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Clr>
                <a:srgbClr val="000000"/>
              </a:buClr>
              <a:buSzPts val="1000"/>
              <a:buFont typeface="Symbol" panose="05050102010706020507" pitchFamily="18" charset="2"/>
              <a:buChar char=""/>
              <a:tabLst>
                <a:tab pos="457200" algn="l"/>
              </a:tabLst>
            </a:pPr>
            <a:r>
              <a:rPr lang="en-IN" sz="1800" dirty="0">
                <a:solidFill>
                  <a:schemeClr val="tx1">
                    <a:lumMod val="95000"/>
                  </a:schemeClr>
                </a:solidFill>
                <a:effectLst/>
                <a:latin typeface="Calibri" panose="020F0502020204030204" pitchFamily="34" charset="0"/>
                <a:ea typeface="Times New Roman" panose="02020603050405020304" pitchFamily="18" charset="0"/>
                <a:cs typeface="Calibri" panose="020F0502020204030204" pitchFamily="34" charset="0"/>
              </a:rPr>
              <a:t>Enabling Monitor Mode</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Clr>
                <a:srgbClr val="000000"/>
              </a:buClr>
              <a:buSzPts val="1000"/>
              <a:buFont typeface="Symbol" panose="05050102010706020507" pitchFamily="18" charset="2"/>
              <a:buChar char=""/>
              <a:tabLst>
                <a:tab pos="457200" algn="l"/>
              </a:tabLst>
            </a:pPr>
            <a:r>
              <a:rPr lang="en-IN" sz="1800" dirty="0">
                <a:solidFill>
                  <a:schemeClr val="tx1">
                    <a:lumMod val="95000"/>
                  </a:schemeClr>
                </a:solidFill>
                <a:effectLst/>
                <a:latin typeface="Calibri" panose="020F0502020204030204" pitchFamily="34" charset="0"/>
                <a:ea typeface="Times New Roman" panose="02020603050405020304" pitchFamily="18" charset="0"/>
                <a:cs typeface="Calibri" panose="020F0502020204030204" pitchFamily="34" charset="0"/>
              </a:rPr>
              <a:t>Sniffing Wireless Packets</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Clr>
                <a:srgbClr val="000000"/>
              </a:buClr>
              <a:buSzPts val="1000"/>
              <a:buFont typeface="Symbol" panose="05050102010706020507" pitchFamily="18" charset="2"/>
              <a:buChar char=""/>
              <a:tabLst>
                <a:tab pos="457200" algn="l"/>
              </a:tabLst>
            </a:pPr>
            <a:r>
              <a:rPr lang="en-IN" sz="1800" dirty="0" err="1">
                <a:solidFill>
                  <a:schemeClr val="tx1">
                    <a:lumMod val="95000"/>
                  </a:schemeClr>
                </a:solidFill>
                <a:effectLst/>
                <a:latin typeface="Calibri" panose="020F0502020204030204" pitchFamily="34" charset="0"/>
                <a:ea typeface="Times New Roman" panose="02020603050405020304" pitchFamily="18" charset="0"/>
                <a:cs typeface="Calibri" panose="020F0502020204030204" pitchFamily="34" charset="0"/>
              </a:rPr>
              <a:t>Deauthencating</a:t>
            </a:r>
            <a:r>
              <a:rPr lang="en-IN" sz="1800" dirty="0">
                <a:solidFill>
                  <a:schemeClr val="tx1">
                    <a:lumMod val="95000"/>
                  </a:schemeClr>
                </a:solidFill>
                <a:effectLst/>
                <a:latin typeface="Calibri" panose="020F0502020204030204" pitchFamily="34" charset="0"/>
                <a:ea typeface="Times New Roman" panose="02020603050405020304" pitchFamily="18" charset="0"/>
                <a:cs typeface="Calibri" panose="020F0502020204030204" pitchFamily="34" charset="0"/>
              </a:rPr>
              <a:t> Users</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Clr>
                <a:srgbClr val="000000"/>
              </a:buClr>
              <a:buSzPts val="1000"/>
              <a:buFont typeface="Symbol" panose="05050102010706020507" pitchFamily="18" charset="2"/>
              <a:buChar char=""/>
              <a:tabLst>
                <a:tab pos="457200" algn="l"/>
              </a:tabLst>
            </a:pPr>
            <a:r>
              <a:rPr lang="en-IN" sz="1800" dirty="0">
                <a:solidFill>
                  <a:schemeClr val="tx1">
                    <a:lumMod val="95000"/>
                  </a:schemeClr>
                </a:solidFill>
                <a:effectLst/>
                <a:latin typeface="Calibri" panose="020F0502020204030204" pitchFamily="34" charset="0"/>
                <a:ea typeface="Times New Roman" panose="02020603050405020304" pitchFamily="18" charset="0"/>
                <a:cs typeface="Calibri" panose="020F0502020204030204" pitchFamily="34" charset="0"/>
              </a:rPr>
              <a:t>Capturing Handshake</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Clr>
                <a:srgbClr val="000000"/>
              </a:buClr>
              <a:buSzPts val="1000"/>
              <a:buFont typeface="Symbol" panose="05050102010706020507" pitchFamily="18" charset="2"/>
              <a:buChar char=""/>
              <a:tabLst>
                <a:tab pos="457200" algn="l"/>
              </a:tabLst>
            </a:pPr>
            <a:r>
              <a:rPr lang="en-IN" sz="1800" dirty="0">
                <a:solidFill>
                  <a:schemeClr val="tx1">
                    <a:lumMod val="95000"/>
                  </a:schemeClr>
                </a:solidFill>
                <a:effectLst/>
                <a:latin typeface="Calibri" panose="020F0502020204030204" pitchFamily="34" charset="0"/>
                <a:ea typeface="Times New Roman" panose="02020603050405020304" pitchFamily="18" charset="0"/>
                <a:cs typeface="Calibri" panose="020F0502020204030204" pitchFamily="34" charset="0"/>
              </a:rPr>
              <a:t>Cracking Password</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b="1" dirty="0">
                <a:solidFill>
                  <a:schemeClr val="tx1">
                    <a:lumMod val="95000"/>
                  </a:schemeClr>
                </a:solidFill>
                <a:effectLst/>
                <a:latin typeface="Calibri" panose="020F0502020204030204" pitchFamily="34" charset="0"/>
                <a:ea typeface="Times New Roman" panose="02020603050405020304" pitchFamily="18" charset="0"/>
                <a:cs typeface="Calibri" panose="020F0502020204030204" pitchFamily="34" charset="0"/>
              </a:rPr>
              <a:t>Conclusion</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400" b="1" dirty="0">
                <a:solidFill>
                  <a:schemeClr val="tx1">
                    <a:lumMod val="95000"/>
                  </a:schemeClr>
                </a:solidFill>
                <a:effectLst/>
                <a:latin typeface="Calibri" panose="020F0502020204030204" pitchFamily="34" charset="0"/>
                <a:ea typeface="Times New Roman" panose="02020603050405020304" pitchFamily="18" charset="0"/>
                <a:cs typeface="Calibri" panose="020F0502020204030204" pitchFamily="34" charset="0"/>
              </a:rPr>
              <a:t>References</a:t>
            </a:r>
            <a:endParaRPr lang="en-IN" sz="1800" dirty="0">
              <a:solidFill>
                <a:schemeClr val="tx1">
                  <a:lumMod val="9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212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8D4489-9F89-A7FD-2EA1-D4E938A7E146}"/>
              </a:ext>
            </a:extLst>
          </p:cNvPr>
          <p:cNvSpPr txBox="1"/>
          <p:nvPr/>
        </p:nvSpPr>
        <p:spPr>
          <a:xfrm>
            <a:off x="690466" y="710312"/>
            <a:ext cx="10963470" cy="2190536"/>
          </a:xfrm>
          <a:prstGeom prst="rect">
            <a:avLst/>
          </a:prstGeom>
          <a:noFill/>
        </p:spPr>
        <p:txBody>
          <a:bodyPr wrap="square">
            <a:spAutoFit/>
          </a:bodyPr>
          <a:lstStyle/>
          <a:p>
            <a:pPr>
              <a:lnSpc>
                <a:spcPct val="107000"/>
              </a:lnSpc>
              <a:spcAft>
                <a:spcPts val="800"/>
              </a:spcAft>
            </a:pPr>
            <a:r>
              <a:rPr lang="en-IN" sz="3200" b="1" dirty="0">
                <a:effectLst/>
                <a:latin typeface="Calibri" panose="020F0502020204030204" pitchFamily="34" charset="0"/>
                <a:ea typeface="Calibri" panose="020F0502020204030204" pitchFamily="34" charset="0"/>
                <a:cs typeface="Mangal" panose="02040503050203030202" pitchFamily="18" charset="0"/>
              </a:rPr>
              <a:t>Introduction to Kali Linux</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Kali Linux is a Debian-derived Linux distribution that is maintained by Offensive Security. It was developed by Mati </a:t>
            </a:r>
            <a:r>
              <a:rPr lang="en-IN" sz="1800" dirty="0" err="1">
                <a:effectLst/>
                <a:latin typeface="Calibri" panose="020F0502020204030204" pitchFamily="34" charset="0"/>
                <a:ea typeface="Calibri" panose="020F0502020204030204" pitchFamily="34" charset="0"/>
                <a:cs typeface="Mangal" panose="02040503050203030202" pitchFamily="18" charset="0"/>
              </a:rPr>
              <a:t>Aharoni</a:t>
            </a:r>
            <a:r>
              <a:rPr lang="en-IN" sz="1800" dirty="0">
                <a:effectLst/>
                <a:latin typeface="Calibri" panose="020F0502020204030204" pitchFamily="34" charset="0"/>
                <a:ea typeface="Calibri" panose="020F0502020204030204" pitchFamily="34" charset="0"/>
                <a:cs typeface="Mangal" panose="02040503050203030202" pitchFamily="18" charset="0"/>
              </a:rPr>
              <a:t> and Devon Kearns. Kali Linux is a specially designed OS for network analysts, Penetration testers, or in simple words, it is for those who work under the umbrella of cybersecurity and analysis. The official website of Kali Linux is </a:t>
            </a:r>
            <a:r>
              <a:rPr lang="en-IN" sz="1800" u="sng" dirty="0">
                <a:solidFill>
                  <a:srgbClr val="0000FF"/>
                </a:solidFill>
                <a:effectLst/>
                <a:latin typeface="Calibri" panose="020F0502020204030204" pitchFamily="34" charset="0"/>
                <a:ea typeface="Calibri" panose="020F0502020204030204" pitchFamily="34" charset="0"/>
                <a:cs typeface="Mangal" panose="02040503050203030202" pitchFamily="18" charset="0"/>
                <a:hlinkClick r:id="rId2"/>
              </a:rPr>
              <a:t>Kali.org</a:t>
            </a:r>
            <a:r>
              <a:rPr lang="en-IN" sz="1800" dirty="0">
                <a:effectLst/>
                <a:latin typeface="Calibri" panose="020F0502020204030204" pitchFamily="34" charset="0"/>
                <a:ea typeface="Calibri" panose="020F0502020204030204" pitchFamily="34" charset="0"/>
                <a:cs typeface="Mangal" panose="02040503050203030202" pitchFamily="18" charset="0"/>
              </a:rPr>
              <a:t>. It gained its popularity when it was practically used in Mr. Robot Series. It was not designed for general purposes, it is supposed to be used by professionals or by those who know how to operate Linux/Kali.</a:t>
            </a:r>
          </a:p>
        </p:txBody>
      </p:sp>
      <p:sp>
        <p:nvSpPr>
          <p:cNvPr id="7" name="TextBox 6">
            <a:extLst>
              <a:ext uri="{FF2B5EF4-FFF2-40B4-BE49-F238E27FC236}">
                <a16:creationId xmlns:a16="http://schemas.microsoft.com/office/drawing/2014/main" id="{0E7AE3B4-5B0D-62A3-3E8E-F4D8E75B164E}"/>
              </a:ext>
            </a:extLst>
          </p:cNvPr>
          <p:cNvSpPr txBox="1"/>
          <p:nvPr/>
        </p:nvSpPr>
        <p:spPr>
          <a:xfrm>
            <a:off x="690466" y="3069771"/>
            <a:ext cx="11038114" cy="2655279"/>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More than </a:t>
            </a:r>
            <a:r>
              <a:rPr lang="en-IN" b="1" u="sng" dirty="0">
                <a:effectLst/>
                <a:latin typeface="Calibri" panose="020F0502020204030204" pitchFamily="34"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600</a:t>
            </a:r>
            <a:r>
              <a:rPr lang="en-IN" b="1" dirty="0">
                <a:effectLst/>
                <a:latin typeface="Calibri" panose="020F0502020204030204" pitchFamily="34" charset="0"/>
                <a:ea typeface="Times New Roman" panose="02020603050405020304" pitchFamily="18" charset="0"/>
                <a:cs typeface="Calibri" panose="020F0502020204030204" pitchFamily="34" charset="0"/>
              </a:rPr>
              <a:t> penetration testing tools included:</a:t>
            </a:r>
            <a:r>
              <a:rPr lang="en-IN" dirty="0">
                <a:effectLst/>
                <a:latin typeface="Calibri" panose="020F0502020204030204" pitchFamily="34" charset="0"/>
                <a:ea typeface="Times New Roman" panose="02020603050405020304" pitchFamily="18" charset="0"/>
                <a:cs typeface="Calibri" panose="020F0502020204030204" pitchFamily="34" charset="0"/>
              </a:rPr>
              <a:t> After reviewing every tool that was included in </a:t>
            </a:r>
            <a:r>
              <a:rPr lang="en-IN" dirty="0" err="1">
                <a:effectLst/>
                <a:latin typeface="Calibri" panose="020F0502020204030204" pitchFamily="34" charset="0"/>
                <a:ea typeface="Times New Roman" panose="02020603050405020304" pitchFamily="18" charset="0"/>
                <a:cs typeface="Calibri" panose="020F0502020204030204" pitchFamily="34" charset="0"/>
              </a:rPr>
              <a:t>BackTrack</a:t>
            </a:r>
            <a:r>
              <a:rPr lang="en-IN" dirty="0">
                <a:effectLst/>
                <a:latin typeface="Calibri" panose="020F0502020204030204" pitchFamily="34" charset="0"/>
                <a:ea typeface="Times New Roman" panose="02020603050405020304" pitchFamily="18" charset="0"/>
                <a:cs typeface="Calibri" panose="020F0502020204030204" pitchFamily="34" charset="0"/>
              </a:rPr>
              <a:t>, we eliminated a great number of tools that either simply did not work or which duplicated other tools that provided the same or similar functionality. Details on what’s included are on the </a:t>
            </a:r>
            <a:r>
              <a:rPr lang="en-IN" u="sng" dirty="0">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Kali Tools</a:t>
            </a:r>
            <a:r>
              <a:rPr lang="en-IN" dirty="0">
                <a:effectLst/>
                <a:latin typeface="Calibri" panose="020F0502020204030204" pitchFamily="34" charset="0"/>
                <a:ea typeface="Times New Roman" panose="02020603050405020304" pitchFamily="18" charset="0"/>
                <a:cs typeface="Calibri" panose="020F0502020204030204" pitchFamily="34" charset="0"/>
              </a:rPr>
              <a:t> site.</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Free (as in beer) and always will be:</a:t>
            </a:r>
            <a:r>
              <a:rPr lang="en-IN" dirty="0">
                <a:effectLst/>
                <a:latin typeface="Calibri" panose="020F0502020204030204" pitchFamily="34" charset="0"/>
                <a:ea typeface="Times New Roman" panose="02020603050405020304" pitchFamily="18" charset="0"/>
                <a:cs typeface="Calibri" panose="020F0502020204030204" pitchFamily="34" charset="0"/>
              </a:rPr>
              <a:t> Kali Linux, like </a:t>
            </a:r>
            <a:r>
              <a:rPr lang="en-IN" dirty="0" err="1">
                <a:effectLst/>
                <a:latin typeface="Calibri" panose="020F0502020204030204" pitchFamily="34" charset="0"/>
                <a:ea typeface="Times New Roman" panose="02020603050405020304" pitchFamily="18" charset="0"/>
                <a:cs typeface="Calibri" panose="020F0502020204030204" pitchFamily="34" charset="0"/>
              </a:rPr>
              <a:t>BackTrack</a:t>
            </a:r>
            <a:r>
              <a:rPr lang="en-IN" dirty="0">
                <a:effectLst/>
                <a:latin typeface="Calibri" panose="020F0502020204030204" pitchFamily="34" charset="0"/>
                <a:ea typeface="Times New Roman" panose="02020603050405020304" pitchFamily="18" charset="0"/>
                <a:cs typeface="Calibri" panose="020F0502020204030204" pitchFamily="34" charset="0"/>
              </a:rPr>
              <a:t>, is </a:t>
            </a:r>
            <a:r>
              <a:rPr lang="en-IN" u="sng" dirty="0">
                <a:effectLst/>
                <a:latin typeface="Calibri" panose="020F0502020204030204" pitchFamily="34" charset="0"/>
                <a:ea typeface="Times New Roman" panose="02020603050405020304" pitchFamily="18" charset="0"/>
                <a:cs typeface="Calibri" panose="020F0502020204030204" pitchFamily="34" charset="0"/>
                <a:hlinkClick r:id="rId5">
                  <a:extLst>
                    <a:ext uri="{A12FA001-AC4F-418D-AE19-62706E023703}">
                      <ahyp:hlinkClr xmlns:ahyp="http://schemas.microsoft.com/office/drawing/2018/hyperlinkcolor" val="tx"/>
                    </a:ext>
                  </a:extLst>
                </a:hlinkClick>
              </a:rPr>
              <a:t>completely free</a:t>
            </a:r>
            <a:r>
              <a:rPr lang="en-IN" dirty="0">
                <a:effectLst/>
                <a:latin typeface="Calibri" panose="020F0502020204030204" pitchFamily="34" charset="0"/>
                <a:ea typeface="Times New Roman" panose="02020603050405020304" pitchFamily="18" charset="0"/>
                <a:cs typeface="Calibri" panose="020F0502020204030204" pitchFamily="34" charset="0"/>
              </a:rPr>
              <a:t> of charge and always will be. You will never, ever have to pay for Kali Linux.</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effectLst/>
                <a:latin typeface="Calibri" panose="020F0502020204030204" pitchFamily="34" charset="0"/>
                <a:ea typeface="Times New Roman" panose="02020603050405020304" pitchFamily="18" charset="0"/>
                <a:cs typeface="Calibri" panose="020F0502020204030204" pitchFamily="34" charset="0"/>
              </a:rPr>
              <a:t>Open source Git tree:</a:t>
            </a:r>
            <a:r>
              <a:rPr lang="en-IN" dirty="0">
                <a:effectLst/>
                <a:latin typeface="Calibri" panose="020F0502020204030204" pitchFamily="34" charset="0"/>
                <a:ea typeface="Times New Roman" panose="02020603050405020304" pitchFamily="18" charset="0"/>
                <a:cs typeface="Calibri" panose="020F0502020204030204" pitchFamily="34" charset="0"/>
              </a:rPr>
              <a:t> We are committed to the open source development model and our </a:t>
            </a:r>
            <a:r>
              <a:rPr lang="en-IN" u="sng" dirty="0">
                <a:effectLst/>
                <a:latin typeface="Calibri" panose="020F0502020204030204" pitchFamily="34" charset="0"/>
                <a:ea typeface="Times New Roman" panose="02020603050405020304" pitchFamily="18" charset="0"/>
                <a:cs typeface="Calibri" panose="020F0502020204030204" pitchFamily="34" charset="0"/>
                <a:hlinkClick r:id="rId6">
                  <a:extLst>
                    <a:ext uri="{A12FA001-AC4F-418D-AE19-62706E023703}">
                      <ahyp:hlinkClr xmlns:ahyp="http://schemas.microsoft.com/office/drawing/2018/hyperlinkcolor" val="tx"/>
                    </a:ext>
                  </a:extLst>
                </a:hlinkClick>
              </a:rPr>
              <a:t>development tree</a:t>
            </a:r>
            <a:r>
              <a:rPr lang="en-IN" dirty="0">
                <a:effectLst/>
                <a:latin typeface="Calibri" panose="020F0502020204030204" pitchFamily="34" charset="0"/>
                <a:ea typeface="Times New Roman" panose="02020603050405020304" pitchFamily="18" charset="0"/>
                <a:cs typeface="Calibri" panose="020F0502020204030204" pitchFamily="34" charset="0"/>
              </a:rPr>
              <a:t> is available for all to see. All of the source code which goes into Kali Linux is available for anyone who wants to tweak or rebuild </a:t>
            </a:r>
            <a:r>
              <a:rPr lang="en-IN" u="sng" dirty="0">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packages</a:t>
            </a:r>
            <a:r>
              <a:rPr lang="en-IN" dirty="0">
                <a:effectLst/>
                <a:latin typeface="Calibri" panose="020F0502020204030204" pitchFamily="34" charset="0"/>
                <a:ea typeface="Times New Roman" panose="02020603050405020304" pitchFamily="18" charset="0"/>
                <a:cs typeface="Calibri" panose="020F0502020204030204" pitchFamily="34" charset="0"/>
              </a:rPr>
              <a:t> to suit their specific needs.</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34771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F5E97-6E91-E066-AB9C-2458FDE8D27E}"/>
              </a:ext>
            </a:extLst>
          </p:cNvPr>
          <p:cNvSpPr txBox="1"/>
          <p:nvPr/>
        </p:nvSpPr>
        <p:spPr>
          <a:xfrm>
            <a:off x="737117" y="858416"/>
            <a:ext cx="10683552" cy="4232312"/>
          </a:xfrm>
          <a:prstGeom prst="rect">
            <a:avLst/>
          </a:prstGeom>
          <a:noFill/>
        </p:spPr>
        <p:txBody>
          <a:bodyPr wrap="square">
            <a:spAutoFit/>
          </a:bodyPr>
          <a:lstStyle/>
          <a:p>
            <a:pPr>
              <a:spcAft>
                <a:spcPts val="2250"/>
              </a:spcAft>
            </a:pPr>
            <a:r>
              <a:rPr lang="en-IN" sz="3200" b="1" dirty="0">
                <a:effectLst/>
                <a:latin typeface="Calibri" panose="020F0502020204030204" pitchFamily="34" charset="0"/>
                <a:ea typeface="Times New Roman" panose="02020603050405020304" pitchFamily="18" charset="0"/>
              </a:rPr>
              <a:t>Penetration Testing</a:t>
            </a:r>
            <a:endParaRPr lang="en-IN" sz="2000" dirty="0">
              <a:effectLst/>
              <a:latin typeface="Times New Roman" panose="02020603050405020304" pitchFamily="18" charset="0"/>
              <a:ea typeface="Times New Roman" panose="02020603050405020304" pitchFamily="18" charset="0"/>
            </a:endParaRPr>
          </a:p>
          <a:p>
            <a:pPr>
              <a:spcAft>
                <a:spcPts val="2250"/>
              </a:spcAft>
            </a:pPr>
            <a:r>
              <a:rPr lang="en-IN" dirty="0">
                <a:effectLst/>
                <a:latin typeface="Calibri" panose="020F0502020204030204" pitchFamily="34" charset="0"/>
                <a:ea typeface="Times New Roman" panose="02020603050405020304" pitchFamily="18" charset="0"/>
              </a:rPr>
              <a:t>A penetration test, also known as a pen test, is a simulated cyber attack against your computer system to check for exploitable vulnerabilities. In the context of web application security, penetration testing is commonly used to augment a </a:t>
            </a:r>
            <a:r>
              <a:rPr lang="en-IN" u="none" strike="noStrike" dirty="0">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web application firewall (WAF)</a:t>
            </a:r>
            <a:r>
              <a:rPr lang="en-IN" dirty="0">
                <a:effectLst/>
                <a:latin typeface="Calibri" panose="020F050202020403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spcAft>
                <a:spcPts val="2250"/>
              </a:spcAft>
            </a:pPr>
            <a:r>
              <a:rPr lang="en-IN" dirty="0">
                <a:effectLst/>
                <a:latin typeface="Calibri" panose="020F0502020204030204" pitchFamily="34" charset="0"/>
                <a:ea typeface="Times New Roman" panose="02020603050405020304" pitchFamily="18" charset="0"/>
              </a:rPr>
              <a:t>Pen testing can involve the attempted breaching of any number of application systems, (e.g., application protocol interfaces (APIs), frontend/backend servers) to uncover vulnerabilities, such as </a:t>
            </a:r>
            <a:r>
              <a:rPr lang="en-IN" dirty="0" err="1">
                <a:effectLst/>
                <a:latin typeface="Calibri" panose="020F0502020204030204" pitchFamily="34" charset="0"/>
                <a:ea typeface="Times New Roman" panose="02020603050405020304" pitchFamily="18" charset="0"/>
              </a:rPr>
              <a:t>unsanitized</a:t>
            </a:r>
            <a:r>
              <a:rPr lang="en-IN" dirty="0">
                <a:effectLst/>
                <a:latin typeface="Calibri" panose="020F0502020204030204" pitchFamily="34" charset="0"/>
                <a:ea typeface="Times New Roman" panose="02020603050405020304" pitchFamily="18" charset="0"/>
              </a:rPr>
              <a:t> inputs that are susceptible to code injection attacks.</a:t>
            </a:r>
            <a:endParaRPr lang="en-IN" sz="1600" dirty="0">
              <a:effectLst/>
              <a:latin typeface="Times New Roman" panose="02020603050405020304" pitchFamily="18" charset="0"/>
              <a:ea typeface="Times New Roman" panose="02020603050405020304" pitchFamily="18" charset="0"/>
            </a:endParaRPr>
          </a:p>
          <a:p>
            <a:pPr>
              <a:spcAft>
                <a:spcPts val="2250"/>
              </a:spcAft>
            </a:pPr>
            <a:r>
              <a:rPr lang="en-IN" dirty="0">
                <a:effectLst/>
                <a:latin typeface="Calibri" panose="020F0502020204030204" pitchFamily="34" charset="0"/>
                <a:ea typeface="Times New Roman" panose="02020603050405020304" pitchFamily="18" charset="0"/>
              </a:rPr>
              <a:t>Insights provided by the penetration test can be used to fine-tune your WAF security policies and patch detected vulnerabilities.</a:t>
            </a:r>
            <a:endParaRPr lang="en-IN" sz="16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6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558189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4B15FC-ADAA-3DAB-D0D1-4522E1CEEC01}"/>
              </a:ext>
            </a:extLst>
          </p:cNvPr>
          <p:cNvSpPr txBox="1"/>
          <p:nvPr/>
        </p:nvSpPr>
        <p:spPr>
          <a:xfrm>
            <a:off x="765111" y="888272"/>
            <a:ext cx="11084767" cy="5081456"/>
          </a:xfrm>
          <a:prstGeom prst="rect">
            <a:avLst/>
          </a:prstGeom>
          <a:noFill/>
        </p:spPr>
        <p:txBody>
          <a:bodyPr wrap="square">
            <a:spAutoFit/>
          </a:bodyPr>
          <a:lstStyle/>
          <a:p>
            <a:pPr>
              <a:lnSpc>
                <a:spcPct val="107000"/>
              </a:lnSpc>
              <a:spcAft>
                <a:spcPts val="800"/>
              </a:spcAft>
            </a:pPr>
            <a:r>
              <a:rPr lang="en-IN" sz="3200" b="1" dirty="0" err="1">
                <a:effectLst/>
                <a:latin typeface="Calibri" panose="020F0502020204030204" pitchFamily="34" charset="0"/>
                <a:ea typeface="Calibri" panose="020F0502020204030204" pitchFamily="34" charset="0"/>
                <a:cs typeface="Calibri" panose="020F0502020204030204" pitchFamily="34" charset="0"/>
              </a:rPr>
              <a:t>Aircrack</a:t>
            </a:r>
            <a:r>
              <a:rPr lang="en-IN" sz="3200" b="1" dirty="0">
                <a:effectLst/>
                <a:latin typeface="Calibri" panose="020F0502020204030204" pitchFamily="34" charset="0"/>
                <a:ea typeface="Calibri" panose="020F0502020204030204" pitchFamily="34" charset="0"/>
                <a:cs typeface="Calibri" panose="020F0502020204030204" pitchFamily="34" charset="0"/>
              </a:rPr>
              <a:t>-ng</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spcAft>
                <a:spcPts val="750"/>
              </a:spcAft>
            </a:pPr>
            <a:r>
              <a:rPr lang="en-IN" sz="1600" dirty="0" err="1">
                <a:effectLst/>
                <a:latin typeface="Muli"/>
                <a:ea typeface="Times New Roman" panose="02020603050405020304" pitchFamily="18" charset="0"/>
              </a:rPr>
              <a:t>Aircrack</a:t>
            </a:r>
            <a:r>
              <a:rPr lang="en-IN" sz="1600" dirty="0">
                <a:effectLst/>
                <a:latin typeface="Muli"/>
                <a:ea typeface="Times New Roman" panose="02020603050405020304" pitchFamily="18" charset="0"/>
              </a:rPr>
              <a:t>-ng is a package of Wi-Fi network security assessment tools. It has a detector, a packet sniffer, WPA/WPA2-PSK, and a WEP cracker and </a:t>
            </a:r>
            <a:r>
              <a:rPr lang="en-IN" sz="1600" dirty="0" err="1">
                <a:effectLst/>
                <a:latin typeface="Muli"/>
                <a:ea typeface="Times New Roman" panose="02020603050405020304" pitchFamily="18" charset="0"/>
              </a:rPr>
              <a:t>analyzer</a:t>
            </a:r>
            <a:r>
              <a:rPr lang="en-IN" sz="1600" dirty="0">
                <a:effectLst/>
                <a:latin typeface="Muli"/>
                <a:ea typeface="Times New Roman" panose="02020603050405020304" pitchFamily="18" charset="0"/>
              </a:rPr>
              <a:t> for 802.11 Wireless LANs. With the help of </a:t>
            </a:r>
            <a:r>
              <a:rPr lang="en-IN" sz="1600" dirty="0" err="1">
                <a:effectLst/>
                <a:latin typeface="Muli"/>
                <a:ea typeface="Times New Roman" panose="02020603050405020304" pitchFamily="18" charset="0"/>
              </a:rPr>
              <a:t>Aircrack</a:t>
            </a:r>
            <a:r>
              <a:rPr lang="en-IN" sz="1600" dirty="0">
                <a:effectLst/>
                <a:latin typeface="Muli"/>
                <a:ea typeface="Times New Roman" panose="02020603050405020304" pitchFamily="18" charset="0"/>
              </a:rPr>
              <a:t>-ng, a penetration tester can focus on Monitoring, Attacking, Testing, and Cracking aspects of the Wi-Fi Security. Monitoring includes Packer Capturing and exporting the data to text files for processing by any third-party tool. Attacking includes replay attacks, </a:t>
            </a:r>
            <a:r>
              <a:rPr lang="en-IN" sz="1600" dirty="0" err="1">
                <a:effectLst/>
                <a:latin typeface="Muli"/>
                <a:ea typeface="Times New Roman" panose="02020603050405020304" pitchFamily="18" charset="0"/>
              </a:rPr>
              <a:t>deauthentication</a:t>
            </a:r>
            <a:r>
              <a:rPr lang="en-IN" sz="1600" dirty="0">
                <a:effectLst/>
                <a:latin typeface="Muli"/>
                <a:ea typeface="Times New Roman" panose="02020603050405020304" pitchFamily="18" charset="0"/>
              </a:rPr>
              <a:t>, evil-twin attacks, and packet injection attacks. Testing includes the testing of the Wi-Fi cards and driver capabilities based on the capture and injections. Finally Cracking includes the ability to crack the WEP and WPA PSK keys.</a:t>
            </a:r>
            <a:endParaRPr lang="en-IN" sz="1600" dirty="0">
              <a:effectLst/>
              <a:latin typeface="Times New Roman" panose="02020603050405020304" pitchFamily="18" charset="0"/>
              <a:ea typeface="Times New Roman" panose="02020603050405020304" pitchFamily="18" charset="0"/>
            </a:endParaRPr>
          </a:p>
          <a:p>
            <a:pPr algn="l">
              <a:spcAft>
                <a:spcPts val="750"/>
              </a:spcAft>
            </a:pPr>
            <a:r>
              <a:rPr lang="en-IN" sz="1600" dirty="0" err="1">
                <a:effectLst/>
                <a:latin typeface="Muli"/>
                <a:ea typeface="Times New Roman" panose="02020603050405020304" pitchFamily="18" charset="0"/>
              </a:rPr>
              <a:t>Aircrack</a:t>
            </a:r>
            <a:r>
              <a:rPr lang="en-IN" sz="1600" dirty="0">
                <a:effectLst/>
                <a:latin typeface="Muli"/>
                <a:ea typeface="Times New Roman" panose="02020603050405020304" pitchFamily="18" charset="0"/>
              </a:rPr>
              <a:t>-ng is supported on Linux, FreeBSD, macOS, OpenBSD, Android, and Windows.</a:t>
            </a:r>
            <a:endParaRPr lang="en-IN" sz="1600" dirty="0">
              <a:effectLst/>
              <a:latin typeface="Times New Roman" panose="02020603050405020304" pitchFamily="18" charset="0"/>
              <a:ea typeface="Times New Roman" panose="02020603050405020304" pitchFamily="18" charset="0"/>
            </a:endParaRPr>
          </a:p>
          <a:p>
            <a:pPr algn="l">
              <a:spcAft>
                <a:spcPts val="750"/>
              </a:spcAft>
            </a:pPr>
            <a:r>
              <a:rPr lang="en-IN" sz="1600" dirty="0">
                <a:effectLst/>
                <a:latin typeface="Muli"/>
                <a:ea typeface="Times New Roman" panose="02020603050405020304" pitchFamily="18" charset="0"/>
              </a:rPr>
              <a:t>There are a bunch of tools inside the </a:t>
            </a:r>
            <a:r>
              <a:rPr lang="en-IN" sz="1600" dirty="0" err="1">
                <a:effectLst/>
                <a:latin typeface="Muli"/>
                <a:ea typeface="Times New Roman" panose="02020603050405020304" pitchFamily="18" charset="0"/>
              </a:rPr>
              <a:t>Aircrack</a:t>
            </a:r>
            <a:r>
              <a:rPr lang="en-IN" sz="1600" dirty="0">
                <a:effectLst/>
                <a:latin typeface="Muli"/>
                <a:ea typeface="Times New Roman" panose="02020603050405020304" pitchFamily="18" charset="0"/>
              </a:rPr>
              <a:t>-ng Suite. In this demonstration, we will be focusing on the following:</a:t>
            </a:r>
            <a:endParaRPr lang="en-IN" sz="1600" dirty="0">
              <a:effectLst/>
              <a:latin typeface="Times New Roman" panose="02020603050405020304" pitchFamily="18" charset="0"/>
              <a:ea typeface="Times New Roman" panose="02020603050405020304" pitchFamily="18" charset="0"/>
            </a:endParaRPr>
          </a:p>
          <a:p>
            <a:pPr algn="l">
              <a:spcAft>
                <a:spcPts val="750"/>
              </a:spcAft>
            </a:pPr>
            <a:r>
              <a:rPr lang="en-IN" sz="1600" b="1" dirty="0" err="1">
                <a:effectLst/>
                <a:latin typeface="Muli"/>
                <a:ea typeface="Times New Roman" panose="02020603050405020304" pitchFamily="18" charset="0"/>
              </a:rPr>
              <a:t>airmon</a:t>
            </a:r>
            <a:r>
              <a:rPr lang="en-IN" sz="1600" b="1" dirty="0">
                <a:effectLst/>
                <a:latin typeface="Muli"/>
                <a:ea typeface="Times New Roman" panose="02020603050405020304" pitchFamily="18" charset="0"/>
              </a:rPr>
              <a:t>-ng:</a:t>
            </a:r>
            <a:r>
              <a:rPr lang="en-IN" sz="1600" dirty="0">
                <a:effectLst/>
                <a:latin typeface="Muli"/>
                <a:ea typeface="Times New Roman" panose="02020603050405020304" pitchFamily="18" charset="0"/>
              </a:rPr>
              <a:t> It is used to enabling Monitor Mode on Wi-Fi Card</a:t>
            </a:r>
            <a:endParaRPr lang="en-IN" sz="1600" dirty="0">
              <a:effectLst/>
              <a:latin typeface="Times New Roman" panose="02020603050405020304" pitchFamily="18" charset="0"/>
              <a:ea typeface="Times New Roman" panose="02020603050405020304" pitchFamily="18" charset="0"/>
            </a:endParaRPr>
          </a:p>
          <a:p>
            <a:pPr algn="l">
              <a:spcAft>
                <a:spcPts val="750"/>
              </a:spcAft>
            </a:pPr>
            <a:r>
              <a:rPr lang="en-IN" sz="1600" b="1" dirty="0" err="1">
                <a:effectLst/>
                <a:latin typeface="Muli"/>
                <a:ea typeface="Times New Roman" panose="02020603050405020304" pitchFamily="18" charset="0"/>
              </a:rPr>
              <a:t>airodump</a:t>
            </a:r>
            <a:r>
              <a:rPr lang="en-IN" sz="1600" b="1" dirty="0">
                <a:effectLst/>
                <a:latin typeface="Muli"/>
                <a:ea typeface="Times New Roman" panose="02020603050405020304" pitchFamily="18" charset="0"/>
              </a:rPr>
              <a:t>-ng:</a:t>
            </a:r>
            <a:r>
              <a:rPr lang="en-IN" sz="1600" dirty="0">
                <a:effectLst/>
                <a:latin typeface="Muli"/>
                <a:ea typeface="Times New Roman" panose="02020603050405020304" pitchFamily="18" charset="0"/>
              </a:rPr>
              <a:t> It is used for sniffing packets. It places the air traffic into a </a:t>
            </a:r>
            <a:r>
              <a:rPr lang="en-IN" sz="1600" dirty="0" err="1">
                <a:effectLst/>
                <a:latin typeface="Muli"/>
                <a:ea typeface="Times New Roman" panose="02020603050405020304" pitchFamily="18" charset="0"/>
              </a:rPr>
              <a:t>pcap</a:t>
            </a:r>
            <a:r>
              <a:rPr lang="en-IN" sz="1600" dirty="0">
                <a:effectLst/>
                <a:latin typeface="Muli"/>
                <a:ea typeface="Times New Roman" panose="02020603050405020304" pitchFamily="18" charset="0"/>
              </a:rPr>
              <a:t> file and shows information about the network</a:t>
            </a:r>
            <a:endParaRPr lang="en-IN" sz="1600" dirty="0">
              <a:effectLst/>
              <a:latin typeface="Times New Roman" panose="02020603050405020304" pitchFamily="18" charset="0"/>
              <a:ea typeface="Times New Roman" panose="02020603050405020304" pitchFamily="18" charset="0"/>
            </a:endParaRPr>
          </a:p>
          <a:p>
            <a:pPr algn="l">
              <a:spcAft>
                <a:spcPts val="750"/>
              </a:spcAft>
            </a:pPr>
            <a:r>
              <a:rPr lang="en-IN" sz="1600" b="1" dirty="0" err="1">
                <a:effectLst/>
                <a:latin typeface="Muli"/>
                <a:ea typeface="Times New Roman" panose="02020603050405020304" pitchFamily="18" charset="0"/>
              </a:rPr>
              <a:t>aireplay</a:t>
            </a:r>
            <a:r>
              <a:rPr lang="en-IN" sz="1600" b="1" dirty="0">
                <a:effectLst/>
                <a:latin typeface="Muli"/>
                <a:ea typeface="Times New Roman" panose="02020603050405020304" pitchFamily="18" charset="0"/>
              </a:rPr>
              <a:t>-ng:</a:t>
            </a:r>
            <a:r>
              <a:rPr lang="en-IN" sz="1600" dirty="0">
                <a:effectLst/>
                <a:latin typeface="Muli"/>
                <a:ea typeface="Times New Roman" panose="02020603050405020304" pitchFamily="18" charset="0"/>
              </a:rPr>
              <a:t> It is used for Packet Injection Attacks</a:t>
            </a:r>
            <a:endParaRPr lang="en-IN" sz="1600" dirty="0">
              <a:effectLst/>
              <a:latin typeface="Times New Roman" panose="02020603050405020304" pitchFamily="18" charset="0"/>
              <a:ea typeface="Times New Roman" panose="02020603050405020304" pitchFamily="18" charset="0"/>
            </a:endParaRPr>
          </a:p>
          <a:p>
            <a:pPr algn="l">
              <a:spcAft>
                <a:spcPts val="750"/>
              </a:spcAft>
            </a:pPr>
            <a:r>
              <a:rPr lang="en-IN" sz="1600" b="1" dirty="0" err="1">
                <a:effectLst/>
                <a:latin typeface="Muli"/>
                <a:ea typeface="Times New Roman" panose="02020603050405020304" pitchFamily="18" charset="0"/>
              </a:rPr>
              <a:t>aircrack</a:t>
            </a:r>
            <a:r>
              <a:rPr lang="en-IN" sz="1600" b="1" dirty="0">
                <a:effectLst/>
                <a:latin typeface="Muli"/>
                <a:ea typeface="Times New Roman" panose="02020603050405020304" pitchFamily="18" charset="0"/>
              </a:rPr>
              <a:t>-ng:</a:t>
            </a:r>
            <a:r>
              <a:rPr lang="en-IN" sz="1600" dirty="0">
                <a:effectLst/>
                <a:latin typeface="Muli"/>
                <a:ea typeface="Times New Roman" panose="02020603050405020304" pitchFamily="18" charset="0"/>
              </a:rPr>
              <a:t> It is used for cracking the WEP keys using the Fluhrer, Mantin, and Shamir attack (FMS) attack, PTW attack, and dictionary attacks, and WPA/WPA2-PSK using dictionary attacks.</a:t>
            </a:r>
            <a:endParaRPr lang="en-IN" sz="1600"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2800" b="1"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209530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9804E0-4E50-4199-BBE7-6CE9515CE2B6}"/>
              </a:ext>
            </a:extLst>
          </p:cNvPr>
          <p:cNvSpPr txBox="1"/>
          <p:nvPr/>
        </p:nvSpPr>
        <p:spPr>
          <a:xfrm>
            <a:off x="1194318" y="289249"/>
            <a:ext cx="8236597" cy="1929503"/>
          </a:xfrm>
          <a:prstGeom prst="rect">
            <a:avLst/>
          </a:prstGeom>
          <a:noFill/>
        </p:spPr>
        <p:txBody>
          <a:bodyPr wrap="square">
            <a:spAutoFit/>
          </a:bodyPr>
          <a:lstStyle/>
          <a:p>
            <a:pPr>
              <a:lnSpc>
                <a:spcPct val="107000"/>
              </a:lnSpc>
              <a:spcAft>
                <a:spcPts val="800"/>
              </a:spcAft>
            </a:pPr>
            <a:r>
              <a:rPr lang="en-IN" sz="4000" b="1" dirty="0">
                <a:effectLst/>
                <a:latin typeface="Calibri" panose="020F0502020204030204" pitchFamily="34" charset="0"/>
                <a:ea typeface="Calibri" panose="020F0502020204030204" pitchFamily="34" charset="0"/>
                <a:cs typeface="Calibri" panose="020F0502020204030204" pitchFamily="34" charset="0"/>
              </a:rPr>
              <a:t>Hacking with </a:t>
            </a:r>
            <a:r>
              <a:rPr lang="en-IN" sz="4000" b="1" dirty="0" err="1">
                <a:effectLst/>
                <a:latin typeface="Calibri" panose="020F0502020204030204" pitchFamily="34" charset="0"/>
                <a:ea typeface="Calibri" panose="020F0502020204030204" pitchFamily="34" charset="0"/>
                <a:cs typeface="Calibri" panose="020F0502020204030204" pitchFamily="34" charset="0"/>
              </a:rPr>
              <a:t>Aircrack</a:t>
            </a:r>
            <a:r>
              <a:rPr lang="en-IN" sz="4000" b="1" dirty="0">
                <a:effectLst/>
                <a:latin typeface="Calibri" panose="020F0502020204030204" pitchFamily="34" charset="0"/>
                <a:ea typeface="Calibri" panose="020F0502020204030204" pitchFamily="34" charset="0"/>
                <a:cs typeface="Calibri" panose="020F0502020204030204" pitchFamily="34" charset="0"/>
              </a:rPr>
              <a:t>-ng</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375"/>
              </a:spcAft>
            </a:pPr>
            <a:endParaRPr lang="en-IN" sz="2000" b="1" dirty="0">
              <a:effectLst/>
              <a:latin typeface="Josefin Sans" panose="020B0604020202020204" pitchFamily="2" charset="0"/>
              <a:ea typeface="Times New Roman" panose="02020603050405020304" pitchFamily="18" charset="0"/>
              <a:cs typeface="Times New Roman" panose="02020603050405020304" pitchFamily="18" charset="0"/>
            </a:endParaRPr>
          </a:p>
          <a:p>
            <a:pPr marL="342900" indent="-342900">
              <a:lnSpc>
                <a:spcPct val="107000"/>
              </a:lnSpc>
              <a:spcAft>
                <a:spcPts val="375"/>
              </a:spcAft>
              <a:buFont typeface="Arial" panose="020B0604020202020204" pitchFamily="34" charset="0"/>
              <a:buChar char="•"/>
            </a:pPr>
            <a:r>
              <a:rPr lang="en-IN" sz="2000" b="1" dirty="0">
                <a:effectLst/>
                <a:latin typeface="Josefin Sans" panose="020B0604020202020204" pitchFamily="2" charset="0"/>
                <a:ea typeface="Times New Roman" panose="02020603050405020304" pitchFamily="18" charset="0"/>
                <a:cs typeface="Times New Roman" panose="02020603050405020304" pitchFamily="18" charset="0"/>
              </a:rPr>
              <a:t>Enabling Monitor Mode</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E6D20750-0BC5-8515-A911-FF397095B137}"/>
              </a:ext>
            </a:extLst>
          </p:cNvPr>
          <p:cNvPicPr>
            <a:picLocks noChangeAspect="1"/>
          </p:cNvPicPr>
          <p:nvPr/>
        </p:nvPicPr>
        <p:blipFill>
          <a:blip r:embed="rId2"/>
          <a:stretch>
            <a:fillRect/>
          </a:stretch>
        </p:blipFill>
        <p:spPr>
          <a:xfrm>
            <a:off x="1352840" y="2755231"/>
            <a:ext cx="8904697" cy="3618745"/>
          </a:xfrm>
          <a:prstGeom prst="rect">
            <a:avLst/>
          </a:prstGeom>
        </p:spPr>
      </p:pic>
      <p:sp>
        <p:nvSpPr>
          <p:cNvPr id="10" name="TextBox 9">
            <a:extLst>
              <a:ext uri="{FF2B5EF4-FFF2-40B4-BE49-F238E27FC236}">
                <a16:creationId xmlns:a16="http://schemas.microsoft.com/office/drawing/2014/main" id="{B770BAFE-D116-EB7E-5573-D1B3563885DE}"/>
              </a:ext>
            </a:extLst>
          </p:cNvPr>
          <p:cNvSpPr txBox="1"/>
          <p:nvPr/>
        </p:nvSpPr>
        <p:spPr>
          <a:xfrm>
            <a:off x="1914040" y="2302325"/>
            <a:ext cx="6105524" cy="369332"/>
          </a:xfrm>
          <a:prstGeom prst="rect">
            <a:avLst/>
          </a:prstGeom>
          <a:noFill/>
        </p:spPr>
        <p:txBody>
          <a:bodyPr wrap="square">
            <a:spAutoFit/>
          </a:bodyPr>
          <a:lstStyle/>
          <a:p>
            <a:r>
              <a:rPr lang="en-IN" b="0" i="0" dirty="0" err="1">
                <a:effectLst/>
                <a:latin typeface="Source Code Pro" panose="020B0509030403020204" pitchFamily="49" charset="0"/>
              </a:rPr>
              <a:t>airmon</a:t>
            </a:r>
            <a:r>
              <a:rPr lang="en-IN" b="0" i="0" dirty="0">
                <a:effectLst/>
                <a:latin typeface="Source Code Pro" panose="020B0509030403020204" pitchFamily="49" charset="0"/>
              </a:rPr>
              <a:t>-ng start wlan0</a:t>
            </a:r>
            <a:endParaRPr lang="en-IN" dirty="0"/>
          </a:p>
        </p:txBody>
      </p:sp>
    </p:spTree>
    <p:extLst>
      <p:ext uri="{BB962C8B-B14F-4D97-AF65-F5344CB8AC3E}">
        <p14:creationId xmlns:p14="http://schemas.microsoft.com/office/powerpoint/2010/main" val="70363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0C89B8-A3AB-3114-E89D-159E7F12F9B4}"/>
              </a:ext>
            </a:extLst>
          </p:cNvPr>
          <p:cNvPicPr>
            <a:picLocks noChangeAspect="1"/>
          </p:cNvPicPr>
          <p:nvPr/>
        </p:nvPicPr>
        <p:blipFill>
          <a:blip r:embed="rId2"/>
          <a:stretch>
            <a:fillRect/>
          </a:stretch>
        </p:blipFill>
        <p:spPr>
          <a:xfrm>
            <a:off x="1137472" y="1806445"/>
            <a:ext cx="9917056" cy="3714750"/>
          </a:xfrm>
          <a:prstGeom prst="rect">
            <a:avLst/>
          </a:prstGeom>
        </p:spPr>
      </p:pic>
      <p:sp>
        <p:nvSpPr>
          <p:cNvPr id="6" name="TextBox 5">
            <a:extLst>
              <a:ext uri="{FF2B5EF4-FFF2-40B4-BE49-F238E27FC236}">
                <a16:creationId xmlns:a16="http://schemas.microsoft.com/office/drawing/2014/main" id="{18A0F5C0-99DA-47DC-2AE3-0B03F9D5E350}"/>
              </a:ext>
            </a:extLst>
          </p:cNvPr>
          <p:cNvSpPr txBox="1"/>
          <p:nvPr/>
        </p:nvSpPr>
        <p:spPr>
          <a:xfrm>
            <a:off x="1597867" y="1144946"/>
            <a:ext cx="6106884" cy="369332"/>
          </a:xfrm>
          <a:prstGeom prst="rect">
            <a:avLst/>
          </a:prstGeom>
          <a:noFill/>
        </p:spPr>
        <p:txBody>
          <a:bodyPr wrap="square">
            <a:spAutoFit/>
          </a:bodyPr>
          <a:lstStyle/>
          <a:p>
            <a:r>
              <a:rPr lang="en-IN" b="0" i="0" dirty="0" err="1">
                <a:effectLst/>
                <a:latin typeface="Source Code Pro" panose="020B0509030403020204" pitchFamily="49" charset="0"/>
              </a:rPr>
              <a:t>iwconfig</a:t>
            </a:r>
            <a:endParaRPr lang="en-IN" dirty="0"/>
          </a:p>
        </p:txBody>
      </p:sp>
    </p:spTree>
    <p:extLst>
      <p:ext uri="{BB962C8B-B14F-4D97-AF65-F5344CB8AC3E}">
        <p14:creationId xmlns:p14="http://schemas.microsoft.com/office/powerpoint/2010/main" val="314147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2818E9-0CA1-C8CC-2E7C-BBE791B7F348}"/>
              </a:ext>
            </a:extLst>
          </p:cNvPr>
          <p:cNvSpPr txBox="1"/>
          <p:nvPr/>
        </p:nvSpPr>
        <p:spPr>
          <a:xfrm>
            <a:off x="1439247" y="351844"/>
            <a:ext cx="6106884" cy="400110"/>
          </a:xfrm>
          <a:prstGeom prst="rect">
            <a:avLst/>
          </a:prstGeom>
          <a:noFill/>
        </p:spPr>
        <p:txBody>
          <a:bodyPr wrap="square">
            <a:spAutoFit/>
          </a:bodyPr>
          <a:lstStyle/>
          <a:p>
            <a:pPr marL="342900" indent="-342900" algn="l">
              <a:buFont typeface="Arial" panose="020B0604020202020204" pitchFamily="34" charset="0"/>
              <a:buChar char="•"/>
            </a:pPr>
            <a:r>
              <a:rPr lang="en-IN" sz="2000" b="1" i="0" dirty="0">
                <a:effectLst/>
                <a:latin typeface="Josefin Sans" pitchFamily="2" charset="0"/>
              </a:rPr>
              <a:t>Sniffing Wireless Packets</a:t>
            </a:r>
          </a:p>
        </p:txBody>
      </p:sp>
      <p:sp>
        <p:nvSpPr>
          <p:cNvPr id="7" name="TextBox 6">
            <a:extLst>
              <a:ext uri="{FF2B5EF4-FFF2-40B4-BE49-F238E27FC236}">
                <a16:creationId xmlns:a16="http://schemas.microsoft.com/office/drawing/2014/main" id="{05FFE5B4-B0AC-4304-2AE4-669BCD50620E}"/>
              </a:ext>
            </a:extLst>
          </p:cNvPr>
          <p:cNvSpPr txBox="1"/>
          <p:nvPr/>
        </p:nvSpPr>
        <p:spPr>
          <a:xfrm>
            <a:off x="2157705" y="893020"/>
            <a:ext cx="6106884" cy="369332"/>
          </a:xfrm>
          <a:prstGeom prst="rect">
            <a:avLst/>
          </a:prstGeom>
          <a:noFill/>
        </p:spPr>
        <p:txBody>
          <a:bodyPr wrap="square">
            <a:spAutoFit/>
          </a:bodyPr>
          <a:lstStyle/>
          <a:p>
            <a:r>
              <a:rPr lang="en-IN" b="0" i="0" dirty="0" err="1">
                <a:effectLst/>
                <a:latin typeface="Source Code Pro" panose="020B0509030403020204" pitchFamily="49" charset="0"/>
              </a:rPr>
              <a:t>airodump</a:t>
            </a:r>
            <a:r>
              <a:rPr lang="en-IN" b="0" i="0" dirty="0">
                <a:effectLst/>
                <a:latin typeface="Source Code Pro" panose="020B0509030403020204" pitchFamily="49" charset="0"/>
              </a:rPr>
              <a:t>-ng wlan0mon</a:t>
            </a:r>
            <a:endParaRPr lang="en-IN" dirty="0"/>
          </a:p>
        </p:txBody>
      </p:sp>
      <p:pic>
        <p:nvPicPr>
          <p:cNvPr id="8" name="Picture 7">
            <a:extLst>
              <a:ext uri="{FF2B5EF4-FFF2-40B4-BE49-F238E27FC236}">
                <a16:creationId xmlns:a16="http://schemas.microsoft.com/office/drawing/2014/main" id="{7FB003F3-51F1-64EF-2B56-1D34F35698FE}"/>
              </a:ext>
            </a:extLst>
          </p:cNvPr>
          <p:cNvPicPr>
            <a:picLocks noChangeAspect="1"/>
          </p:cNvPicPr>
          <p:nvPr/>
        </p:nvPicPr>
        <p:blipFill>
          <a:blip r:embed="rId2"/>
          <a:stretch>
            <a:fillRect/>
          </a:stretch>
        </p:blipFill>
        <p:spPr>
          <a:xfrm>
            <a:off x="1596214" y="1403418"/>
            <a:ext cx="4041706" cy="1209153"/>
          </a:xfrm>
          <a:prstGeom prst="rect">
            <a:avLst/>
          </a:prstGeom>
        </p:spPr>
      </p:pic>
      <p:pic>
        <p:nvPicPr>
          <p:cNvPr id="9" name="Picture 8">
            <a:extLst>
              <a:ext uri="{FF2B5EF4-FFF2-40B4-BE49-F238E27FC236}">
                <a16:creationId xmlns:a16="http://schemas.microsoft.com/office/drawing/2014/main" id="{515452A5-AA0D-D84A-32DF-91713174F795}"/>
              </a:ext>
            </a:extLst>
          </p:cNvPr>
          <p:cNvPicPr>
            <a:picLocks noChangeAspect="1"/>
          </p:cNvPicPr>
          <p:nvPr/>
        </p:nvPicPr>
        <p:blipFill>
          <a:blip r:embed="rId3"/>
          <a:stretch>
            <a:fillRect/>
          </a:stretch>
        </p:blipFill>
        <p:spPr>
          <a:xfrm>
            <a:off x="1596214" y="2782042"/>
            <a:ext cx="8350218" cy="3919717"/>
          </a:xfrm>
          <a:prstGeom prst="rect">
            <a:avLst/>
          </a:prstGeom>
        </p:spPr>
      </p:pic>
    </p:spTree>
    <p:extLst>
      <p:ext uri="{BB962C8B-B14F-4D97-AF65-F5344CB8AC3E}">
        <p14:creationId xmlns:p14="http://schemas.microsoft.com/office/powerpoint/2010/main" val="1318944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9DA1CD-9D9A-E298-705E-05259F59EB43}"/>
              </a:ext>
            </a:extLst>
          </p:cNvPr>
          <p:cNvSpPr txBox="1"/>
          <p:nvPr/>
        </p:nvSpPr>
        <p:spPr>
          <a:xfrm>
            <a:off x="1512143" y="784799"/>
            <a:ext cx="6106884" cy="400110"/>
          </a:xfrm>
          <a:prstGeom prst="rect">
            <a:avLst/>
          </a:prstGeom>
          <a:noFill/>
        </p:spPr>
        <p:txBody>
          <a:bodyPr wrap="square">
            <a:spAutoFit/>
          </a:bodyPr>
          <a:lstStyle/>
          <a:p>
            <a:pPr marL="342900" indent="-342900" algn="l">
              <a:buFont typeface="Arial" panose="020B0604020202020204" pitchFamily="34" charset="0"/>
              <a:buChar char="•"/>
            </a:pPr>
            <a:r>
              <a:rPr lang="en-IN" sz="2000" b="1" i="0" dirty="0" err="1">
                <a:effectLst/>
                <a:latin typeface="Josefin Sans" pitchFamily="2" charset="0"/>
              </a:rPr>
              <a:t>Deauthencating</a:t>
            </a:r>
            <a:r>
              <a:rPr lang="en-IN" sz="2000" b="1" i="0" dirty="0">
                <a:effectLst/>
                <a:latin typeface="Josefin Sans" pitchFamily="2" charset="0"/>
              </a:rPr>
              <a:t> Users</a:t>
            </a:r>
          </a:p>
        </p:txBody>
      </p:sp>
      <p:sp>
        <p:nvSpPr>
          <p:cNvPr id="7" name="TextBox 6">
            <a:extLst>
              <a:ext uri="{FF2B5EF4-FFF2-40B4-BE49-F238E27FC236}">
                <a16:creationId xmlns:a16="http://schemas.microsoft.com/office/drawing/2014/main" id="{F09D6FE7-761D-1118-C49E-F9691FCA1DD8}"/>
              </a:ext>
            </a:extLst>
          </p:cNvPr>
          <p:cNvSpPr txBox="1"/>
          <p:nvPr/>
        </p:nvSpPr>
        <p:spPr>
          <a:xfrm>
            <a:off x="1665709" y="1485807"/>
            <a:ext cx="7599782" cy="338554"/>
          </a:xfrm>
          <a:prstGeom prst="rect">
            <a:avLst/>
          </a:prstGeom>
          <a:noFill/>
        </p:spPr>
        <p:txBody>
          <a:bodyPr wrap="square">
            <a:spAutoFit/>
          </a:bodyPr>
          <a:lstStyle/>
          <a:p>
            <a:r>
              <a:rPr lang="en-IN" sz="1600" b="0" i="0" dirty="0" err="1">
                <a:effectLst/>
                <a:latin typeface="Source Code Pro" panose="020B0509030403020204" pitchFamily="49" charset="0"/>
              </a:rPr>
              <a:t>aireplay</a:t>
            </a:r>
            <a:r>
              <a:rPr lang="en-IN" sz="1600" b="0" i="0" dirty="0">
                <a:effectLst/>
                <a:latin typeface="Source Code Pro" panose="020B0509030403020204" pitchFamily="49" charset="0"/>
              </a:rPr>
              <a:t>-ng --</a:t>
            </a:r>
            <a:r>
              <a:rPr lang="en-IN" sz="1600" b="0" i="0" dirty="0" err="1">
                <a:effectLst/>
                <a:latin typeface="Source Code Pro" panose="020B0509030403020204" pitchFamily="49" charset="0"/>
              </a:rPr>
              <a:t>deauth</a:t>
            </a:r>
            <a:r>
              <a:rPr lang="en-IN" sz="1600" b="0" i="0" dirty="0">
                <a:effectLst/>
                <a:latin typeface="Source Code Pro" panose="020B0509030403020204" pitchFamily="49" charset="0"/>
              </a:rPr>
              <a:t> 0 -a 18:X:X:X:X:X wlan0mon</a:t>
            </a:r>
            <a:endParaRPr lang="en-IN" sz="1600" dirty="0"/>
          </a:p>
        </p:txBody>
      </p:sp>
      <p:pic>
        <p:nvPicPr>
          <p:cNvPr id="8" name="Picture 7">
            <a:extLst>
              <a:ext uri="{FF2B5EF4-FFF2-40B4-BE49-F238E27FC236}">
                <a16:creationId xmlns:a16="http://schemas.microsoft.com/office/drawing/2014/main" id="{998A686D-CE0F-43F9-87B6-32F1566A9B55}"/>
              </a:ext>
            </a:extLst>
          </p:cNvPr>
          <p:cNvPicPr>
            <a:picLocks noChangeAspect="1"/>
          </p:cNvPicPr>
          <p:nvPr/>
        </p:nvPicPr>
        <p:blipFill>
          <a:blip r:embed="rId2"/>
          <a:stretch>
            <a:fillRect/>
          </a:stretch>
        </p:blipFill>
        <p:spPr>
          <a:xfrm>
            <a:off x="853070" y="2325314"/>
            <a:ext cx="10485860" cy="3468149"/>
          </a:xfrm>
          <a:prstGeom prst="rect">
            <a:avLst/>
          </a:prstGeom>
        </p:spPr>
      </p:pic>
    </p:spTree>
    <p:extLst>
      <p:ext uri="{BB962C8B-B14F-4D97-AF65-F5344CB8AC3E}">
        <p14:creationId xmlns:p14="http://schemas.microsoft.com/office/powerpoint/2010/main" val="2829690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116</TotalTime>
  <Words>841</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Arial</vt:lpstr>
      <vt:lpstr>Calibri</vt:lpstr>
      <vt:lpstr>Josefin Sans</vt:lpstr>
      <vt:lpstr>Muli</vt:lpstr>
      <vt:lpstr>Source Code Pro</vt:lpstr>
      <vt:lpstr>Symbol</vt:lpstr>
      <vt:lpstr>Times New Roman</vt:lpstr>
      <vt:lpstr>Tw Cen MT</vt:lpstr>
      <vt:lpstr>Circuit</vt:lpstr>
      <vt:lpstr> Acropolis institute of technology and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Acropolis institute of technology and research</dc:title>
  <dc:creator>jagrat</dc:creator>
  <cp:lastModifiedBy>jagrat</cp:lastModifiedBy>
  <cp:revision>1</cp:revision>
  <dcterms:created xsi:type="dcterms:W3CDTF">2022-11-25T07:19:53Z</dcterms:created>
  <dcterms:modified xsi:type="dcterms:W3CDTF">2022-11-25T09:16:51Z</dcterms:modified>
</cp:coreProperties>
</file>