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F5409-D4BA-4C11-9E13-D379406686D7}"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B3F8F-6BD8-4141-963E-BDC1F21AB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F5409-D4BA-4C11-9E13-D379406686D7}" type="datetimeFigureOut">
              <a:rPr lang="en-US" smtClean="0"/>
              <a:pPr/>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B3F8F-6BD8-4141-963E-BDC1F21AB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kaggle.com/datasets/yasserh/uber-fares-dataset" TargetMode="External"/><Relationship Id="rId1" Type="http://schemas.openxmlformats.org/officeDocument/2006/relationships/slideLayout" Target="../slideLayouts/slideLayout2.xml"/><Relationship Id="rId4" Type="http://schemas.openxmlformats.org/officeDocument/2006/relationships/hyperlink" Target="https://www.geeksforgeeks.org/random-forest-regression-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noAutofit/>
          </a:bodyPr>
          <a:lstStyle/>
          <a:p>
            <a:r>
              <a:rPr lang="en-US" sz="8800" smtClean="0"/>
              <a:t>Uber Fare Price Prediction</a:t>
            </a:r>
            <a:endParaRPr lang="en-US" sz="8800" dirty="0"/>
          </a:p>
        </p:txBody>
      </p:sp>
      <p:sp>
        <p:nvSpPr>
          <p:cNvPr id="3" name="Subtitle 2"/>
          <p:cNvSpPr>
            <a:spLocks noGrp="1"/>
          </p:cNvSpPr>
          <p:nvPr>
            <p:ph type="subTitle" idx="1"/>
          </p:nvPr>
        </p:nvSpPr>
        <p:spPr>
          <a:xfrm>
            <a:off x="-2895600" y="4191000"/>
            <a:ext cx="8153400" cy="1752600"/>
          </a:xfrm>
        </p:spPr>
        <p:txBody>
          <a:bodyPr>
            <a:normAutofit/>
          </a:bodyPr>
          <a:lstStyle/>
          <a:p>
            <a:r>
              <a:rPr lang="en-US" sz="2400" dirty="0" smtClean="0">
                <a:solidFill>
                  <a:schemeClr val="tx1"/>
                </a:solidFill>
              </a:rPr>
              <a:t>Submitted By:-</a:t>
            </a:r>
          </a:p>
          <a:p>
            <a:r>
              <a:rPr lang="en-US" sz="2400" dirty="0" smtClean="0">
                <a:solidFill>
                  <a:schemeClr val="tx1"/>
                </a:solidFill>
              </a:rPr>
              <a:t>			&gt; Jagrit Goyal (102217007)</a:t>
            </a:r>
          </a:p>
          <a:p>
            <a:r>
              <a:rPr lang="en-US" sz="2400" dirty="0" smtClean="0">
                <a:solidFill>
                  <a:schemeClr val="tx1"/>
                </a:solidFill>
              </a:rPr>
              <a:t>			       &gt; Shantanu Singh (102217248)</a:t>
            </a:r>
            <a:endParaRPr lang="en-US" sz="2400" dirty="0">
              <a:solidFill>
                <a:schemeClr val="tx1"/>
              </a:solidFill>
            </a:endParaRPr>
          </a:p>
        </p:txBody>
      </p:sp>
      <p:sp>
        <p:nvSpPr>
          <p:cNvPr id="5" name="TextBox 4"/>
          <p:cNvSpPr txBox="1"/>
          <p:nvPr/>
        </p:nvSpPr>
        <p:spPr>
          <a:xfrm>
            <a:off x="3352800" y="3124200"/>
            <a:ext cx="4495800" cy="369332"/>
          </a:xfrm>
          <a:prstGeom prst="rect">
            <a:avLst/>
          </a:prstGeom>
          <a:noFill/>
        </p:spPr>
        <p:txBody>
          <a:bodyPr wrap="square" rtlCol="0">
            <a:spAutoFit/>
          </a:bodyPr>
          <a:lstStyle/>
          <a:p>
            <a:r>
              <a:rPr lang="en-US" dirty="0" smtClean="0"/>
              <a:t>MACHINE LEARNING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Final Comparison</a:t>
            </a:r>
            <a:endParaRPr lang="en-US" sz="6000" dirty="0"/>
          </a:p>
        </p:txBody>
      </p:sp>
      <p:pic>
        <p:nvPicPr>
          <p:cNvPr id="7170" name="Picture 2" descr="C:\Users\HP\OneDrive\Desktop\New folder (2)\images project\final comparison photo.png"/>
          <p:cNvPicPr>
            <a:picLocks noChangeAspect="1" noChangeArrowheads="1"/>
          </p:cNvPicPr>
          <p:nvPr/>
        </p:nvPicPr>
        <p:blipFill>
          <a:blip r:embed="rId2"/>
          <a:srcRect/>
          <a:stretch>
            <a:fillRect/>
          </a:stretch>
        </p:blipFill>
        <p:spPr bwMode="auto">
          <a:xfrm>
            <a:off x="152400" y="1524000"/>
            <a:ext cx="4800600" cy="5029200"/>
          </a:xfrm>
          <a:prstGeom prst="rect">
            <a:avLst/>
          </a:prstGeom>
          <a:noFill/>
        </p:spPr>
      </p:pic>
      <p:pic>
        <p:nvPicPr>
          <p:cNvPr id="7171" name="Picture 3"/>
          <p:cNvPicPr>
            <a:picLocks noChangeAspect="1" noChangeArrowheads="1"/>
          </p:cNvPicPr>
          <p:nvPr/>
        </p:nvPicPr>
        <p:blipFill>
          <a:blip r:embed="rId3"/>
          <a:srcRect/>
          <a:stretch>
            <a:fillRect/>
          </a:stretch>
        </p:blipFill>
        <p:spPr bwMode="auto">
          <a:xfrm>
            <a:off x="5029200" y="2286000"/>
            <a:ext cx="3886199" cy="3320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Conclusion</a:t>
            </a:r>
            <a:endParaRPr lang="en-US" sz="6000" dirty="0"/>
          </a:p>
        </p:txBody>
      </p:sp>
      <p:sp>
        <p:nvSpPr>
          <p:cNvPr id="3" name="Content Placeholder 2"/>
          <p:cNvSpPr>
            <a:spLocks noGrp="1"/>
          </p:cNvSpPr>
          <p:nvPr>
            <p:ph idx="1"/>
          </p:nvPr>
        </p:nvSpPr>
        <p:spPr/>
        <p:txBody>
          <a:bodyPr>
            <a:normAutofit/>
          </a:bodyPr>
          <a:lstStyle/>
          <a:p>
            <a:r>
              <a:rPr lang="en-US" sz="2300" dirty="0" smtClean="0"/>
              <a:t>The Uber Fare Prediction project effectively applies machine learning to predict ride fares with precision. </a:t>
            </a:r>
          </a:p>
          <a:p>
            <a:r>
              <a:rPr lang="en-US" sz="2300" dirty="0" smtClean="0"/>
              <a:t>Gradient Boosting emerged as the best model, excelling in accuracy and minimizing error rates by effectively capturing complex, non-linear patterns in the data.</a:t>
            </a:r>
          </a:p>
          <a:p>
            <a:r>
              <a:rPr lang="en-US" sz="2300" dirty="0" smtClean="0"/>
              <a:t> This project showcases the potential of machine learning to optimize ridesharing services and enhance dynamic pricing and user experience. </a:t>
            </a:r>
          </a:p>
          <a:p>
            <a:r>
              <a:rPr lang="en-US" sz="2300" dirty="0" smtClean="0"/>
              <a:t>Future enhancements could incorporate real-time factors like traffic and weather for even greater accuracy and usability.</a:t>
            </a:r>
            <a:endParaRPr lang="en-US"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References</a:t>
            </a:r>
            <a:endParaRPr lang="en-US" sz="6000" dirty="0"/>
          </a:p>
        </p:txBody>
      </p:sp>
      <p:sp>
        <p:nvSpPr>
          <p:cNvPr id="3" name="Content Placeholder 2"/>
          <p:cNvSpPr>
            <a:spLocks noGrp="1"/>
          </p:cNvSpPr>
          <p:nvPr>
            <p:ph idx="1"/>
          </p:nvPr>
        </p:nvSpPr>
        <p:spPr/>
        <p:txBody>
          <a:bodyPr>
            <a:normAutofit/>
          </a:bodyPr>
          <a:lstStyle/>
          <a:p>
            <a:endParaRPr lang="en-US" sz="2200" i="1" u="sng" dirty="0" smtClean="0">
              <a:solidFill>
                <a:srgbClr val="0070C0"/>
              </a:solidFill>
            </a:endParaRPr>
          </a:p>
          <a:p>
            <a:endParaRPr lang="en-US" sz="2200" i="1" u="sng" dirty="0">
              <a:solidFill>
                <a:srgbClr val="0070C0"/>
              </a:solidFill>
            </a:endParaRPr>
          </a:p>
          <a:p>
            <a:r>
              <a:rPr lang="en-US" sz="2200" i="1" u="sng" dirty="0" smtClean="0">
                <a:solidFill>
                  <a:srgbClr val="0070C0"/>
                </a:solidFill>
                <a:hlinkClick r:id="rId2"/>
              </a:rPr>
              <a:t>https://</a:t>
            </a:r>
            <a:r>
              <a:rPr lang="en-US" sz="2200" i="1" u="sng" dirty="0" smtClean="0">
                <a:solidFill>
                  <a:srgbClr val="0070C0"/>
                </a:solidFill>
                <a:hlinkClick r:id="rId2"/>
              </a:rPr>
              <a:t>www.kaggle.com/datasets/yasserh/uber-fares-dataset</a:t>
            </a:r>
            <a:endParaRPr lang="en-US" sz="2200" i="1" u="sng" dirty="0" smtClean="0">
              <a:solidFill>
                <a:srgbClr val="0070C0"/>
              </a:solidFill>
            </a:endParaRPr>
          </a:p>
          <a:p>
            <a:r>
              <a:rPr lang="en-US" sz="2200" i="1" u="sng" dirty="0" smtClean="0">
                <a:solidFill>
                  <a:srgbClr val="0070C0"/>
                </a:solidFill>
                <a:hlinkClick r:id="rId3"/>
              </a:rPr>
              <a:t>https://scikit-learn.org/stable</a:t>
            </a:r>
            <a:r>
              <a:rPr lang="en-US" sz="2200" i="1" u="sng" dirty="0" smtClean="0">
                <a:solidFill>
                  <a:srgbClr val="0070C0"/>
                </a:solidFill>
                <a:hlinkClick r:id="rId3"/>
              </a:rPr>
              <a:t>/</a:t>
            </a:r>
            <a:endParaRPr lang="en-US" sz="2200" i="1" u="sng" dirty="0" smtClean="0">
              <a:solidFill>
                <a:srgbClr val="0070C0"/>
              </a:solidFill>
              <a:hlinkClick r:id="rId4"/>
            </a:endParaRPr>
          </a:p>
          <a:p>
            <a:r>
              <a:rPr lang="en-US" sz="2200" i="1" u="sng" dirty="0" smtClean="0">
                <a:solidFill>
                  <a:srgbClr val="0070C0"/>
                </a:solidFill>
                <a:hlinkClick r:id="rId4"/>
              </a:rPr>
              <a:t>https</a:t>
            </a:r>
            <a:r>
              <a:rPr lang="en-US" sz="2200" i="1" u="sng" dirty="0" smtClean="0">
                <a:solidFill>
                  <a:srgbClr val="0070C0"/>
                </a:solidFill>
                <a:hlinkClick r:id="rId4"/>
              </a:rPr>
              <a:t>://www.geeksforgeeks.org/random-forest-regression-in-python</a:t>
            </a:r>
            <a:r>
              <a:rPr lang="en-US" sz="2200" i="1" u="sng" dirty="0" smtClean="0">
                <a:solidFill>
                  <a:srgbClr val="0070C0"/>
                </a:solidFill>
                <a:hlinkClick r:id="rId4"/>
              </a:rPr>
              <a:t>/</a:t>
            </a:r>
            <a:endParaRPr lang="en-US" sz="2200" i="1" u="sng" dirty="0" smtClean="0">
              <a:solidFill>
                <a:srgbClr val="0070C0"/>
              </a:solidFill>
            </a:endParaRPr>
          </a:p>
          <a:p>
            <a:pPr>
              <a:buNone/>
            </a:pPr>
            <a:endParaRPr lang="en-US" sz="2200" i="1" u="sng" dirty="0">
              <a:solidFill>
                <a:srgbClr val="0070C0"/>
              </a:solidFill>
            </a:endParaRPr>
          </a:p>
          <a:p>
            <a:r>
              <a:rPr lang="en-US" sz="2200" dirty="0" smtClean="0"/>
              <a:t>Research Paper</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Introduction</a:t>
            </a:r>
            <a:endParaRPr lang="en-US" sz="6000" dirty="0"/>
          </a:p>
        </p:txBody>
      </p:sp>
      <p:sp>
        <p:nvSpPr>
          <p:cNvPr id="3" name="Content Placeholder 2"/>
          <p:cNvSpPr>
            <a:spLocks noGrp="1"/>
          </p:cNvSpPr>
          <p:nvPr>
            <p:ph idx="1"/>
          </p:nvPr>
        </p:nvSpPr>
        <p:spPr/>
        <p:txBody>
          <a:bodyPr>
            <a:normAutofit fontScale="77500" lnSpcReduction="20000"/>
          </a:bodyPr>
          <a:lstStyle/>
          <a:p>
            <a:r>
              <a:rPr lang="en-US" dirty="0" smtClean="0"/>
              <a:t>Uber fare price prediction is a critical application in urban transportation analytics, aimed at accurately forecasting trip fares based on various parameters like distance, time, and pickup/drop-off locations. This project employs machine learning (ML) techniques to enhance the precision and reliability of fare estimation by analyzing historical trip data and key influencing factors.</a:t>
            </a:r>
          </a:p>
          <a:p>
            <a:endParaRPr lang="en-US" dirty="0" smtClean="0"/>
          </a:p>
          <a:p>
            <a:r>
              <a:rPr lang="en-US" dirty="0" smtClean="0"/>
              <a:t>The project emphasizes data preprocessing, feature engineering, model selection, and evaluation to build a robust prediction system capable of handling diverse urban transportation scenarios and dynamic factors influencing pricing.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Purpose and Objectives</a:t>
            </a:r>
            <a:endParaRPr lang="en-US" sz="6000" dirty="0"/>
          </a:p>
        </p:txBody>
      </p:sp>
      <p:sp>
        <p:nvSpPr>
          <p:cNvPr id="3" name="Content Placeholder 2"/>
          <p:cNvSpPr>
            <a:spLocks noGrp="1"/>
          </p:cNvSpPr>
          <p:nvPr>
            <p:ph idx="1"/>
          </p:nvPr>
        </p:nvSpPr>
        <p:spPr/>
        <p:txBody>
          <a:bodyPr>
            <a:normAutofit fontScale="77500" lnSpcReduction="20000"/>
          </a:bodyPr>
          <a:lstStyle/>
          <a:p>
            <a:r>
              <a:rPr lang="en-US" b="1" dirty="0" smtClean="0"/>
              <a:t>Purpose</a:t>
            </a:r>
            <a:r>
              <a:rPr lang="en-US" dirty="0" smtClean="0"/>
              <a:t>:</a:t>
            </a:r>
            <a:br>
              <a:rPr lang="en-US" dirty="0" smtClean="0"/>
            </a:br>
            <a:r>
              <a:rPr lang="en-US" dirty="0" smtClean="0"/>
              <a:t>The goal of this project is to develop a machine learning model to predict Uber fare prices accurately, considering factors like distance, time, and other contextual data. This project aims to improve fare estimation for both passengers and drivers, enhancing efficiency and user satisfaction.</a:t>
            </a:r>
          </a:p>
          <a:p>
            <a:r>
              <a:rPr lang="en-US" b="1" dirty="0" smtClean="0"/>
              <a:t>Objectives</a:t>
            </a:r>
            <a:r>
              <a:rPr lang="en-US" dirty="0" smtClean="0"/>
              <a:t>:</a:t>
            </a:r>
          </a:p>
          <a:p>
            <a:pPr lvl="1"/>
            <a:r>
              <a:rPr lang="en-US" b="1" dirty="0" smtClean="0"/>
              <a:t>Accurate Prediction</a:t>
            </a:r>
            <a:r>
              <a:rPr lang="en-US" dirty="0" smtClean="0"/>
              <a:t>: Build a model capable of predicting fare amounts under varying trip conditions.</a:t>
            </a:r>
          </a:p>
          <a:p>
            <a:pPr lvl="1"/>
            <a:r>
              <a:rPr lang="en-US" b="1" dirty="0" smtClean="0"/>
              <a:t>Data-Driven Insights</a:t>
            </a:r>
            <a:r>
              <a:rPr lang="en-US" dirty="0" smtClean="0"/>
              <a:t>: Leverage historical Uber trip data to identify key factors affecting fare prices.</a:t>
            </a:r>
          </a:p>
          <a:p>
            <a:pPr lvl="1"/>
            <a:r>
              <a:rPr lang="en-US" b="1" dirty="0" smtClean="0"/>
              <a:t>Efficiency</a:t>
            </a:r>
            <a:r>
              <a:rPr lang="en-US" dirty="0" smtClean="0"/>
              <a:t>: Ensure optimal computational performance while maintaining high prediction accuracy.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Methodology</a:t>
            </a:r>
            <a:endParaRPr lang="en-US" sz="6000" dirty="0"/>
          </a:p>
        </p:txBody>
      </p:sp>
      <p:pic>
        <p:nvPicPr>
          <p:cNvPr id="1026" name="Picture 2"/>
          <p:cNvPicPr>
            <a:picLocks noChangeAspect="1" noChangeArrowheads="1"/>
          </p:cNvPicPr>
          <p:nvPr/>
        </p:nvPicPr>
        <p:blipFill>
          <a:blip r:embed="rId2"/>
          <a:srcRect/>
          <a:stretch>
            <a:fillRect/>
          </a:stretch>
        </p:blipFill>
        <p:spPr bwMode="auto">
          <a:xfrm>
            <a:off x="838200" y="1447800"/>
            <a:ext cx="7532435"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6000" dirty="0" smtClean="0"/>
              <a:t>Correlation and Heat Map</a:t>
            </a:r>
            <a:endParaRPr lang="en-US" sz="6000" dirty="0"/>
          </a:p>
        </p:txBody>
      </p:sp>
      <p:pic>
        <p:nvPicPr>
          <p:cNvPr id="2050" name="Picture 2" descr="C:\Users\HP\OneDrive\Desktop\New folder (2)\images project\correlation matrix.JPG"/>
          <p:cNvPicPr>
            <a:picLocks noChangeAspect="1" noChangeArrowheads="1"/>
          </p:cNvPicPr>
          <p:nvPr/>
        </p:nvPicPr>
        <p:blipFill>
          <a:blip r:embed="rId2"/>
          <a:srcRect/>
          <a:stretch>
            <a:fillRect/>
          </a:stretch>
        </p:blipFill>
        <p:spPr bwMode="auto">
          <a:xfrm>
            <a:off x="0" y="1143000"/>
            <a:ext cx="9144000" cy="2483555"/>
          </a:xfrm>
          <a:prstGeom prst="rect">
            <a:avLst/>
          </a:prstGeom>
          <a:noFill/>
        </p:spPr>
      </p:pic>
      <p:pic>
        <p:nvPicPr>
          <p:cNvPr id="2051" name="Picture 3" descr="C:\Users\HP\OneDrive\Desktop\New folder (2)\images project\heatmap.png"/>
          <p:cNvPicPr>
            <a:picLocks noChangeAspect="1" noChangeArrowheads="1"/>
          </p:cNvPicPr>
          <p:nvPr/>
        </p:nvPicPr>
        <p:blipFill>
          <a:blip r:embed="rId3"/>
          <a:srcRect/>
          <a:stretch>
            <a:fillRect/>
          </a:stretch>
        </p:blipFill>
        <p:spPr bwMode="auto">
          <a:xfrm>
            <a:off x="0" y="3886201"/>
            <a:ext cx="9144000" cy="281939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6000" dirty="0" smtClean="0"/>
              <a:t>Average Trips Taken</a:t>
            </a:r>
            <a:endParaRPr lang="en-US" sz="6000" dirty="0"/>
          </a:p>
        </p:txBody>
      </p:sp>
      <p:pic>
        <p:nvPicPr>
          <p:cNvPr id="4098" name="Picture 2" descr="C:\Users\HP\OneDrive\Desktop\New folder (2)\images project\average daily trips barplot.png"/>
          <p:cNvPicPr>
            <a:picLocks noChangeAspect="1" noChangeArrowheads="1"/>
          </p:cNvPicPr>
          <p:nvPr/>
        </p:nvPicPr>
        <p:blipFill>
          <a:blip r:embed="rId2"/>
          <a:srcRect/>
          <a:stretch>
            <a:fillRect/>
          </a:stretch>
        </p:blipFill>
        <p:spPr bwMode="auto">
          <a:xfrm>
            <a:off x="4876800" y="1295400"/>
            <a:ext cx="4114800" cy="2819400"/>
          </a:xfrm>
          <a:prstGeom prst="rect">
            <a:avLst/>
          </a:prstGeom>
          <a:noFill/>
        </p:spPr>
      </p:pic>
      <p:pic>
        <p:nvPicPr>
          <p:cNvPr id="4099" name="Picture 3" descr="C:\Users\HP\OneDrive\Desktop\New folder (2)\images project\average monthly trips barplot.png"/>
          <p:cNvPicPr>
            <a:picLocks noChangeAspect="1" noChangeArrowheads="1"/>
          </p:cNvPicPr>
          <p:nvPr/>
        </p:nvPicPr>
        <p:blipFill>
          <a:blip r:embed="rId3"/>
          <a:srcRect/>
          <a:stretch>
            <a:fillRect/>
          </a:stretch>
        </p:blipFill>
        <p:spPr bwMode="auto">
          <a:xfrm>
            <a:off x="0" y="1447800"/>
            <a:ext cx="4648200" cy="4724400"/>
          </a:xfrm>
          <a:prstGeom prst="rect">
            <a:avLst/>
          </a:prstGeom>
          <a:noFill/>
        </p:spPr>
      </p:pic>
      <p:pic>
        <p:nvPicPr>
          <p:cNvPr id="4100" name="Picture 4" descr="C:\Users\HP\OneDrive\Desktop\New folder (2)\images project\average yearly trips barplot.png"/>
          <p:cNvPicPr>
            <a:picLocks noChangeAspect="1" noChangeArrowheads="1"/>
          </p:cNvPicPr>
          <p:nvPr/>
        </p:nvPicPr>
        <p:blipFill>
          <a:blip r:embed="rId4"/>
          <a:srcRect/>
          <a:stretch>
            <a:fillRect/>
          </a:stretch>
        </p:blipFill>
        <p:spPr bwMode="auto">
          <a:xfrm>
            <a:off x="4953000" y="4114800"/>
            <a:ext cx="4038600" cy="2743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Linear Regression</a:t>
            </a:r>
            <a:endParaRPr lang="en-US" sz="6000" dirty="0"/>
          </a:p>
        </p:txBody>
      </p:sp>
      <p:pic>
        <p:nvPicPr>
          <p:cNvPr id="3074" name="Picture 2" descr="C:\Users\HP\OneDrive\Desktop\New folder (2)\images project\linear regression final graph.png"/>
          <p:cNvPicPr>
            <a:picLocks noChangeAspect="1" noChangeArrowheads="1"/>
          </p:cNvPicPr>
          <p:nvPr/>
        </p:nvPicPr>
        <p:blipFill>
          <a:blip r:embed="rId2"/>
          <a:srcRect/>
          <a:stretch>
            <a:fillRect/>
          </a:stretch>
        </p:blipFill>
        <p:spPr bwMode="auto">
          <a:xfrm>
            <a:off x="152400" y="1676400"/>
            <a:ext cx="5665787" cy="4126190"/>
          </a:xfrm>
          <a:prstGeom prst="rect">
            <a:avLst/>
          </a:prstGeom>
          <a:noFill/>
        </p:spPr>
      </p:pic>
      <p:sp>
        <p:nvSpPr>
          <p:cNvPr id="4" name="TextBox 3"/>
          <p:cNvSpPr txBox="1"/>
          <p:nvPr/>
        </p:nvSpPr>
        <p:spPr>
          <a:xfrm>
            <a:off x="6248400" y="2971800"/>
            <a:ext cx="2667000" cy="1200329"/>
          </a:xfrm>
          <a:prstGeom prst="rect">
            <a:avLst/>
          </a:prstGeom>
          <a:noFill/>
        </p:spPr>
        <p:txBody>
          <a:bodyPr wrap="square" rtlCol="0">
            <a:spAutoFit/>
          </a:bodyPr>
          <a:lstStyle/>
          <a:p>
            <a:r>
              <a:rPr lang="en-US" sz="2400" dirty="0" smtClean="0"/>
              <a:t>MAE : 0.537</a:t>
            </a:r>
          </a:p>
          <a:p>
            <a:r>
              <a:rPr lang="en-US" sz="2400" dirty="0" smtClean="0"/>
              <a:t>MSE : 0.582</a:t>
            </a:r>
          </a:p>
          <a:p>
            <a:r>
              <a:rPr lang="en-US" sz="2400" dirty="0" smtClean="0"/>
              <a:t>RMSE : 0.763</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Random Forest</a:t>
            </a:r>
            <a:endParaRPr lang="en-US" sz="6000" dirty="0"/>
          </a:p>
        </p:txBody>
      </p:sp>
      <p:pic>
        <p:nvPicPr>
          <p:cNvPr id="5122" name="Picture 2" descr="C:\Users\HP\OneDrive\Desktop\New folder (2)\images project\random forest final graph.png"/>
          <p:cNvPicPr>
            <a:picLocks noChangeAspect="1" noChangeArrowheads="1"/>
          </p:cNvPicPr>
          <p:nvPr/>
        </p:nvPicPr>
        <p:blipFill>
          <a:blip r:embed="rId2"/>
          <a:srcRect/>
          <a:stretch>
            <a:fillRect/>
          </a:stretch>
        </p:blipFill>
        <p:spPr bwMode="auto">
          <a:xfrm>
            <a:off x="228600" y="1676400"/>
            <a:ext cx="5595652" cy="4075113"/>
          </a:xfrm>
          <a:prstGeom prst="rect">
            <a:avLst/>
          </a:prstGeom>
          <a:noFill/>
        </p:spPr>
      </p:pic>
      <p:sp>
        <p:nvSpPr>
          <p:cNvPr id="4" name="TextBox 3"/>
          <p:cNvSpPr txBox="1"/>
          <p:nvPr/>
        </p:nvSpPr>
        <p:spPr>
          <a:xfrm>
            <a:off x="6324600" y="2819400"/>
            <a:ext cx="3429000" cy="1200329"/>
          </a:xfrm>
          <a:prstGeom prst="rect">
            <a:avLst/>
          </a:prstGeom>
          <a:noFill/>
        </p:spPr>
        <p:txBody>
          <a:bodyPr wrap="square" rtlCol="0">
            <a:spAutoFit/>
          </a:bodyPr>
          <a:lstStyle/>
          <a:p>
            <a:r>
              <a:rPr lang="en-US" sz="2400" dirty="0" smtClean="0"/>
              <a:t>MAE : 0.507</a:t>
            </a:r>
          </a:p>
          <a:p>
            <a:r>
              <a:rPr lang="en-US" sz="2400" dirty="0" smtClean="0"/>
              <a:t>MSE : 0.518</a:t>
            </a:r>
          </a:p>
          <a:p>
            <a:r>
              <a:rPr lang="en-US" sz="2400" dirty="0" smtClean="0"/>
              <a:t>RMSE : 0.719</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Gradient Boosting</a:t>
            </a:r>
            <a:endParaRPr lang="en-US" sz="6000" dirty="0"/>
          </a:p>
        </p:txBody>
      </p:sp>
      <p:sp>
        <p:nvSpPr>
          <p:cNvPr id="3" name="TextBox 2"/>
          <p:cNvSpPr txBox="1"/>
          <p:nvPr/>
        </p:nvSpPr>
        <p:spPr>
          <a:xfrm>
            <a:off x="6553200" y="2895600"/>
            <a:ext cx="2590800" cy="1200329"/>
          </a:xfrm>
          <a:prstGeom prst="rect">
            <a:avLst/>
          </a:prstGeom>
          <a:noFill/>
        </p:spPr>
        <p:txBody>
          <a:bodyPr wrap="square" rtlCol="0">
            <a:spAutoFit/>
          </a:bodyPr>
          <a:lstStyle/>
          <a:p>
            <a:r>
              <a:rPr lang="en-US" sz="2400" dirty="0" smtClean="0"/>
              <a:t>MAE : 0.506</a:t>
            </a:r>
          </a:p>
          <a:p>
            <a:r>
              <a:rPr lang="en-US" sz="2400" dirty="0" smtClean="0"/>
              <a:t>MSE : 0.515</a:t>
            </a:r>
          </a:p>
          <a:p>
            <a:r>
              <a:rPr lang="en-US" sz="2400" dirty="0" smtClean="0"/>
              <a:t>RMSE : 0.718</a:t>
            </a:r>
            <a:endParaRPr lang="en-US" sz="2400" dirty="0"/>
          </a:p>
        </p:txBody>
      </p:sp>
      <p:pic>
        <p:nvPicPr>
          <p:cNvPr id="6146" name="Picture 2" descr="C:\Users\HP\OneDrive\Desktop\New folder (2)\images project\gradient boosting final graph.png"/>
          <p:cNvPicPr>
            <a:picLocks noChangeAspect="1" noChangeArrowheads="1"/>
          </p:cNvPicPr>
          <p:nvPr/>
        </p:nvPicPr>
        <p:blipFill>
          <a:blip r:embed="rId2"/>
          <a:srcRect/>
          <a:stretch>
            <a:fillRect/>
          </a:stretch>
        </p:blipFill>
        <p:spPr bwMode="auto">
          <a:xfrm>
            <a:off x="304800" y="1676400"/>
            <a:ext cx="5715001" cy="416203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246</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Uber Fare Price Prediction</vt:lpstr>
      <vt:lpstr>Introduction</vt:lpstr>
      <vt:lpstr>Purpose and Objectives</vt:lpstr>
      <vt:lpstr>Methodology</vt:lpstr>
      <vt:lpstr>Correlation and Heat Map</vt:lpstr>
      <vt:lpstr>Average Trips Taken</vt:lpstr>
      <vt:lpstr>Linear Regression</vt:lpstr>
      <vt:lpstr>Random Forest</vt:lpstr>
      <vt:lpstr>Gradient Boosting</vt:lpstr>
      <vt:lpstr>Final Comparison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Fare Price Prediction</dc:title>
  <dc:creator>HP</dc:creator>
  <cp:lastModifiedBy>HP</cp:lastModifiedBy>
  <cp:revision>5</cp:revision>
  <dcterms:created xsi:type="dcterms:W3CDTF">2024-11-20T20:17:48Z</dcterms:created>
  <dcterms:modified xsi:type="dcterms:W3CDTF">2024-11-20T20:56:19Z</dcterms:modified>
</cp:coreProperties>
</file>