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262" r:id="rId4"/>
    <p:sldId id="285" r:id="rId5"/>
    <p:sldId id="284" r:id="rId6"/>
    <p:sldId id="270" r:id="rId7"/>
    <p:sldId id="271" r:id="rId8"/>
    <p:sldId id="272" r:id="rId9"/>
    <p:sldId id="287" r:id="rId10"/>
    <p:sldId id="288" r:id="rId11"/>
    <p:sldId id="292" r:id="rId12"/>
    <p:sldId id="289" r:id="rId13"/>
    <p:sldId id="290" r:id="rId14"/>
    <p:sldId id="291" r:id="rId15"/>
    <p:sldId id="298" r:id="rId16"/>
    <p:sldId id="303" r:id="rId17"/>
    <p:sldId id="304" r:id="rId18"/>
    <p:sldId id="299" r:id="rId19"/>
    <p:sldId id="302" r:id="rId20"/>
    <p:sldId id="305" r:id="rId21"/>
    <p:sldId id="295" r:id="rId22"/>
    <p:sldId id="265" r:id="rId23"/>
    <p:sldId id="266" r:id="rId24"/>
    <p:sldId id="279" r:id="rId25"/>
  </p:sldIdLst>
  <p:sldSz cx="9144000" cy="5143500" type="screen16x9"/>
  <p:notesSz cx="6858000" cy="9144000"/>
  <p:embeddedFontLst>
    <p:embeddedFont>
      <p:font typeface="Hind" panose="020B0604020202020204" charset="0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D41F96-87D3-4F0E-AAD6-65E2BC2CA55F}">
  <a:tblStyle styleId="{3BD41F96-87D3-4F0E-AAD6-65E2BC2CA5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07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215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4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8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03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43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114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02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85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846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033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25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457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8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agritv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jagrit-varshney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SENTTER</a:t>
            </a:r>
            <a:br>
              <a:rPr lang="en" sz="5400" dirty="0" smtClean="0"/>
            </a:br>
            <a:r>
              <a:rPr lang="en" sz="1200" dirty="0" smtClean="0"/>
              <a:t>(Live Sentiment Analysis of Twitter Data)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“Many labeled sentiment datasets have been created, especially for Twitter posts &amp; Amazon product reviews.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Apart from using these datasets, a user can create a dataset by crawling using twitter API.”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06944" y="76725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1276709"/>
            <a:ext cx="4692600" cy="353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/>
            <a:r>
              <a:rPr lang="en" i="0" dirty="0" smtClean="0"/>
              <a:t>Stanford Twitter Sentiment</a:t>
            </a:r>
          </a:p>
          <a:p>
            <a:pPr marL="342900" indent="-342900" algn="l"/>
            <a:r>
              <a:rPr lang="en" i="0" dirty="0" smtClean="0"/>
              <a:t>Sentiment Strength Twitter Dataset</a:t>
            </a:r>
          </a:p>
          <a:p>
            <a:pPr marL="342900" indent="-342900" algn="l"/>
            <a:r>
              <a:rPr lang="en" i="0" dirty="0" smtClean="0"/>
              <a:t>Amazon Reviews for Sentiment Analysis</a:t>
            </a:r>
          </a:p>
          <a:p>
            <a:pPr marL="342900" indent="-342900" algn="l"/>
            <a:r>
              <a:rPr lang="en" i="0" dirty="0" smtClean="0"/>
              <a:t>Sanders Corpus</a:t>
            </a:r>
          </a:p>
          <a:p>
            <a:pPr marL="342900" indent="-342900"/>
            <a:endParaRPr i="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106947" y="76725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“Data pre-processing is a data mining technique that involves transforming raw data into an understandable form.”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22413" y="767255"/>
            <a:ext cx="1499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1276709"/>
            <a:ext cx="4692600" cy="3535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/>
            <a:r>
              <a:rPr lang="en" i="0" dirty="0" smtClean="0"/>
              <a:t>Noice Reduction</a:t>
            </a:r>
          </a:p>
          <a:p>
            <a:pPr marL="342900" indent="-342900" algn="l"/>
            <a:r>
              <a:rPr lang="en" i="0" dirty="0" smtClean="0"/>
              <a:t>Removing numbers</a:t>
            </a:r>
          </a:p>
          <a:p>
            <a:pPr marL="342900" indent="-342900" algn="l"/>
            <a:r>
              <a:rPr lang="en" i="0" dirty="0" smtClean="0"/>
              <a:t>Removing punctionations</a:t>
            </a:r>
          </a:p>
          <a:p>
            <a:pPr marL="342900" indent="-342900" algn="l"/>
            <a:r>
              <a:rPr lang="en" i="0" dirty="0" smtClean="0"/>
              <a:t>Removing stop words</a:t>
            </a:r>
          </a:p>
          <a:p>
            <a:pPr marL="342900" indent="-342900"/>
            <a:endParaRPr i="0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22413" y="767255"/>
            <a:ext cx="1499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PREDICTING SENTIMENTS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how to predict sentiments?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0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Here, I have used Voting Classifier of Ensemble Technique using 3 base classifiers – Logistic </a:t>
            </a:r>
            <a:r>
              <a:rPr lang="en-US" dirty="0" err="1" smtClean="0"/>
              <a:t>Regresion</a:t>
            </a:r>
            <a:r>
              <a:rPr lang="en-US" dirty="0" smtClean="0"/>
              <a:t>, Multinomial Naïve Bayes and Stochastic Gradient Descent</a:t>
            </a:r>
            <a:endParaRPr lang="en-US"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719822" y="767255"/>
            <a:ext cx="1704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5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DEPLOYING MODEL ON WEB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how to predict </a:t>
            </a:r>
            <a:r>
              <a:rPr lang="en" dirty="0" smtClean="0"/>
              <a:t>sentiments in real time?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09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Here, I have used Flask to deploy the model.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trained models are used at backend, queries are fired at front end.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The Flask app is hosted at </a:t>
            </a:r>
            <a:r>
              <a:rPr lang="en-US" dirty="0" err="1" smtClean="0"/>
              <a:t>Heroku</a:t>
            </a:r>
            <a:r>
              <a:rPr lang="en-US" dirty="0" smtClean="0"/>
              <a:t> and the domain is at </a:t>
            </a:r>
            <a:r>
              <a:rPr lang="en-US" dirty="0" err="1" smtClean="0"/>
              <a:t>Hostinger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84557" y="420417"/>
            <a:ext cx="1774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MOBILE</a:t>
            </a:r>
            <a:r>
              <a:rPr lang="en" sz="1800" b="1" dirty="0" smtClean="0"/>
              <a:t> VIEW</a:t>
            </a: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07" y="872290"/>
            <a:ext cx="1597926" cy="32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6699FF"/>
                </a:solidFill>
              </a:rPr>
              <a:t>DESKTOP</a:t>
            </a:r>
            <a:r>
              <a:rPr lang="en" sz="1800" b="1" dirty="0"/>
              <a:t> </a:t>
            </a:r>
            <a:r>
              <a:rPr lang="en" sz="1800" b="1" dirty="0" smtClean="0"/>
              <a:t>VIEW</a:t>
            </a:r>
            <a:endParaRPr sz="1800" b="1"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54" y="1185393"/>
            <a:ext cx="4188619" cy="23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33CCFF"/>
                </a:solidFill>
              </a:rPr>
              <a:t>I am </a:t>
            </a:r>
            <a:r>
              <a:rPr lang="en-IN" b="1" dirty="0" smtClean="0">
                <a:solidFill>
                  <a:srgbClr val="33CCFF"/>
                </a:solidFill>
              </a:rPr>
              <a:t>Chaudhary Jagrit Varshney</a:t>
            </a:r>
            <a:endParaRPr b="1" dirty="0">
              <a:solidFill>
                <a:srgbClr val="33CC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smtClean="0"/>
              <a:t>Junior Year </a:t>
            </a:r>
            <a:r>
              <a:rPr lang="en-IN" sz="1800" dirty="0" smtClean="0"/>
              <a:t>CSE </a:t>
            </a:r>
            <a:r>
              <a:rPr lang="en-IN" sz="1800" dirty="0" smtClean="0"/>
              <a:t>Undergrad Student</a:t>
            </a:r>
            <a:endParaRPr lang="en-IN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 smtClean="0"/>
              <a:t>GLA University, Mathura</a:t>
            </a:r>
            <a:endParaRPr lang="en-IN" sz="1800" dirty="0" smtClean="0"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CC00"/>
                </a:solidFill>
              </a:rPr>
              <a:t>www.sentter.tech</a:t>
            </a:r>
            <a:endParaRPr sz="5400" dirty="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 smtClean="0"/>
              <a:t>You can find the sentiment analysis tool here</a:t>
            </a:r>
            <a:endParaRPr sz="1800"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9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CONCLUSION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what is the result of all this that we have done?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50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Mainly divided into</a:t>
            </a:r>
            <a:br>
              <a:rPr lang="en" dirty="0" smtClean="0"/>
            </a:br>
            <a:r>
              <a:rPr lang="en" dirty="0" smtClean="0">
                <a:solidFill>
                  <a:srgbClr val="FF0066"/>
                </a:solidFill>
              </a:rPr>
              <a:t>three</a:t>
            </a:r>
            <a:br>
              <a:rPr lang="en" dirty="0" smtClean="0">
                <a:solidFill>
                  <a:srgbClr val="FF0066"/>
                </a:solidFill>
              </a:rPr>
            </a:br>
            <a:r>
              <a:rPr lang="en" dirty="0" smtClean="0"/>
              <a:t>categories</a:t>
            </a:r>
            <a:endParaRPr dirty="0"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/>
              <a:t>And it can be furthur divided to various other sentiments in future.</a:t>
            </a:r>
            <a:endParaRPr sz="1400"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4"/>
            <a:ext cx="4939200" cy="240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 dirty="0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at:</a:t>
            </a:r>
            <a:endParaRPr sz="1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800" b="1" dirty="0" smtClean="0"/>
              <a:t>LinkedIn - </a:t>
            </a:r>
            <a:r>
              <a:rPr lang="en-IN" sz="1800" dirty="0">
                <a:hlinkClick r:id="rId3"/>
              </a:rPr>
              <a:t>https://www.linkedin.com/in/jagritv</a:t>
            </a:r>
            <a:r>
              <a:rPr lang="en-IN" sz="1800" dirty="0" smtClean="0">
                <a:hlinkClick r:id="rId3"/>
              </a:rPr>
              <a:t>/</a:t>
            </a:r>
            <a:endParaRPr lang="en-IN" sz="18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800" b="1" dirty="0" err="1" smtClean="0"/>
              <a:t>Github</a:t>
            </a:r>
            <a:r>
              <a:rPr lang="en-IN" sz="1800" b="1" dirty="0"/>
              <a:t> </a:t>
            </a:r>
            <a:r>
              <a:rPr lang="en-IN" sz="1800" b="1" dirty="0" smtClean="0"/>
              <a:t>- </a:t>
            </a:r>
            <a:r>
              <a:rPr lang="en-IN" sz="1800" dirty="0" smtClean="0">
                <a:hlinkClick r:id="rId4"/>
              </a:rPr>
              <a:t>https://github.com/jagrit-varshney/</a:t>
            </a:r>
            <a:endParaRPr lang="en-IN" sz="1800" dirty="0" smtClean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N" sz="1800" b="1" dirty="0" smtClean="0"/>
              <a:t>View my web portfolio at - </a:t>
            </a:r>
            <a:r>
              <a:rPr lang="en-IN" sz="1800" b="1" dirty="0" smtClean="0">
                <a:solidFill>
                  <a:srgbClr val="FF0000"/>
                </a:solidFill>
              </a:rPr>
              <a:t>http</a:t>
            </a:r>
            <a:r>
              <a:rPr lang="en-IN" sz="1800" b="1" dirty="0">
                <a:solidFill>
                  <a:srgbClr val="FF0000"/>
                </a:solidFill>
              </a:rPr>
              <a:t>://jagrit.me</a:t>
            </a:r>
            <a:r>
              <a:rPr lang="en-IN" sz="1800" b="1" dirty="0" smtClean="0">
                <a:solidFill>
                  <a:srgbClr val="FF0000"/>
                </a:solidFill>
              </a:rPr>
              <a:t>/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IN" sz="1800" b="1" dirty="0">
              <a:solidFill>
                <a:srgbClr val="FF00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sz="18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IN" sz="1800" dirty="0" smtClean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INTRODUCTION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</a:t>
            </a:r>
            <a:r>
              <a:rPr lang="en" dirty="0" smtClean="0"/>
              <a:t>what is Sentiment </a:t>
            </a:r>
            <a:r>
              <a:rPr lang="en" dirty="0" smtClean="0"/>
              <a:t>Analysis?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“Sentiment Analysis is the process of computationally identifying and categorizing opinions expressed in a p</a:t>
            </a:r>
            <a:r>
              <a:rPr lang="en-IN" dirty="0" err="1" smtClean="0"/>
              <a:t>iec</a:t>
            </a:r>
            <a:r>
              <a:rPr lang="en" dirty="0" smtClean="0"/>
              <a:t>e of text, especially in order to determine whether the writer’s attitude towards a particular topic, brand, etc. is positive, negative or neutral.”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654095" y="420414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33CCFF"/>
                </a:solidFill>
              </a:rPr>
              <a:t>Sentiment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“Twitter is an American online news and social networking service developed in March 2006 by Jack Dorsey, Noah Glass, Biz Stone and Evan Williams.”</a:t>
            </a:r>
            <a:endParaRPr dirty="0"/>
          </a:p>
        </p:txBody>
      </p:sp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86292" y="767255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33CCFF"/>
                </a:solidFill>
              </a:rPr>
              <a:t>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7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33CCCC"/>
                </a:solidFill>
              </a:rPr>
              <a:t>335,</a:t>
            </a:r>
            <a:r>
              <a:rPr lang="en" sz="9600" dirty="0" smtClean="0">
                <a:solidFill>
                  <a:srgbClr val="33CCFF"/>
                </a:solidFill>
              </a:rPr>
              <a:t>000,</a:t>
            </a:r>
            <a:r>
              <a:rPr lang="en" sz="9600" dirty="0" smtClean="0">
                <a:solidFill>
                  <a:srgbClr val="6699FF"/>
                </a:solidFill>
              </a:rPr>
              <a:t>000</a:t>
            </a:r>
            <a:endParaRPr sz="9600" dirty="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Whoa! That’s a big </a:t>
            </a:r>
            <a:r>
              <a:rPr lang="en" dirty="0" smtClean="0"/>
              <a:t>number!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This is the total number of monthly active twitter users.</a:t>
            </a:r>
            <a:endParaRPr dirty="0"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CC00"/>
                </a:solidFill>
              </a:rPr>
              <a:t>711,000,000$</a:t>
            </a:r>
            <a:endParaRPr sz="7200" dirty="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0066"/>
                </a:solidFill>
              </a:rPr>
              <a:t>80%</a:t>
            </a:r>
            <a:endParaRPr sz="7200" dirty="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Twitter users on mobile</a:t>
            </a:r>
            <a:endParaRPr sz="1800" dirty="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6600"/>
                </a:solidFill>
              </a:rPr>
              <a:t>500,000,000</a:t>
            </a:r>
            <a:endParaRPr sz="4800" dirty="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Tweets sent per day</a:t>
            </a:r>
            <a:endParaRPr sz="1800" dirty="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642075" y="639583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</a:t>
            </a:r>
            <a:r>
              <a:rPr lang="en" dirty="0"/>
              <a:t>process is easy</a:t>
            </a:r>
            <a:endParaRPr dirty="0"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3940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3929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913638" y="13928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3978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PRE-PROCESSING</a:t>
            </a:r>
            <a:endParaRPr sz="20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3978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MAKING MODEL</a:t>
            </a:r>
            <a:endParaRPr sz="18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833074" y="13978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EVALUATION</a:t>
            </a:r>
            <a:endParaRPr sz="18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6" name="Google Shape;335;p31"/>
          <p:cNvGrpSpPr/>
          <p:nvPr/>
        </p:nvGrpSpPr>
        <p:grpSpPr>
          <a:xfrm rot="10800000" flipH="1">
            <a:off x="4171679" y="3154496"/>
            <a:ext cx="821730" cy="1228760"/>
            <a:chOff x="4171679" y="1802748"/>
            <a:chExt cx="821730" cy="1228760"/>
          </a:xfrm>
        </p:grpSpPr>
        <p:sp>
          <p:nvSpPr>
            <p:cNvPr id="17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338;p31"/>
          <p:cNvGrpSpPr/>
          <p:nvPr/>
        </p:nvGrpSpPr>
        <p:grpSpPr>
          <a:xfrm rot="10800000" flipH="1">
            <a:off x="1972825" y="3153392"/>
            <a:ext cx="821730" cy="1228859"/>
            <a:chOff x="1972825" y="1803752"/>
            <a:chExt cx="821730" cy="1228859"/>
          </a:xfrm>
        </p:grpSpPr>
        <p:sp>
          <p:nvSpPr>
            <p:cNvPr id="20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341;p31"/>
          <p:cNvGrpSpPr/>
          <p:nvPr/>
        </p:nvGrpSpPr>
        <p:grpSpPr>
          <a:xfrm rot="10800000" flipH="1">
            <a:off x="5913638" y="3153331"/>
            <a:ext cx="821730" cy="1228977"/>
            <a:chOff x="5808538" y="1803695"/>
            <a:chExt cx="821730" cy="1228977"/>
          </a:xfrm>
        </p:grpSpPr>
        <p:sp>
          <p:nvSpPr>
            <p:cNvPr id="23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344;p31"/>
          <p:cNvSpPr txBox="1"/>
          <p:nvPr/>
        </p:nvSpPr>
        <p:spPr>
          <a:xfrm>
            <a:off x="642075" y="3158366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SENDING QUERY</a:t>
            </a:r>
            <a:endParaRPr sz="1800" b="1" dirty="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" name="Google Shape;345;p31"/>
          <p:cNvSpPr txBox="1"/>
          <p:nvPr/>
        </p:nvSpPr>
        <p:spPr>
          <a:xfrm>
            <a:off x="2482388" y="3158366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PREDICTION</a:t>
            </a:r>
            <a:endParaRPr sz="1800" b="1" dirty="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" name="Google Shape;346;p31"/>
          <p:cNvSpPr txBox="1"/>
          <p:nvPr/>
        </p:nvSpPr>
        <p:spPr>
          <a:xfrm>
            <a:off x="4770014" y="3158366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RESULTS</a:t>
            </a:r>
            <a:endParaRPr sz="1800" b="1" dirty="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1672075" y="2269150"/>
            <a:ext cx="62469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DATASETS &amp; PRE-PROCESSING</a:t>
            </a:r>
            <a:endParaRPr sz="60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ubTitle" idx="4294967295"/>
          </p:nvPr>
        </p:nvSpPr>
        <p:spPr>
          <a:xfrm>
            <a:off x="1672075" y="3411552"/>
            <a:ext cx="6074446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So, what is pre-processing and why do we need to do it?</a:t>
            </a:r>
            <a:endParaRPr dirty="0"/>
          </a:p>
        </p:txBody>
      </p: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7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441</Words>
  <Application>Microsoft Office PowerPoint</Application>
  <PresentationFormat>On-screen Show (16:9)</PresentationFormat>
  <Paragraphs>94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Hind</vt:lpstr>
      <vt:lpstr>Calibri</vt:lpstr>
      <vt:lpstr>Arial</vt:lpstr>
      <vt:lpstr>Dumaine</vt:lpstr>
      <vt:lpstr>SENTTER (Live Sentiment Analysis of Twitter Data)</vt:lpstr>
      <vt:lpstr>HELLO!</vt:lpstr>
      <vt:lpstr>INTRODUCTION</vt:lpstr>
      <vt:lpstr>PowerPoint Presentation</vt:lpstr>
      <vt:lpstr>PowerPoint Presentation</vt:lpstr>
      <vt:lpstr>335,000,000</vt:lpstr>
      <vt:lpstr>711,000,000$</vt:lpstr>
      <vt:lpstr>The process is easy</vt:lpstr>
      <vt:lpstr>DATASETS &amp; PRE-PROCESSING</vt:lpstr>
      <vt:lpstr>PowerPoint Presentation</vt:lpstr>
      <vt:lpstr>PowerPoint Presentation</vt:lpstr>
      <vt:lpstr>PowerPoint Presentation</vt:lpstr>
      <vt:lpstr>PowerPoint Presentation</vt:lpstr>
      <vt:lpstr>PREDICTING SENTIMENTS</vt:lpstr>
      <vt:lpstr>PowerPoint Presentation</vt:lpstr>
      <vt:lpstr>DEPLOYING MODEL ON WEB</vt:lpstr>
      <vt:lpstr>PowerPoint Presentation</vt:lpstr>
      <vt:lpstr>PowerPoint Presentation</vt:lpstr>
      <vt:lpstr>PowerPoint Presentation</vt:lpstr>
      <vt:lpstr>www.sentter.tech</vt:lpstr>
      <vt:lpstr>CONCLUSION</vt:lpstr>
      <vt:lpstr>Mainly divided into three categories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SENTIMENT ANALYSIS OF TWITTER</dc:title>
  <dc:creator>Jagrit Varshney</dc:creator>
  <cp:lastModifiedBy>Jagrit Varshney</cp:lastModifiedBy>
  <cp:revision>14</cp:revision>
  <dcterms:modified xsi:type="dcterms:W3CDTF">2019-04-10T18:06:44Z</dcterms:modified>
</cp:coreProperties>
</file>