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71" r:id="rId10"/>
    <p:sldId id="272" r:id="rId11"/>
    <p:sldId id="264" r:id="rId12"/>
    <p:sldId id="265" r:id="rId13"/>
    <p:sldId id="273" r:id="rId14"/>
    <p:sldId id="266" r:id="rId15"/>
    <p:sldId id="274" r:id="rId16"/>
    <p:sldId id="276" r:id="rId17"/>
    <p:sldId id="277" r:id="rId18"/>
    <p:sldId id="278" r:id="rId19"/>
    <p:sldId id="268" r:id="rId20"/>
    <p:sldId id="269" r:id="rId21"/>
    <p:sldId id="270"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DAECDA5-E394-4E6F-AC19-1D1ACF301CE7}" type="datetimeFigureOut">
              <a:rPr lang="en-IN" smtClean="0"/>
              <a:t>13-10-2021</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AEBB5CA-89CF-4D1E-90DB-016A61AA9B86}" type="slidenum">
              <a:rPr lang="en-IN" smtClean="0"/>
              <a:t>‹#›</a:t>
            </a:fld>
            <a:endParaRPr lang="en-IN"/>
          </a:p>
        </p:txBody>
      </p:sp>
    </p:spTree>
    <p:extLst>
      <p:ext uri="{BB962C8B-B14F-4D97-AF65-F5344CB8AC3E}">
        <p14:creationId xmlns:p14="http://schemas.microsoft.com/office/powerpoint/2010/main" val="3475631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BB5CA-89CF-4D1E-90DB-016A61AA9B86}" type="slidenum">
              <a:rPr lang="en-IN" smtClean="0"/>
              <a:t>7</a:t>
            </a:fld>
            <a:endParaRPr lang="en-IN"/>
          </a:p>
        </p:txBody>
      </p:sp>
    </p:spTree>
    <p:extLst>
      <p:ext uri="{BB962C8B-B14F-4D97-AF65-F5344CB8AC3E}">
        <p14:creationId xmlns:p14="http://schemas.microsoft.com/office/powerpoint/2010/main" val="195888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505075" y="2361387"/>
            <a:ext cx="7181849" cy="1031875"/>
          </a:xfrm>
          <a:prstGeom prst="rect">
            <a:avLst/>
          </a:prstGeom>
        </p:spPr>
        <p:txBody>
          <a:bodyPr wrap="square" lIns="0" tIns="0" rIns="0" bIns="0">
            <a:spAutoFit/>
          </a:bodyPr>
          <a:lstStyle>
            <a:lvl1pPr>
              <a:defRPr sz="6600" b="0" i="0">
                <a:solidFill>
                  <a:srgbClr val="FF6600"/>
                </a:solidFill>
                <a:latin typeface="Carlito"/>
                <a:cs typeface="Carli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FF660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5733415" cy="6858000"/>
          </a:xfrm>
          <a:custGeom>
            <a:avLst/>
            <a:gdLst/>
            <a:ahLst/>
            <a:cxnLst/>
            <a:rect l="l" t="t" r="r" b="b"/>
            <a:pathLst>
              <a:path w="5733415" h="6858000">
                <a:moveTo>
                  <a:pt x="5733288" y="0"/>
                </a:moveTo>
                <a:lnTo>
                  <a:pt x="0" y="0"/>
                </a:lnTo>
                <a:lnTo>
                  <a:pt x="0" y="6857999"/>
                </a:lnTo>
                <a:lnTo>
                  <a:pt x="5733288" y="6857999"/>
                </a:lnTo>
                <a:lnTo>
                  <a:pt x="5733288" y="0"/>
                </a:lnTo>
                <a:close/>
              </a:path>
            </a:pathLst>
          </a:custGeom>
          <a:solidFill>
            <a:srgbClr val="3A3A3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rgbClr val="FF6600"/>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FF660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9495" y="145814"/>
            <a:ext cx="7206453" cy="316624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4405820" y="3565180"/>
            <a:ext cx="7465180" cy="3058077"/>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7203185" y="662177"/>
            <a:ext cx="4745990" cy="2308860"/>
          </a:xfrm>
          <a:custGeom>
            <a:avLst/>
            <a:gdLst/>
            <a:ahLst/>
            <a:cxnLst/>
            <a:rect l="l" t="t" r="r" b="b"/>
            <a:pathLst>
              <a:path w="4745990" h="2308860">
                <a:moveTo>
                  <a:pt x="4745736" y="0"/>
                </a:moveTo>
                <a:lnTo>
                  <a:pt x="1662049" y="0"/>
                </a:lnTo>
                <a:lnTo>
                  <a:pt x="1662049" y="970407"/>
                </a:lnTo>
                <a:lnTo>
                  <a:pt x="577215" y="970407"/>
                </a:lnTo>
                <a:lnTo>
                  <a:pt x="577215" y="777621"/>
                </a:lnTo>
                <a:lnTo>
                  <a:pt x="0" y="1154430"/>
                </a:lnTo>
                <a:lnTo>
                  <a:pt x="577215" y="1531239"/>
                </a:lnTo>
                <a:lnTo>
                  <a:pt x="577215" y="1338452"/>
                </a:lnTo>
                <a:lnTo>
                  <a:pt x="1662049" y="1338452"/>
                </a:lnTo>
                <a:lnTo>
                  <a:pt x="1662049" y="2308860"/>
                </a:lnTo>
                <a:lnTo>
                  <a:pt x="4745736" y="2308860"/>
                </a:lnTo>
                <a:lnTo>
                  <a:pt x="4745736" y="0"/>
                </a:lnTo>
                <a:close/>
              </a:path>
            </a:pathLst>
          </a:custGeom>
          <a:solidFill>
            <a:srgbClr val="000000"/>
          </a:solidFill>
        </p:spPr>
        <p:txBody>
          <a:bodyPr wrap="square" lIns="0" tIns="0" rIns="0" bIns="0" rtlCol="0"/>
          <a:lstStyle/>
          <a:p>
            <a:endParaRPr/>
          </a:p>
        </p:txBody>
      </p:sp>
      <p:sp>
        <p:nvSpPr>
          <p:cNvPr id="19" name="bg object 19"/>
          <p:cNvSpPr/>
          <p:nvPr/>
        </p:nvSpPr>
        <p:spPr>
          <a:xfrm>
            <a:off x="7203185" y="662177"/>
            <a:ext cx="4745990" cy="2308860"/>
          </a:xfrm>
          <a:custGeom>
            <a:avLst/>
            <a:gdLst/>
            <a:ahLst/>
            <a:cxnLst/>
            <a:rect l="l" t="t" r="r" b="b"/>
            <a:pathLst>
              <a:path w="4745990" h="2308860">
                <a:moveTo>
                  <a:pt x="0" y="1154430"/>
                </a:moveTo>
                <a:lnTo>
                  <a:pt x="577215" y="777621"/>
                </a:lnTo>
                <a:lnTo>
                  <a:pt x="577215" y="970407"/>
                </a:lnTo>
                <a:lnTo>
                  <a:pt x="1662049" y="970407"/>
                </a:lnTo>
                <a:lnTo>
                  <a:pt x="1662049" y="0"/>
                </a:lnTo>
                <a:lnTo>
                  <a:pt x="4745736" y="0"/>
                </a:lnTo>
                <a:lnTo>
                  <a:pt x="4745736" y="2308860"/>
                </a:lnTo>
                <a:lnTo>
                  <a:pt x="1662049" y="2308860"/>
                </a:lnTo>
                <a:lnTo>
                  <a:pt x="1662049" y="1338452"/>
                </a:lnTo>
                <a:lnTo>
                  <a:pt x="577215" y="1338452"/>
                </a:lnTo>
                <a:lnTo>
                  <a:pt x="577215" y="1531239"/>
                </a:lnTo>
                <a:lnTo>
                  <a:pt x="0" y="1154430"/>
                </a:lnTo>
                <a:close/>
              </a:path>
            </a:pathLst>
          </a:custGeom>
          <a:ln w="28956">
            <a:solidFill>
              <a:srgbClr val="FF66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95415" y="1350225"/>
            <a:ext cx="2843529" cy="1561464"/>
          </a:xfrm>
          <a:prstGeom prst="rect">
            <a:avLst/>
          </a:prstGeom>
        </p:spPr>
        <p:txBody>
          <a:bodyPr wrap="square" lIns="0" tIns="0" rIns="0" bIns="0">
            <a:spAutoFit/>
          </a:bodyPr>
          <a:lstStyle>
            <a:lvl1pPr>
              <a:defRPr sz="2800" b="0" i="0">
                <a:solidFill>
                  <a:srgbClr val="FF6600"/>
                </a:solidFill>
                <a:latin typeface="Carlito"/>
                <a:cs typeface="Carlito"/>
              </a:defRPr>
            </a:lvl1pPr>
          </a:lstStyle>
          <a:p>
            <a:endParaRPr/>
          </a:p>
        </p:txBody>
      </p:sp>
      <p:sp>
        <p:nvSpPr>
          <p:cNvPr id="3" name="Holder 3"/>
          <p:cNvSpPr>
            <a:spLocks noGrp="1"/>
          </p:cNvSpPr>
          <p:nvPr>
            <p:ph type="body" idx="1"/>
          </p:nvPr>
        </p:nvSpPr>
        <p:spPr>
          <a:xfrm>
            <a:off x="643166" y="2336292"/>
            <a:ext cx="5389880" cy="32994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3A3A3A"/>
          </a:solidFill>
        </p:spPr>
        <p:txBody>
          <a:bodyPr wrap="square" lIns="0" tIns="0" rIns="0" bIns="0" rtlCol="0"/>
          <a:lstStyle/>
          <a:p>
            <a:endParaRPr/>
          </a:p>
        </p:txBody>
      </p:sp>
      <p:sp>
        <p:nvSpPr>
          <p:cNvPr id="3" name="object 3"/>
          <p:cNvSpPr/>
          <p:nvPr/>
        </p:nvSpPr>
        <p:spPr>
          <a:xfrm>
            <a:off x="1027175" y="0"/>
            <a:ext cx="2325624" cy="232562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49858" y="2360498"/>
            <a:ext cx="8625840" cy="1662430"/>
          </a:xfrm>
          <a:prstGeom prst="rect">
            <a:avLst/>
          </a:prstGeom>
        </p:spPr>
        <p:txBody>
          <a:bodyPr vert="horz" wrap="square" lIns="0" tIns="12700" rIns="0" bIns="0" rtlCol="0">
            <a:spAutoFit/>
          </a:bodyPr>
          <a:lstStyle/>
          <a:p>
            <a:pPr marL="12700">
              <a:lnSpc>
                <a:spcPct val="100000"/>
              </a:lnSpc>
              <a:spcBef>
                <a:spcPts val="100"/>
              </a:spcBef>
              <a:tabLst>
                <a:tab pos="5871845" algn="l"/>
              </a:tabLst>
            </a:pPr>
            <a:r>
              <a:rPr lang="en-US" sz="6600" spc="-5" dirty="0">
                <a:solidFill>
                  <a:srgbClr val="FF6600"/>
                </a:solidFill>
                <a:latin typeface="Carlito"/>
                <a:cs typeface="Carlito"/>
              </a:rPr>
              <a:t>Final Project Report</a:t>
            </a:r>
            <a:endParaRPr sz="6600" dirty="0">
              <a:latin typeface="Carlito"/>
              <a:cs typeface="Carlito"/>
            </a:endParaRPr>
          </a:p>
          <a:p>
            <a:pPr marL="12700">
              <a:lnSpc>
                <a:spcPct val="100000"/>
              </a:lnSpc>
              <a:spcBef>
                <a:spcPts val="165"/>
              </a:spcBef>
            </a:pPr>
            <a:r>
              <a:rPr sz="4000" spc="-5" dirty="0">
                <a:solidFill>
                  <a:srgbClr val="FFFFFF"/>
                </a:solidFill>
                <a:latin typeface="Carlito"/>
                <a:cs typeface="Carlito"/>
              </a:rPr>
              <a:t>Bank </a:t>
            </a:r>
            <a:r>
              <a:rPr sz="4000" spc="-20" dirty="0">
                <a:solidFill>
                  <a:srgbClr val="FFFFFF"/>
                </a:solidFill>
                <a:latin typeface="Carlito"/>
                <a:cs typeface="Carlito"/>
              </a:rPr>
              <a:t>Marketing</a:t>
            </a:r>
            <a:r>
              <a:rPr sz="4000" spc="-10" dirty="0">
                <a:solidFill>
                  <a:srgbClr val="FFFFFF"/>
                </a:solidFill>
                <a:latin typeface="Carlito"/>
                <a:cs typeface="Carlito"/>
              </a:rPr>
              <a:t> Campaign</a:t>
            </a:r>
            <a:endParaRPr sz="4000" dirty="0">
              <a:latin typeface="Carlito"/>
              <a:cs typeface="Carlito"/>
            </a:endParaRPr>
          </a:p>
        </p:txBody>
      </p:sp>
      <p:sp>
        <p:nvSpPr>
          <p:cNvPr id="5" name="object 5"/>
          <p:cNvSpPr txBox="1"/>
          <p:nvPr/>
        </p:nvSpPr>
        <p:spPr>
          <a:xfrm>
            <a:off x="949858" y="4616272"/>
            <a:ext cx="2351405" cy="873957"/>
          </a:xfrm>
          <a:prstGeom prst="rect">
            <a:avLst/>
          </a:prstGeom>
        </p:spPr>
        <p:txBody>
          <a:bodyPr vert="horz" wrap="square" lIns="0" tIns="12065" rIns="0" bIns="0" rtlCol="0">
            <a:spAutoFit/>
          </a:bodyPr>
          <a:lstStyle/>
          <a:p>
            <a:pPr marL="12700">
              <a:lnSpc>
                <a:spcPct val="100000"/>
              </a:lnSpc>
              <a:spcBef>
                <a:spcPts val="95"/>
              </a:spcBef>
            </a:pPr>
            <a:r>
              <a:rPr lang="en-US" sz="2800" b="1" spc="-10" dirty="0">
                <a:solidFill>
                  <a:srgbClr val="FFFFFF"/>
                </a:solidFill>
                <a:latin typeface="Carlito"/>
                <a:cs typeface="Carlito"/>
              </a:rPr>
              <a:t>12</a:t>
            </a:r>
            <a:r>
              <a:rPr sz="2800" b="1" spc="-10" dirty="0">
                <a:solidFill>
                  <a:srgbClr val="FFFFFF"/>
                </a:solidFill>
                <a:latin typeface="Carlito"/>
                <a:cs typeface="Carlito"/>
              </a:rPr>
              <a:t>-</a:t>
            </a:r>
            <a:r>
              <a:rPr lang="en-US" sz="2800" b="1" spc="-5" dirty="0">
                <a:solidFill>
                  <a:srgbClr val="FFFFFF"/>
                </a:solidFill>
                <a:latin typeface="Carlito"/>
                <a:cs typeface="Carlito"/>
              </a:rPr>
              <a:t>October</a:t>
            </a:r>
            <a:r>
              <a:rPr sz="2800" b="1" spc="-10" dirty="0">
                <a:solidFill>
                  <a:srgbClr val="FFFFFF"/>
                </a:solidFill>
                <a:latin typeface="Carlito"/>
                <a:cs typeface="Carlito"/>
              </a:rPr>
              <a:t>-</a:t>
            </a:r>
            <a:r>
              <a:rPr sz="2800" b="1" dirty="0">
                <a:solidFill>
                  <a:srgbClr val="FFFFFF"/>
                </a:solidFill>
                <a:latin typeface="Carlito"/>
                <a:cs typeface="Carlito"/>
              </a:rPr>
              <a:t>2021</a:t>
            </a:r>
            <a:endParaRPr sz="280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94BDC6-6B89-45DB-89FD-732DA12BDF8D}"/>
              </a:ext>
            </a:extLst>
          </p:cNvPr>
          <p:cNvPicPr>
            <a:picLocks noChangeAspect="1"/>
          </p:cNvPicPr>
          <p:nvPr/>
        </p:nvPicPr>
        <p:blipFill>
          <a:blip r:embed="rId2"/>
          <a:stretch>
            <a:fillRect/>
          </a:stretch>
        </p:blipFill>
        <p:spPr>
          <a:xfrm>
            <a:off x="0" y="76200"/>
            <a:ext cx="11955543" cy="4334480"/>
          </a:xfrm>
          <a:prstGeom prst="rect">
            <a:avLst/>
          </a:prstGeom>
        </p:spPr>
      </p:pic>
      <p:sp>
        <p:nvSpPr>
          <p:cNvPr id="6" name="TextBox 5">
            <a:extLst>
              <a:ext uri="{FF2B5EF4-FFF2-40B4-BE49-F238E27FC236}">
                <a16:creationId xmlns:a16="http://schemas.microsoft.com/office/drawing/2014/main" id="{F2B35335-ABEF-47E9-ACC3-1AF791164639}"/>
              </a:ext>
            </a:extLst>
          </p:cNvPr>
          <p:cNvSpPr txBox="1"/>
          <p:nvPr/>
        </p:nvSpPr>
        <p:spPr>
          <a:xfrm>
            <a:off x="457200" y="4800600"/>
            <a:ext cx="11049000" cy="1292662"/>
          </a:xfrm>
          <a:prstGeom prst="rect">
            <a:avLst/>
          </a:prstGeom>
          <a:noFill/>
        </p:spPr>
        <p:txBody>
          <a:bodyPr wrap="square" rtlCol="0">
            <a:spAutoFit/>
          </a:bodyPr>
          <a:lstStyle/>
          <a:p>
            <a:r>
              <a:rPr lang="en-US" sz="2000" i="0" dirty="0">
                <a:solidFill>
                  <a:srgbClr val="000000"/>
                </a:solidFill>
                <a:effectLst/>
              </a:rPr>
              <a:t>Clients who buy the policy are more likely to fall between the age of 20-40 there are more number of clients beyond age of 60 who have bought the policy and median for no policy is higher. Retired clients are more likely to buy the policy.</a:t>
            </a:r>
          </a:p>
          <a:p>
            <a:endParaRPr lang="en-IN" dirty="0"/>
          </a:p>
        </p:txBody>
      </p:sp>
    </p:spTree>
    <p:extLst>
      <p:ext uri="{BB962C8B-B14F-4D97-AF65-F5344CB8AC3E}">
        <p14:creationId xmlns:p14="http://schemas.microsoft.com/office/powerpoint/2010/main" val="423751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10515600" cy="551433"/>
          </a:xfrm>
          <a:prstGeom prst="rect">
            <a:avLst/>
          </a:prstGeom>
          <a:solidFill>
            <a:srgbClr val="3A3A3A"/>
          </a:solidFill>
        </p:spPr>
        <p:txBody>
          <a:bodyPr vert="horz" wrap="square" lIns="0" tIns="0" rIns="0" bIns="0" rtlCol="0">
            <a:spAutoFit/>
          </a:bodyPr>
          <a:lstStyle/>
          <a:p>
            <a:pPr marL="3175" algn="ctr">
              <a:lnSpc>
                <a:spcPts val="4305"/>
              </a:lnSpc>
            </a:pPr>
            <a:r>
              <a:rPr sz="4000" spc="-254" dirty="0">
                <a:solidFill>
                  <a:schemeClr val="accent6">
                    <a:lumMod val="75000"/>
                  </a:schemeClr>
                </a:solidFill>
                <a:latin typeface="Arial"/>
                <a:cs typeface="Arial"/>
              </a:rPr>
              <a:t>Policy </a:t>
            </a:r>
            <a:r>
              <a:rPr sz="4000" spc="-315" dirty="0">
                <a:solidFill>
                  <a:schemeClr val="accent6">
                    <a:lumMod val="75000"/>
                  </a:schemeClr>
                </a:solidFill>
                <a:latin typeface="Arial"/>
                <a:cs typeface="Arial"/>
              </a:rPr>
              <a:t>Purchase </a:t>
            </a:r>
            <a:r>
              <a:rPr lang="en-US" sz="4000" spc="-30" dirty="0">
                <a:solidFill>
                  <a:schemeClr val="accent6">
                    <a:lumMod val="75000"/>
                  </a:schemeClr>
                </a:solidFill>
                <a:latin typeface="Arial"/>
                <a:cs typeface="Arial"/>
              </a:rPr>
              <a:t>according to </a:t>
            </a:r>
            <a:r>
              <a:rPr sz="4000" spc="-360" dirty="0">
                <a:solidFill>
                  <a:schemeClr val="accent6">
                    <a:lumMod val="75000"/>
                  </a:schemeClr>
                </a:solidFill>
                <a:latin typeface="Arial"/>
                <a:cs typeface="Arial"/>
              </a:rPr>
              <a:t>Job</a:t>
            </a:r>
            <a:r>
              <a:rPr sz="4000" spc="-600" dirty="0">
                <a:solidFill>
                  <a:schemeClr val="accent6">
                    <a:lumMod val="75000"/>
                  </a:schemeClr>
                </a:solidFill>
                <a:latin typeface="Arial"/>
                <a:cs typeface="Arial"/>
              </a:rPr>
              <a:t> </a:t>
            </a:r>
            <a:r>
              <a:rPr sz="4000" spc="-365" dirty="0">
                <a:solidFill>
                  <a:schemeClr val="accent6">
                    <a:lumMod val="75000"/>
                  </a:schemeClr>
                </a:solidFill>
                <a:latin typeface="Arial"/>
                <a:cs typeface="Arial"/>
              </a:rPr>
              <a:t>Type</a:t>
            </a:r>
            <a:endParaRPr sz="4000" dirty="0">
              <a:solidFill>
                <a:schemeClr val="accent6">
                  <a:lumMod val="75000"/>
                </a:schemeClr>
              </a:solidFill>
              <a:latin typeface="Arial"/>
              <a:cs typeface="Arial"/>
            </a:endParaRPr>
          </a:p>
        </p:txBody>
      </p:sp>
      <p:sp>
        <p:nvSpPr>
          <p:cNvPr id="6" name="object 6"/>
          <p:cNvSpPr txBox="1"/>
          <p:nvPr/>
        </p:nvSpPr>
        <p:spPr>
          <a:xfrm>
            <a:off x="8491129" y="2026791"/>
            <a:ext cx="2851785" cy="3424655"/>
          </a:xfrm>
          <a:prstGeom prst="rect">
            <a:avLst/>
          </a:prstGeom>
        </p:spPr>
        <p:txBody>
          <a:bodyPr vert="horz" wrap="square" lIns="0" tIns="13335" rIns="0" bIns="0" rtlCol="0">
            <a:spAutoFit/>
          </a:bodyPr>
          <a:lstStyle/>
          <a:p>
            <a:pPr marL="316865" indent="-244475">
              <a:lnSpc>
                <a:spcPts val="2280"/>
              </a:lnSpc>
              <a:spcBef>
                <a:spcPts val="105"/>
              </a:spcBef>
              <a:buAutoNum type="arabicPeriod"/>
              <a:tabLst>
                <a:tab pos="317500" algn="l"/>
              </a:tabLst>
            </a:pPr>
            <a:r>
              <a:rPr sz="2000" i="1" spc="-105" dirty="0">
                <a:cs typeface="Arial"/>
              </a:rPr>
              <a:t>Management </a:t>
            </a:r>
            <a:r>
              <a:rPr sz="2000" i="1" spc="-170" dirty="0">
                <a:cs typeface="Arial"/>
              </a:rPr>
              <a:t>=</a:t>
            </a:r>
            <a:r>
              <a:rPr sz="2000" i="1" spc="-200" dirty="0">
                <a:cs typeface="Arial"/>
              </a:rPr>
              <a:t> </a:t>
            </a:r>
            <a:r>
              <a:rPr sz="2000" i="1" spc="-195" dirty="0">
                <a:cs typeface="Arial"/>
              </a:rPr>
              <a:t>13%</a:t>
            </a:r>
            <a:endParaRPr sz="2000" i="1" dirty="0">
              <a:cs typeface="Arial"/>
            </a:endParaRPr>
          </a:p>
          <a:p>
            <a:pPr marL="316865" indent="-244475">
              <a:lnSpc>
                <a:spcPts val="2160"/>
              </a:lnSpc>
              <a:buAutoNum type="arabicPeriod"/>
              <a:tabLst>
                <a:tab pos="317500" algn="l"/>
              </a:tabLst>
            </a:pPr>
            <a:r>
              <a:rPr sz="2000" i="1" spc="-135" dirty="0">
                <a:cs typeface="Arial"/>
              </a:rPr>
              <a:t>Technician </a:t>
            </a:r>
            <a:r>
              <a:rPr sz="2000" i="1" spc="-170" dirty="0">
                <a:cs typeface="Arial"/>
              </a:rPr>
              <a:t>=</a:t>
            </a:r>
            <a:r>
              <a:rPr sz="2000" i="1" spc="-160" dirty="0">
                <a:cs typeface="Arial"/>
              </a:rPr>
              <a:t> </a:t>
            </a:r>
            <a:r>
              <a:rPr sz="2000" i="1" spc="-195" dirty="0">
                <a:cs typeface="Arial"/>
              </a:rPr>
              <a:t>11%</a:t>
            </a:r>
            <a:endParaRPr sz="2000" i="1" dirty="0">
              <a:cs typeface="Arial"/>
            </a:endParaRPr>
          </a:p>
          <a:p>
            <a:pPr marL="316865" indent="-244475">
              <a:lnSpc>
                <a:spcPts val="2160"/>
              </a:lnSpc>
              <a:buAutoNum type="arabicPeriod"/>
              <a:tabLst>
                <a:tab pos="317500" algn="l"/>
              </a:tabLst>
            </a:pPr>
            <a:r>
              <a:rPr sz="2000" i="1" spc="-90" dirty="0">
                <a:cs typeface="Arial"/>
              </a:rPr>
              <a:t>Entrepreneur </a:t>
            </a:r>
            <a:r>
              <a:rPr sz="2000" i="1" spc="-170" dirty="0">
                <a:cs typeface="Arial"/>
              </a:rPr>
              <a:t>=</a:t>
            </a:r>
            <a:r>
              <a:rPr sz="2000" i="1" spc="-215" dirty="0">
                <a:cs typeface="Arial"/>
              </a:rPr>
              <a:t> </a:t>
            </a:r>
            <a:r>
              <a:rPr sz="2000" i="1" spc="-235" dirty="0">
                <a:cs typeface="Arial"/>
              </a:rPr>
              <a:t>8%</a:t>
            </a:r>
            <a:endParaRPr sz="2000" i="1" dirty="0">
              <a:cs typeface="Arial"/>
            </a:endParaRPr>
          </a:p>
          <a:p>
            <a:pPr marL="316865" indent="-244475">
              <a:lnSpc>
                <a:spcPts val="2160"/>
              </a:lnSpc>
              <a:buAutoNum type="arabicPeriod"/>
              <a:tabLst>
                <a:tab pos="317500" algn="l"/>
              </a:tabLst>
            </a:pPr>
            <a:r>
              <a:rPr sz="2000" i="1" spc="-125" dirty="0">
                <a:cs typeface="Arial"/>
              </a:rPr>
              <a:t>Blue </a:t>
            </a:r>
            <a:r>
              <a:rPr sz="2000" i="1" spc="-110" dirty="0">
                <a:cs typeface="Arial"/>
              </a:rPr>
              <a:t>Collar </a:t>
            </a:r>
            <a:r>
              <a:rPr sz="2000" i="1" spc="-170" dirty="0">
                <a:cs typeface="Arial"/>
              </a:rPr>
              <a:t>=</a:t>
            </a:r>
            <a:r>
              <a:rPr sz="2000" i="1" spc="-250" dirty="0">
                <a:cs typeface="Arial"/>
              </a:rPr>
              <a:t> </a:t>
            </a:r>
            <a:r>
              <a:rPr sz="2000" i="1" spc="-229" dirty="0">
                <a:cs typeface="Arial"/>
              </a:rPr>
              <a:t>7%</a:t>
            </a:r>
            <a:endParaRPr sz="2000" i="1" dirty="0">
              <a:cs typeface="Arial"/>
            </a:endParaRPr>
          </a:p>
          <a:p>
            <a:pPr marL="316865" indent="-244475">
              <a:lnSpc>
                <a:spcPts val="2160"/>
              </a:lnSpc>
              <a:buAutoNum type="arabicPeriod"/>
              <a:tabLst>
                <a:tab pos="317500" algn="l"/>
              </a:tabLst>
            </a:pPr>
            <a:r>
              <a:rPr sz="2000" i="1" spc="-105" dirty="0">
                <a:cs typeface="Arial"/>
              </a:rPr>
              <a:t>Unknown </a:t>
            </a:r>
            <a:r>
              <a:rPr sz="2000" i="1" spc="-170" dirty="0">
                <a:cs typeface="Arial"/>
              </a:rPr>
              <a:t>=</a:t>
            </a:r>
            <a:r>
              <a:rPr sz="2000" i="1" spc="-254" dirty="0">
                <a:cs typeface="Arial"/>
              </a:rPr>
              <a:t> </a:t>
            </a:r>
            <a:r>
              <a:rPr sz="2000" i="1" spc="-195" dirty="0">
                <a:cs typeface="Arial"/>
              </a:rPr>
              <a:t>11%</a:t>
            </a:r>
            <a:endParaRPr sz="2000" i="1" dirty="0">
              <a:cs typeface="Arial"/>
            </a:endParaRPr>
          </a:p>
          <a:p>
            <a:pPr marL="316865" indent="-244475">
              <a:lnSpc>
                <a:spcPts val="2160"/>
              </a:lnSpc>
              <a:buAutoNum type="arabicPeriod"/>
              <a:tabLst>
                <a:tab pos="317500" algn="l"/>
              </a:tabLst>
            </a:pPr>
            <a:r>
              <a:rPr sz="2000" i="1" spc="-100" dirty="0">
                <a:cs typeface="Arial"/>
              </a:rPr>
              <a:t>Retired </a:t>
            </a:r>
            <a:r>
              <a:rPr sz="2000" i="1" spc="-170" dirty="0">
                <a:cs typeface="Arial"/>
              </a:rPr>
              <a:t>=</a:t>
            </a:r>
            <a:r>
              <a:rPr sz="2000" i="1" spc="-215" dirty="0">
                <a:cs typeface="Arial"/>
              </a:rPr>
              <a:t> </a:t>
            </a:r>
            <a:r>
              <a:rPr sz="2000" i="1" spc="-195" dirty="0">
                <a:cs typeface="Arial"/>
              </a:rPr>
              <a:t>23%</a:t>
            </a:r>
            <a:endParaRPr sz="2000" i="1" dirty="0">
              <a:cs typeface="Arial"/>
            </a:endParaRPr>
          </a:p>
          <a:p>
            <a:pPr marL="316865" indent="-244475">
              <a:lnSpc>
                <a:spcPts val="2160"/>
              </a:lnSpc>
              <a:buAutoNum type="arabicPeriod"/>
              <a:tabLst>
                <a:tab pos="317500" algn="l"/>
              </a:tabLst>
            </a:pPr>
            <a:r>
              <a:rPr sz="2000" i="1" spc="-100" dirty="0">
                <a:cs typeface="Arial"/>
              </a:rPr>
              <a:t>Admin </a:t>
            </a:r>
            <a:r>
              <a:rPr sz="2000" i="1" spc="-170" dirty="0">
                <a:cs typeface="Arial"/>
              </a:rPr>
              <a:t>=</a:t>
            </a:r>
            <a:r>
              <a:rPr sz="2000" i="1" spc="-195" dirty="0">
                <a:cs typeface="Arial"/>
              </a:rPr>
              <a:t> 12%</a:t>
            </a:r>
            <a:endParaRPr sz="2000" i="1" dirty="0">
              <a:cs typeface="Arial"/>
            </a:endParaRPr>
          </a:p>
          <a:p>
            <a:pPr marL="316865" indent="-244475">
              <a:lnSpc>
                <a:spcPts val="2160"/>
              </a:lnSpc>
              <a:buAutoNum type="arabicPeriod"/>
              <a:tabLst>
                <a:tab pos="317500" algn="l"/>
              </a:tabLst>
            </a:pPr>
            <a:r>
              <a:rPr sz="2000" i="1" spc="-155" dirty="0">
                <a:cs typeface="Arial"/>
              </a:rPr>
              <a:t>Services </a:t>
            </a:r>
            <a:r>
              <a:rPr sz="2000" i="1" spc="-170" dirty="0">
                <a:cs typeface="Arial"/>
              </a:rPr>
              <a:t>=</a:t>
            </a:r>
            <a:r>
              <a:rPr sz="2000" i="1" spc="-140" dirty="0">
                <a:cs typeface="Arial"/>
              </a:rPr>
              <a:t> </a:t>
            </a:r>
            <a:r>
              <a:rPr sz="2000" i="1" spc="-235" dirty="0">
                <a:cs typeface="Arial"/>
              </a:rPr>
              <a:t>9%</a:t>
            </a:r>
            <a:endParaRPr sz="2000" i="1" dirty="0">
              <a:cs typeface="Arial"/>
            </a:endParaRPr>
          </a:p>
          <a:p>
            <a:pPr marL="316865" indent="-244475">
              <a:lnSpc>
                <a:spcPts val="2160"/>
              </a:lnSpc>
              <a:buAutoNum type="arabicPeriod"/>
              <a:tabLst>
                <a:tab pos="317500" algn="l"/>
              </a:tabLst>
            </a:pPr>
            <a:r>
              <a:rPr sz="2000" i="1" spc="-135" dirty="0">
                <a:cs typeface="Arial"/>
              </a:rPr>
              <a:t>Self </a:t>
            </a:r>
            <a:r>
              <a:rPr sz="2000" i="1" spc="-130" dirty="0">
                <a:cs typeface="Arial"/>
              </a:rPr>
              <a:t>Employed </a:t>
            </a:r>
            <a:r>
              <a:rPr sz="2000" i="1" spc="-170" dirty="0">
                <a:cs typeface="Arial"/>
              </a:rPr>
              <a:t>=</a:t>
            </a:r>
            <a:r>
              <a:rPr sz="2000" i="1" spc="-180" dirty="0">
                <a:cs typeface="Arial"/>
              </a:rPr>
              <a:t> </a:t>
            </a:r>
            <a:r>
              <a:rPr sz="2000" i="1" spc="-195" dirty="0">
                <a:cs typeface="Arial"/>
              </a:rPr>
              <a:t>12%</a:t>
            </a:r>
            <a:endParaRPr sz="2000" i="1" dirty="0">
              <a:cs typeface="Arial"/>
            </a:endParaRPr>
          </a:p>
          <a:p>
            <a:pPr marL="444500" indent="-372110">
              <a:lnSpc>
                <a:spcPts val="2160"/>
              </a:lnSpc>
              <a:buAutoNum type="arabicPeriod"/>
              <a:tabLst>
                <a:tab pos="445134" algn="l"/>
              </a:tabLst>
            </a:pPr>
            <a:r>
              <a:rPr sz="2000" i="1" spc="-110" dirty="0">
                <a:cs typeface="Arial"/>
              </a:rPr>
              <a:t>Unemployed </a:t>
            </a:r>
            <a:r>
              <a:rPr sz="2000" i="1" spc="-170" dirty="0">
                <a:cs typeface="Arial"/>
              </a:rPr>
              <a:t>=</a:t>
            </a:r>
            <a:r>
              <a:rPr sz="2000" i="1" spc="-190" dirty="0">
                <a:cs typeface="Arial"/>
              </a:rPr>
              <a:t> </a:t>
            </a:r>
            <a:r>
              <a:rPr sz="2000" i="1" spc="-195" dirty="0">
                <a:cs typeface="Arial"/>
              </a:rPr>
              <a:t>15%</a:t>
            </a:r>
            <a:endParaRPr sz="2000" i="1" dirty="0">
              <a:cs typeface="Arial"/>
            </a:endParaRPr>
          </a:p>
          <a:p>
            <a:pPr marL="444500" indent="-372110">
              <a:lnSpc>
                <a:spcPts val="2160"/>
              </a:lnSpc>
              <a:buAutoNum type="arabicPeriod"/>
              <a:tabLst>
                <a:tab pos="445134" algn="l"/>
              </a:tabLst>
            </a:pPr>
            <a:r>
              <a:rPr sz="2000" i="1" spc="-130" dirty="0">
                <a:cs typeface="Arial"/>
              </a:rPr>
              <a:t>Housemaid </a:t>
            </a:r>
            <a:r>
              <a:rPr sz="2000" i="1" spc="-170" dirty="0">
                <a:cs typeface="Arial"/>
              </a:rPr>
              <a:t>=</a:t>
            </a:r>
            <a:r>
              <a:rPr sz="2000" i="1" spc="-165" dirty="0">
                <a:cs typeface="Arial"/>
              </a:rPr>
              <a:t> </a:t>
            </a:r>
            <a:r>
              <a:rPr sz="2000" i="1" spc="-235" dirty="0">
                <a:cs typeface="Arial"/>
              </a:rPr>
              <a:t>9%</a:t>
            </a:r>
            <a:endParaRPr sz="2000" i="1" dirty="0">
              <a:cs typeface="Arial"/>
            </a:endParaRPr>
          </a:p>
          <a:p>
            <a:pPr marL="444500" indent="-372110">
              <a:lnSpc>
                <a:spcPts val="2280"/>
              </a:lnSpc>
              <a:buAutoNum type="arabicPeriod"/>
              <a:tabLst>
                <a:tab pos="445134" algn="l"/>
              </a:tabLst>
            </a:pPr>
            <a:r>
              <a:rPr sz="2000" i="1" spc="-95" dirty="0">
                <a:cs typeface="Arial"/>
              </a:rPr>
              <a:t>Student </a:t>
            </a:r>
            <a:r>
              <a:rPr sz="2000" i="1" spc="-170" dirty="0">
                <a:cs typeface="Arial"/>
              </a:rPr>
              <a:t>=</a:t>
            </a:r>
            <a:r>
              <a:rPr sz="2000" i="1" spc="-200" dirty="0">
                <a:cs typeface="Arial"/>
              </a:rPr>
              <a:t> </a:t>
            </a:r>
            <a:r>
              <a:rPr sz="2000" i="1" spc="-195" dirty="0">
                <a:cs typeface="Arial"/>
              </a:rPr>
              <a:t>29%</a:t>
            </a:r>
            <a:endParaRPr sz="2000" i="1" dirty="0">
              <a:cs typeface="Arial"/>
            </a:endParaRPr>
          </a:p>
        </p:txBody>
      </p:sp>
      <p:pic>
        <p:nvPicPr>
          <p:cNvPr id="11" name="Picture 10">
            <a:extLst>
              <a:ext uri="{FF2B5EF4-FFF2-40B4-BE49-F238E27FC236}">
                <a16:creationId xmlns:a16="http://schemas.microsoft.com/office/drawing/2014/main" id="{BA4C45D6-EA47-4355-B47E-6E39791B5378}"/>
              </a:ext>
            </a:extLst>
          </p:cNvPr>
          <p:cNvPicPr>
            <a:picLocks noChangeAspect="1"/>
          </p:cNvPicPr>
          <p:nvPr/>
        </p:nvPicPr>
        <p:blipFill>
          <a:blip r:embed="rId2"/>
          <a:stretch>
            <a:fillRect/>
          </a:stretch>
        </p:blipFill>
        <p:spPr>
          <a:xfrm>
            <a:off x="381001" y="1219200"/>
            <a:ext cx="7893372" cy="4114800"/>
          </a:xfrm>
          <a:prstGeom prst="rect">
            <a:avLst/>
          </a:prstGeom>
        </p:spPr>
      </p:pic>
      <p:sp>
        <p:nvSpPr>
          <p:cNvPr id="12" name="TextBox 11">
            <a:extLst>
              <a:ext uri="{FF2B5EF4-FFF2-40B4-BE49-F238E27FC236}">
                <a16:creationId xmlns:a16="http://schemas.microsoft.com/office/drawing/2014/main" id="{86B73E53-E290-4473-A2B9-C4D1E8001814}"/>
              </a:ext>
            </a:extLst>
          </p:cNvPr>
          <p:cNvSpPr txBox="1"/>
          <p:nvPr/>
        </p:nvSpPr>
        <p:spPr>
          <a:xfrm>
            <a:off x="381001" y="5638800"/>
            <a:ext cx="11125199" cy="984885"/>
          </a:xfrm>
          <a:prstGeom prst="rect">
            <a:avLst/>
          </a:prstGeom>
          <a:noFill/>
        </p:spPr>
        <p:txBody>
          <a:bodyPr wrap="square" rtlCol="0">
            <a:spAutoFit/>
          </a:bodyPr>
          <a:lstStyle/>
          <a:p>
            <a:r>
              <a:rPr lang="en-US" sz="2000" i="0" dirty="0">
                <a:solidFill>
                  <a:srgbClr val="000000"/>
                </a:solidFill>
                <a:effectLst/>
              </a:rPr>
              <a:t>Clients who have their job description as management are more likely to opt for the policy and with unknown least.</a:t>
            </a:r>
          </a:p>
          <a:p>
            <a:endParaRPr lang="en-IN" dirty="0"/>
          </a:p>
        </p:txBody>
      </p:sp>
      <p:sp>
        <p:nvSpPr>
          <p:cNvPr id="13" name="TextBox 12">
            <a:extLst>
              <a:ext uri="{FF2B5EF4-FFF2-40B4-BE49-F238E27FC236}">
                <a16:creationId xmlns:a16="http://schemas.microsoft.com/office/drawing/2014/main" id="{3DA868F8-A636-4B19-9455-71E232DB94CC}"/>
              </a:ext>
            </a:extLst>
          </p:cNvPr>
          <p:cNvSpPr txBox="1"/>
          <p:nvPr/>
        </p:nvSpPr>
        <p:spPr>
          <a:xfrm>
            <a:off x="8458200" y="1505059"/>
            <a:ext cx="2819400" cy="400110"/>
          </a:xfrm>
          <a:prstGeom prst="rect">
            <a:avLst/>
          </a:prstGeom>
          <a:noFill/>
        </p:spPr>
        <p:txBody>
          <a:bodyPr wrap="square" rtlCol="0">
            <a:spAutoFit/>
          </a:bodyPr>
          <a:lstStyle/>
          <a:p>
            <a:r>
              <a:rPr lang="en-US" sz="2000" b="1" dirty="0">
                <a:latin typeface="+mj-lt"/>
              </a:rPr>
              <a:t>Purchase percentage</a:t>
            </a:r>
            <a:r>
              <a:rPr lang="en-US"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10515600" cy="698909"/>
          </a:xfrm>
          <a:prstGeom prst="rect">
            <a:avLst/>
          </a:prstGeom>
          <a:solidFill>
            <a:srgbClr val="3A3A3A"/>
          </a:solidFill>
        </p:spPr>
        <p:txBody>
          <a:bodyPr vert="horz" wrap="square" lIns="0" tIns="21590" rIns="0" bIns="0" rtlCol="0">
            <a:spAutoFit/>
          </a:bodyPr>
          <a:lstStyle/>
          <a:p>
            <a:pPr marL="3175" algn="ctr">
              <a:lnSpc>
                <a:spcPct val="100000"/>
              </a:lnSpc>
              <a:spcBef>
                <a:spcPts val="170"/>
              </a:spcBef>
            </a:pPr>
            <a:r>
              <a:rPr sz="4400" spc="-265" dirty="0">
                <a:solidFill>
                  <a:schemeClr val="accent6">
                    <a:lumMod val="75000"/>
                  </a:schemeClr>
                </a:solidFill>
                <a:latin typeface="+mj-lt"/>
                <a:cs typeface="Arial"/>
              </a:rPr>
              <a:t>Financial </a:t>
            </a:r>
            <a:r>
              <a:rPr sz="4400" spc="-300" dirty="0">
                <a:solidFill>
                  <a:schemeClr val="accent6">
                    <a:lumMod val="75000"/>
                  </a:schemeClr>
                </a:solidFill>
                <a:latin typeface="+mj-lt"/>
                <a:cs typeface="Arial"/>
              </a:rPr>
              <a:t>Status </a:t>
            </a:r>
            <a:r>
              <a:rPr sz="4400" spc="-45" dirty="0">
                <a:solidFill>
                  <a:schemeClr val="accent6">
                    <a:lumMod val="75000"/>
                  </a:schemeClr>
                </a:solidFill>
                <a:latin typeface="+mj-lt"/>
                <a:cs typeface="Arial"/>
              </a:rPr>
              <a:t>of</a:t>
            </a:r>
            <a:r>
              <a:rPr sz="4400" spc="-355" dirty="0">
                <a:solidFill>
                  <a:schemeClr val="accent6">
                    <a:lumMod val="75000"/>
                  </a:schemeClr>
                </a:solidFill>
                <a:latin typeface="+mj-lt"/>
                <a:cs typeface="Arial"/>
              </a:rPr>
              <a:t> </a:t>
            </a:r>
            <a:r>
              <a:rPr sz="4400" spc="-254" dirty="0">
                <a:solidFill>
                  <a:schemeClr val="accent6">
                    <a:lumMod val="75000"/>
                  </a:schemeClr>
                </a:solidFill>
                <a:latin typeface="+mj-lt"/>
                <a:cs typeface="Arial"/>
              </a:rPr>
              <a:t>Clients</a:t>
            </a:r>
            <a:endParaRPr sz="4400" dirty="0">
              <a:solidFill>
                <a:schemeClr val="accent6">
                  <a:lumMod val="75000"/>
                </a:schemeClr>
              </a:solidFill>
              <a:latin typeface="+mj-lt"/>
              <a:cs typeface="Arial"/>
            </a:endParaRPr>
          </a:p>
        </p:txBody>
      </p:sp>
      <p:pic>
        <p:nvPicPr>
          <p:cNvPr id="8" name="Picture 7">
            <a:extLst>
              <a:ext uri="{FF2B5EF4-FFF2-40B4-BE49-F238E27FC236}">
                <a16:creationId xmlns:a16="http://schemas.microsoft.com/office/drawing/2014/main" id="{629C585C-8373-4BC4-A4FE-210A7857A77A}"/>
              </a:ext>
            </a:extLst>
          </p:cNvPr>
          <p:cNvPicPr>
            <a:picLocks noChangeAspect="1"/>
          </p:cNvPicPr>
          <p:nvPr/>
        </p:nvPicPr>
        <p:blipFill>
          <a:blip r:embed="rId2"/>
          <a:stretch>
            <a:fillRect/>
          </a:stretch>
        </p:blipFill>
        <p:spPr>
          <a:xfrm>
            <a:off x="1981200" y="1240210"/>
            <a:ext cx="7992771" cy="4377579"/>
          </a:xfrm>
          <a:prstGeom prst="rect">
            <a:avLst/>
          </a:prstGeom>
        </p:spPr>
      </p:pic>
      <p:sp>
        <p:nvSpPr>
          <p:cNvPr id="9" name="TextBox 8">
            <a:extLst>
              <a:ext uri="{FF2B5EF4-FFF2-40B4-BE49-F238E27FC236}">
                <a16:creationId xmlns:a16="http://schemas.microsoft.com/office/drawing/2014/main" id="{9B16D9E4-7450-481F-BCFA-1C4B8CE831C6}"/>
              </a:ext>
            </a:extLst>
          </p:cNvPr>
          <p:cNvSpPr txBox="1"/>
          <p:nvPr/>
        </p:nvSpPr>
        <p:spPr>
          <a:xfrm>
            <a:off x="685800" y="5814808"/>
            <a:ext cx="10210800" cy="1231106"/>
          </a:xfrm>
          <a:prstGeom prst="rect">
            <a:avLst/>
          </a:prstGeom>
          <a:noFill/>
        </p:spPr>
        <p:txBody>
          <a:bodyPr wrap="square" rtlCol="0">
            <a:spAutoFit/>
          </a:bodyPr>
          <a:lstStyle/>
          <a:p>
            <a:r>
              <a:rPr lang="en-US" sz="2800" i="0" dirty="0">
                <a:solidFill>
                  <a:srgbClr val="000000"/>
                </a:solidFill>
                <a:effectLst/>
              </a:rPr>
              <a:t>Clients who do have default as their status are less likely to buy the policy</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236E0B-EC4E-4114-8C6B-55E04B5DD6B5}"/>
              </a:ext>
            </a:extLst>
          </p:cNvPr>
          <p:cNvPicPr>
            <a:picLocks noChangeAspect="1"/>
          </p:cNvPicPr>
          <p:nvPr/>
        </p:nvPicPr>
        <p:blipFill>
          <a:blip r:embed="rId2"/>
          <a:stretch>
            <a:fillRect/>
          </a:stretch>
        </p:blipFill>
        <p:spPr>
          <a:xfrm>
            <a:off x="304800" y="381000"/>
            <a:ext cx="5840187" cy="4181669"/>
          </a:xfrm>
          <a:prstGeom prst="rect">
            <a:avLst/>
          </a:prstGeom>
        </p:spPr>
      </p:pic>
      <p:sp>
        <p:nvSpPr>
          <p:cNvPr id="8" name="TextBox 7">
            <a:extLst>
              <a:ext uri="{FF2B5EF4-FFF2-40B4-BE49-F238E27FC236}">
                <a16:creationId xmlns:a16="http://schemas.microsoft.com/office/drawing/2014/main" id="{7B7CD157-BB7D-476A-BA33-31C82C90BD29}"/>
              </a:ext>
            </a:extLst>
          </p:cNvPr>
          <p:cNvSpPr txBox="1"/>
          <p:nvPr/>
        </p:nvSpPr>
        <p:spPr>
          <a:xfrm>
            <a:off x="457200" y="5029200"/>
            <a:ext cx="10896600" cy="830997"/>
          </a:xfrm>
          <a:prstGeom prst="rect">
            <a:avLst/>
          </a:prstGeom>
          <a:noFill/>
        </p:spPr>
        <p:txBody>
          <a:bodyPr wrap="square" rtlCol="0">
            <a:spAutoFit/>
          </a:bodyPr>
          <a:lstStyle/>
          <a:p>
            <a:pPr algn="l"/>
            <a:r>
              <a:rPr lang="en-US" sz="2400" i="0" dirty="0">
                <a:solidFill>
                  <a:srgbClr val="000000"/>
                </a:solidFill>
                <a:effectLst/>
              </a:rPr>
              <a:t>Irrespective of their housing loan status there is a small </a:t>
            </a:r>
            <a:r>
              <a:rPr lang="en-US" sz="2400" i="0" dirty="0" err="1">
                <a:solidFill>
                  <a:srgbClr val="000000"/>
                </a:solidFill>
                <a:effectLst/>
              </a:rPr>
              <a:t>diffrence</a:t>
            </a:r>
            <a:r>
              <a:rPr lang="en-US" sz="2400" i="0" dirty="0">
                <a:solidFill>
                  <a:srgbClr val="000000"/>
                </a:solidFill>
                <a:effectLst/>
              </a:rPr>
              <a:t>(26%) between clients who have and not have housing loan and yet apply for the policy.</a:t>
            </a:r>
          </a:p>
        </p:txBody>
      </p:sp>
      <p:pic>
        <p:nvPicPr>
          <p:cNvPr id="10" name="Picture 9">
            <a:extLst>
              <a:ext uri="{FF2B5EF4-FFF2-40B4-BE49-F238E27FC236}">
                <a16:creationId xmlns:a16="http://schemas.microsoft.com/office/drawing/2014/main" id="{B1BCE97D-D705-4457-A772-AFDA48EB5971}"/>
              </a:ext>
            </a:extLst>
          </p:cNvPr>
          <p:cNvPicPr>
            <a:picLocks noChangeAspect="1"/>
          </p:cNvPicPr>
          <p:nvPr/>
        </p:nvPicPr>
        <p:blipFill>
          <a:blip r:embed="rId3"/>
          <a:stretch>
            <a:fillRect/>
          </a:stretch>
        </p:blipFill>
        <p:spPr>
          <a:xfrm>
            <a:off x="6144987" y="390331"/>
            <a:ext cx="5513614" cy="4181669"/>
          </a:xfrm>
          <a:prstGeom prst="rect">
            <a:avLst/>
          </a:prstGeom>
        </p:spPr>
      </p:pic>
    </p:spTree>
    <p:extLst>
      <p:ext uri="{BB962C8B-B14F-4D97-AF65-F5344CB8AC3E}">
        <p14:creationId xmlns:p14="http://schemas.microsoft.com/office/powerpoint/2010/main" val="294706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131063" y="121920"/>
            <a:ext cx="11808460" cy="609600"/>
          </a:xfrm>
          <a:custGeom>
            <a:avLst/>
            <a:gdLst/>
            <a:ahLst/>
            <a:cxnLst/>
            <a:rect l="l" t="t" r="r" b="b"/>
            <a:pathLst>
              <a:path w="11808460" h="609600">
                <a:moveTo>
                  <a:pt x="11807952" y="0"/>
                </a:moveTo>
                <a:lnTo>
                  <a:pt x="0" y="0"/>
                </a:lnTo>
                <a:lnTo>
                  <a:pt x="0" y="609600"/>
                </a:lnTo>
                <a:lnTo>
                  <a:pt x="11807952" y="609600"/>
                </a:lnTo>
                <a:lnTo>
                  <a:pt x="11807952" y="0"/>
                </a:lnTo>
                <a:close/>
              </a:path>
            </a:pathLst>
          </a:custGeom>
          <a:solidFill>
            <a:srgbClr val="3A3A3A"/>
          </a:solidFill>
        </p:spPr>
        <p:txBody>
          <a:bodyPr wrap="square" lIns="0" tIns="0" rIns="0" bIns="0" rtlCol="0"/>
          <a:lstStyle/>
          <a:p>
            <a:endParaRPr/>
          </a:p>
        </p:txBody>
      </p:sp>
      <p:sp>
        <p:nvSpPr>
          <p:cNvPr id="7" name="object 7"/>
          <p:cNvSpPr txBox="1">
            <a:spLocks noGrp="1"/>
          </p:cNvSpPr>
          <p:nvPr>
            <p:ph type="title"/>
          </p:nvPr>
        </p:nvSpPr>
        <p:spPr>
          <a:xfrm>
            <a:off x="2867914" y="46481"/>
            <a:ext cx="6336030" cy="635000"/>
          </a:xfrm>
          <a:prstGeom prst="rect">
            <a:avLst/>
          </a:prstGeom>
        </p:spPr>
        <p:txBody>
          <a:bodyPr vert="horz" wrap="square" lIns="0" tIns="12065" rIns="0" bIns="0" rtlCol="0">
            <a:spAutoFit/>
          </a:bodyPr>
          <a:lstStyle/>
          <a:p>
            <a:pPr marL="12700">
              <a:lnSpc>
                <a:spcPct val="100000"/>
              </a:lnSpc>
              <a:spcBef>
                <a:spcPts val="95"/>
              </a:spcBef>
            </a:pPr>
            <a:r>
              <a:rPr sz="4000" spc="-220" dirty="0">
                <a:solidFill>
                  <a:schemeClr val="accent6">
                    <a:lumMod val="75000"/>
                  </a:schemeClr>
                </a:solidFill>
                <a:latin typeface="+mj-lt"/>
                <a:cs typeface="Arial"/>
              </a:rPr>
              <a:t>Contact </a:t>
            </a:r>
            <a:r>
              <a:rPr sz="4000" spc="-30" dirty="0">
                <a:solidFill>
                  <a:schemeClr val="accent6">
                    <a:lumMod val="75000"/>
                  </a:schemeClr>
                </a:solidFill>
                <a:latin typeface="+mj-lt"/>
                <a:cs typeface="Arial"/>
              </a:rPr>
              <a:t>with </a:t>
            </a:r>
            <a:r>
              <a:rPr sz="4000" spc="-250" dirty="0">
                <a:solidFill>
                  <a:schemeClr val="accent6">
                    <a:lumMod val="75000"/>
                  </a:schemeClr>
                </a:solidFill>
                <a:latin typeface="+mj-lt"/>
                <a:cs typeface="Arial"/>
              </a:rPr>
              <a:t>Customer</a:t>
            </a:r>
            <a:r>
              <a:rPr sz="4000" spc="-690" dirty="0">
                <a:solidFill>
                  <a:schemeClr val="accent6">
                    <a:lumMod val="75000"/>
                  </a:schemeClr>
                </a:solidFill>
                <a:latin typeface="+mj-lt"/>
                <a:cs typeface="Arial"/>
              </a:rPr>
              <a:t> </a:t>
            </a:r>
            <a:r>
              <a:rPr sz="4000" spc="-290" dirty="0">
                <a:solidFill>
                  <a:schemeClr val="accent6">
                    <a:lumMod val="75000"/>
                  </a:schemeClr>
                </a:solidFill>
                <a:latin typeface="+mj-lt"/>
                <a:cs typeface="Arial"/>
              </a:rPr>
              <a:t>Analysis</a:t>
            </a:r>
            <a:endParaRPr sz="4000" dirty="0">
              <a:solidFill>
                <a:schemeClr val="accent6">
                  <a:lumMod val="75000"/>
                </a:schemeClr>
              </a:solidFill>
              <a:latin typeface="+mj-lt"/>
              <a:cs typeface="Arial"/>
            </a:endParaRPr>
          </a:p>
        </p:txBody>
      </p:sp>
      <p:pic>
        <p:nvPicPr>
          <p:cNvPr id="11" name="Picture 10">
            <a:extLst>
              <a:ext uri="{FF2B5EF4-FFF2-40B4-BE49-F238E27FC236}">
                <a16:creationId xmlns:a16="http://schemas.microsoft.com/office/drawing/2014/main" id="{6F017967-61F3-42F5-95AC-7BD105B3D744}"/>
              </a:ext>
            </a:extLst>
          </p:cNvPr>
          <p:cNvPicPr>
            <a:picLocks noChangeAspect="1"/>
          </p:cNvPicPr>
          <p:nvPr/>
        </p:nvPicPr>
        <p:blipFill>
          <a:blip r:embed="rId2"/>
          <a:stretch>
            <a:fillRect/>
          </a:stretch>
        </p:blipFill>
        <p:spPr>
          <a:xfrm>
            <a:off x="424084" y="886905"/>
            <a:ext cx="11222418" cy="4294695"/>
          </a:xfrm>
          <a:prstGeom prst="rect">
            <a:avLst/>
          </a:prstGeom>
        </p:spPr>
      </p:pic>
      <p:sp>
        <p:nvSpPr>
          <p:cNvPr id="13" name="TextBox 12">
            <a:extLst>
              <a:ext uri="{FF2B5EF4-FFF2-40B4-BE49-F238E27FC236}">
                <a16:creationId xmlns:a16="http://schemas.microsoft.com/office/drawing/2014/main" id="{6A471300-7F9A-47F2-8157-5C71C90E5606}"/>
              </a:ext>
            </a:extLst>
          </p:cNvPr>
          <p:cNvSpPr txBox="1"/>
          <p:nvPr/>
        </p:nvSpPr>
        <p:spPr>
          <a:xfrm>
            <a:off x="914400" y="5410200"/>
            <a:ext cx="8839200" cy="830997"/>
          </a:xfrm>
          <a:prstGeom prst="rect">
            <a:avLst/>
          </a:prstGeom>
          <a:noFill/>
        </p:spPr>
        <p:txBody>
          <a:bodyPr wrap="square" rtlCol="0">
            <a:spAutoFit/>
          </a:bodyPr>
          <a:lstStyle/>
          <a:p>
            <a:r>
              <a:rPr lang="en-US" sz="2400" dirty="0"/>
              <a:t>Customers are more likely to go for policy from May to October. Thus contact before the campaign brings more customers</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A7EF1E-16A6-4521-B288-265F3F0C17DE}"/>
              </a:ext>
            </a:extLst>
          </p:cNvPr>
          <p:cNvPicPr>
            <a:picLocks noChangeAspect="1"/>
          </p:cNvPicPr>
          <p:nvPr/>
        </p:nvPicPr>
        <p:blipFill>
          <a:blip r:embed="rId2"/>
          <a:stretch>
            <a:fillRect/>
          </a:stretch>
        </p:blipFill>
        <p:spPr>
          <a:xfrm>
            <a:off x="381000" y="381000"/>
            <a:ext cx="11506200" cy="4615252"/>
          </a:xfrm>
          <a:prstGeom prst="rect">
            <a:avLst/>
          </a:prstGeom>
        </p:spPr>
      </p:pic>
      <p:sp>
        <p:nvSpPr>
          <p:cNvPr id="6" name="TextBox 5">
            <a:extLst>
              <a:ext uri="{FF2B5EF4-FFF2-40B4-BE49-F238E27FC236}">
                <a16:creationId xmlns:a16="http://schemas.microsoft.com/office/drawing/2014/main" id="{854DC5E7-B14A-41F6-98C9-38FA574852A3}"/>
              </a:ext>
            </a:extLst>
          </p:cNvPr>
          <p:cNvSpPr txBox="1"/>
          <p:nvPr/>
        </p:nvSpPr>
        <p:spPr>
          <a:xfrm>
            <a:off x="533400" y="5486400"/>
            <a:ext cx="11201400" cy="830997"/>
          </a:xfrm>
          <a:prstGeom prst="rect">
            <a:avLst/>
          </a:prstGeom>
          <a:noFill/>
        </p:spPr>
        <p:txBody>
          <a:bodyPr wrap="square" rtlCol="0">
            <a:spAutoFit/>
          </a:bodyPr>
          <a:lstStyle/>
          <a:p>
            <a:r>
              <a:rPr lang="en-US" sz="2400" dirty="0"/>
              <a:t>Positive subscription to the policy during the campaign does not outnumber the failure to subscription. However December  month is favorable to out variable of interest. </a:t>
            </a:r>
            <a:endParaRPr lang="en-IN" sz="2400" dirty="0"/>
          </a:p>
        </p:txBody>
      </p:sp>
    </p:spTree>
    <p:extLst>
      <p:ext uri="{BB962C8B-B14F-4D97-AF65-F5344CB8AC3E}">
        <p14:creationId xmlns:p14="http://schemas.microsoft.com/office/powerpoint/2010/main" val="69903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38327"/>
            <a:ext cx="10515600" cy="841256"/>
          </a:xfrm>
          <a:prstGeom prst="rect">
            <a:avLst/>
          </a:prstGeom>
          <a:solidFill>
            <a:srgbClr val="3A3A3A"/>
          </a:solidFill>
        </p:spPr>
        <p:txBody>
          <a:bodyPr vert="horz" wrap="square" lIns="0" tIns="162560" rIns="0" bIns="0" rtlCol="0">
            <a:spAutoFit/>
          </a:bodyPr>
          <a:lstStyle/>
          <a:p>
            <a:pPr marL="91440">
              <a:lnSpc>
                <a:spcPct val="100000"/>
              </a:lnSpc>
              <a:spcBef>
                <a:spcPts val="1280"/>
              </a:spcBef>
            </a:pPr>
            <a:r>
              <a:rPr lang="en-US" sz="4400" spc="-285" dirty="0">
                <a:solidFill>
                  <a:schemeClr val="accent6">
                    <a:lumMod val="75000"/>
                  </a:schemeClr>
                </a:solidFill>
                <a:latin typeface="+mj-lt"/>
                <a:cs typeface="Arial"/>
              </a:rPr>
              <a:t>Model  Performance </a:t>
            </a:r>
            <a:endParaRPr sz="4400" dirty="0">
              <a:solidFill>
                <a:schemeClr val="accent6">
                  <a:lumMod val="75000"/>
                </a:schemeClr>
              </a:solidFill>
              <a:latin typeface="+mj-lt"/>
              <a:cs typeface="Arial"/>
            </a:endParaRPr>
          </a:p>
        </p:txBody>
      </p:sp>
      <p:graphicFrame>
        <p:nvGraphicFramePr>
          <p:cNvPr id="5" name="Table 5">
            <a:extLst>
              <a:ext uri="{FF2B5EF4-FFF2-40B4-BE49-F238E27FC236}">
                <a16:creationId xmlns:a16="http://schemas.microsoft.com/office/drawing/2014/main" id="{553EC0C2-2B81-4B10-98BA-E0D4CD0F82C5}"/>
              </a:ext>
            </a:extLst>
          </p:cNvPr>
          <p:cNvGraphicFramePr>
            <a:graphicFrameLocks noGrp="1"/>
          </p:cNvGraphicFramePr>
          <p:nvPr>
            <p:extLst>
              <p:ext uri="{D42A27DB-BD31-4B8C-83A1-F6EECF244321}">
                <p14:modId xmlns:p14="http://schemas.microsoft.com/office/powerpoint/2010/main" val="3940233886"/>
              </p:ext>
            </p:extLst>
          </p:nvPr>
        </p:nvGraphicFramePr>
        <p:xfrm>
          <a:off x="1676400" y="1524000"/>
          <a:ext cx="8128000" cy="33832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35427745"/>
                    </a:ext>
                  </a:extLst>
                </a:gridCol>
                <a:gridCol w="1625600">
                  <a:extLst>
                    <a:ext uri="{9D8B030D-6E8A-4147-A177-3AD203B41FA5}">
                      <a16:colId xmlns:a16="http://schemas.microsoft.com/office/drawing/2014/main" val="3780137082"/>
                    </a:ext>
                  </a:extLst>
                </a:gridCol>
                <a:gridCol w="812800">
                  <a:extLst>
                    <a:ext uri="{9D8B030D-6E8A-4147-A177-3AD203B41FA5}">
                      <a16:colId xmlns:a16="http://schemas.microsoft.com/office/drawing/2014/main" val="534157759"/>
                    </a:ext>
                  </a:extLst>
                </a:gridCol>
                <a:gridCol w="812800">
                  <a:extLst>
                    <a:ext uri="{9D8B030D-6E8A-4147-A177-3AD203B41FA5}">
                      <a16:colId xmlns:a16="http://schemas.microsoft.com/office/drawing/2014/main" val="546152362"/>
                    </a:ext>
                  </a:extLst>
                </a:gridCol>
                <a:gridCol w="812800">
                  <a:extLst>
                    <a:ext uri="{9D8B030D-6E8A-4147-A177-3AD203B41FA5}">
                      <a16:colId xmlns:a16="http://schemas.microsoft.com/office/drawing/2014/main" val="4105619914"/>
                    </a:ext>
                  </a:extLst>
                </a:gridCol>
                <a:gridCol w="812800">
                  <a:extLst>
                    <a:ext uri="{9D8B030D-6E8A-4147-A177-3AD203B41FA5}">
                      <a16:colId xmlns:a16="http://schemas.microsoft.com/office/drawing/2014/main" val="3401077054"/>
                    </a:ext>
                  </a:extLst>
                </a:gridCol>
                <a:gridCol w="812800">
                  <a:extLst>
                    <a:ext uri="{9D8B030D-6E8A-4147-A177-3AD203B41FA5}">
                      <a16:colId xmlns:a16="http://schemas.microsoft.com/office/drawing/2014/main" val="1909233813"/>
                    </a:ext>
                  </a:extLst>
                </a:gridCol>
                <a:gridCol w="812800">
                  <a:extLst>
                    <a:ext uri="{9D8B030D-6E8A-4147-A177-3AD203B41FA5}">
                      <a16:colId xmlns:a16="http://schemas.microsoft.com/office/drawing/2014/main" val="2360791796"/>
                    </a:ext>
                  </a:extLst>
                </a:gridCol>
              </a:tblGrid>
              <a:tr h="457200">
                <a:tc rowSpan="2">
                  <a:txBody>
                    <a:bodyPr/>
                    <a:lstStyle/>
                    <a:p>
                      <a:r>
                        <a:rPr lang="en-US" dirty="0"/>
                        <a:t>Model</a:t>
                      </a:r>
                      <a:endParaRPr lang="en-IN" dirty="0"/>
                    </a:p>
                  </a:txBody>
                  <a:tcPr/>
                </a:tc>
                <a:tc rowSpan="2">
                  <a:txBody>
                    <a:bodyPr/>
                    <a:lstStyle/>
                    <a:p>
                      <a:r>
                        <a:rPr lang="en-US" dirty="0"/>
                        <a:t>Accuracy</a:t>
                      </a:r>
                      <a:endParaRPr lang="en-IN" dirty="0"/>
                    </a:p>
                  </a:txBody>
                  <a:tcPr/>
                </a:tc>
                <a:tc gridSpan="2">
                  <a:txBody>
                    <a:bodyPr/>
                    <a:lstStyle/>
                    <a:p>
                      <a:r>
                        <a:rPr lang="en-US" dirty="0"/>
                        <a:t>Precision</a:t>
                      </a:r>
                      <a:endParaRPr lang="en-IN"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r>
                        <a:rPr lang="en-US" dirty="0"/>
                        <a:t>Recall</a:t>
                      </a:r>
                      <a:endParaRPr lang="en-IN"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r>
                        <a:rPr lang="en-US" dirty="0"/>
                        <a:t>F1 score</a:t>
                      </a:r>
                      <a:endParaRPr lang="en-IN"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43525876"/>
                  </a:ext>
                </a:extLst>
              </a:tr>
              <a:tr h="457200">
                <a:tc vMerge="1">
                  <a:txBody>
                    <a:bodyPr/>
                    <a:lstStyle/>
                    <a:p>
                      <a:endParaRPr lang="en-IN"/>
                    </a:p>
                  </a:txBody>
                  <a:tcPr/>
                </a:tc>
                <a:tc vMerge="1">
                  <a:txBody>
                    <a:bodyPr/>
                    <a:lstStyle/>
                    <a:p>
                      <a:endParaRPr lang="en-IN"/>
                    </a:p>
                  </a:txBody>
                  <a:tcPr/>
                </a:tc>
                <a:tc>
                  <a:txBody>
                    <a:bodyPr/>
                    <a:lstStyle/>
                    <a:p>
                      <a:r>
                        <a:rPr lang="en-US" dirty="0"/>
                        <a:t>0</a:t>
                      </a:r>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60000"/>
                        <a:lumOff val="40000"/>
                      </a:schemeClr>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60000"/>
                        <a:lumOff val="40000"/>
                      </a:schemeClr>
                    </a:solidFill>
                  </a:tcPr>
                </a:tc>
                <a:tc>
                  <a:txBody>
                    <a:bodyPr/>
                    <a:lstStyle/>
                    <a:p>
                      <a:r>
                        <a:rPr lang="en-US" dirty="0"/>
                        <a:t>0</a:t>
                      </a:r>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60000"/>
                        <a:lumOff val="40000"/>
                      </a:schemeClr>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60000"/>
                        <a:lumOff val="40000"/>
                      </a:schemeClr>
                    </a:solidFill>
                  </a:tcPr>
                </a:tc>
                <a:tc>
                  <a:txBody>
                    <a:bodyPr/>
                    <a:lstStyle/>
                    <a:p>
                      <a:r>
                        <a:rPr lang="en-US" dirty="0"/>
                        <a:t>0</a:t>
                      </a:r>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60000"/>
                        <a:lumOff val="40000"/>
                      </a:schemeClr>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60000"/>
                        <a:lumOff val="40000"/>
                      </a:schemeClr>
                    </a:solidFill>
                  </a:tcPr>
                </a:tc>
                <a:extLst>
                  <a:ext uri="{0D108BD9-81ED-4DB2-BD59-A6C34878D82A}">
                    <a16:rowId xmlns:a16="http://schemas.microsoft.com/office/drawing/2014/main" val="3144379582"/>
                  </a:ext>
                </a:extLst>
              </a:tr>
              <a:tr h="457200">
                <a:tc>
                  <a:txBody>
                    <a:bodyPr/>
                    <a:lstStyle/>
                    <a:p>
                      <a:r>
                        <a:rPr lang="en-US" dirty="0"/>
                        <a:t>Logistic Regression</a:t>
                      </a:r>
                      <a:endParaRPr lang="en-IN" dirty="0"/>
                    </a:p>
                  </a:txBody>
                  <a:tcPr/>
                </a:tc>
                <a:tc>
                  <a:txBody>
                    <a:bodyPr/>
                    <a:lstStyle/>
                    <a:p>
                      <a:r>
                        <a:rPr lang="en-US" dirty="0"/>
                        <a:t>0.94</a:t>
                      </a:r>
                      <a:endParaRPr lang="en-IN" dirty="0"/>
                    </a:p>
                  </a:txBody>
                  <a:tcPr/>
                </a:tc>
                <a:tc>
                  <a:txBody>
                    <a:bodyPr/>
                    <a:lstStyle/>
                    <a:p>
                      <a:r>
                        <a:rPr lang="en-US" dirty="0"/>
                        <a:t>0.91</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0.97</a:t>
                      </a:r>
                      <a:endParaRPr lang="en-IN" dirty="0"/>
                    </a:p>
                  </a:txBody>
                  <a:tcPr>
                    <a:lnL w="12700" cap="flat" cmpd="sng" algn="ctr">
                      <a:solidFill>
                        <a:schemeClr val="tx1"/>
                      </a:solidFill>
                      <a:prstDash val="solid"/>
                      <a:round/>
                      <a:headEnd type="none" w="med" len="med"/>
                      <a:tailEnd type="none" w="med" len="med"/>
                    </a:lnL>
                  </a:tcPr>
                </a:tc>
                <a:tc>
                  <a:txBody>
                    <a:bodyPr/>
                    <a:lstStyle/>
                    <a:p>
                      <a:r>
                        <a:rPr lang="en-US" dirty="0"/>
                        <a:t>0.97</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0.91</a:t>
                      </a:r>
                      <a:endParaRPr lang="en-IN" dirty="0"/>
                    </a:p>
                  </a:txBody>
                  <a:tcPr>
                    <a:lnL w="12700" cap="flat" cmpd="sng" algn="ctr">
                      <a:solidFill>
                        <a:schemeClr val="tx1"/>
                      </a:solidFill>
                      <a:prstDash val="solid"/>
                      <a:round/>
                      <a:headEnd type="none" w="med" len="med"/>
                      <a:tailEnd type="none" w="med" len="med"/>
                    </a:lnL>
                  </a:tcPr>
                </a:tc>
                <a:tc>
                  <a:txBody>
                    <a:bodyPr/>
                    <a:lstStyle/>
                    <a:p>
                      <a:r>
                        <a:rPr lang="en-US" dirty="0"/>
                        <a:t>0.94</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0.94</a:t>
                      </a:r>
                      <a:endParaRPr lang="en-IN"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32072510"/>
                  </a:ext>
                </a:extLst>
              </a:tr>
              <a:tr h="457200">
                <a:tc>
                  <a:txBody>
                    <a:bodyPr/>
                    <a:lstStyle/>
                    <a:p>
                      <a:r>
                        <a:rPr lang="en-IN" dirty="0"/>
                        <a:t>Decision Tree</a:t>
                      </a:r>
                    </a:p>
                  </a:txBody>
                  <a:tcPr/>
                </a:tc>
                <a:tc>
                  <a:txBody>
                    <a:bodyPr/>
                    <a:lstStyle/>
                    <a:p>
                      <a:r>
                        <a:rPr lang="en-US" dirty="0"/>
                        <a:t>0.93</a:t>
                      </a:r>
                      <a:endParaRPr lang="en-IN" dirty="0"/>
                    </a:p>
                  </a:txBody>
                  <a:tcPr/>
                </a:tc>
                <a:tc>
                  <a:txBody>
                    <a:bodyPr/>
                    <a:lstStyle/>
                    <a:p>
                      <a:r>
                        <a:rPr lang="en-US" dirty="0"/>
                        <a:t>0.93</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0.92</a:t>
                      </a:r>
                      <a:endParaRPr lang="en-IN" dirty="0"/>
                    </a:p>
                  </a:txBody>
                  <a:tcPr>
                    <a:lnL w="12700" cap="flat" cmpd="sng" algn="ctr">
                      <a:solidFill>
                        <a:schemeClr val="tx1"/>
                      </a:solidFill>
                      <a:prstDash val="solid"/>
                      <a:round/>
                      <a:headEnd type="none" w="med" len="med"/>
                      <a:tailEnd type="none" w="med" len="med"/>
                    </a:lnL>
                  </a:tcPr>
                </a:tc>
                <a:tc>
                  <a:txBody>
                    <a:bodyPr/>
                    <a:lstStyle/>
                    <a:p>
                      <a:r>
                        <a:rPr lang="en-US" dirty="0"/>
                        <a:t>0.92</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0.93</a:t>
                      </a:r>
                      <a:endParaRPr lang="en-IN" dirty="0"/>
                    </a:p>
                  </a:txBody>
                  <a:tcPr>
                    <a:lnL w="12700" cap="flat" cmpd="sng" algn="ctr">
                      <a:solidFill>
                        <a:schemeClr val="tx1"/>
                      </a:solidFill>
                      <a:prstDash val="solid"/>
                      <a:round/>
                      <a:headEnd type="none" w="med" len="med"/>
                      <a:tailEnd type="none" w="med" len="med"/>
                    </a:lnL>
                  </a:tcPr>
                </a:tc>
                <a:tc>
                  <a:txBody>
                    <a:bodyPr/>
                    <a:lstStyle/>
                    <a:p>
                      <a:r>
                        <a:rPr lang="en-US" dirty="0"/>
                        <a:t>0.93</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0.93</a:t>
                      </a:r>
                      <a:endParaRPr lang="en-IN"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75941159"/>
                  </a:ext>
                </a:extLst>
              </a:tr>
              <a:tr h="457200">
                <a:tc>
                  <a:txBody>
                    <a:bodyPr/>
                    <a:lstStyle/>
                    <a:p>
                      <a:r>
                        <a:rPr lang="en-US" dirty="0"/>
                        <a:t>XG boost</a:t>
                      </a:r>
                      <a:endParaRPr lang="en-IN" dirty="0"/>
                    </a:p>
                  </a:txBody>
                  <a:tcPr/>
                </a:tc>
                <a:tc>
                  <a:txBody>
                    <a:bodyPr/>
                    <a:lstStyle/>
                    <a:p>
                      <a:r>
                        <a:rPr lang="en-US" dirty="0"/>
                        <a:t>0.95</a:t>
                      </a:r>
                      <a:endParaRPr lang="en-IN" dirty="0"/>
                    </a:p>
                  </a:txBody>
                  <a:tcPr/>
                </a:tc>
                <a:tc>
                  <a:txBody>
                    <a:bodyPr/>
                    <a:lstStyle/>
                    <a:p>
                      <a:r>
                        <a:rPr lang="en-US" dirty="0"/>
                        <a:t>0.95</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0.95</a:t>
                      </a:r>
                      <a:endParaRPr lang="en-IN" dirty="0"/>
                    </a:p>
                  </a:txBody>
                  <a:tcPr>
                    <a:lnL w="12700" cap="flat" cmpd="sng" algn="ctr">
                      <a:solidFill>
                        <a:schemeClr val="tx1"/>
                      </a:solidFill>
                      <a:prstDash val="solid"/>
                      <a:round/>
                      <a:headEnd type="none" w="med" len="med"/>
                      <a:tailEnd type="none" w="med" len="med"/>
                    </a:lnL>
                  </a:tcPr>
                </a:tc>
                <a:tc>
                  <a:txBody>
                    <a:bodyPr/>
                    <a:lstStyle/>
                    <a:p>
                      <a:r>
                        <a:rPr lang="en-US" dirty="0"/>
                        <a:t>0.95</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0.94</a:t>
                      </a:r>
                      <a:endParaRPr lang="en-IN" dirty="0"/>
                    </a:p>
                  </a:txBody>
                  <a:tcPr>
                    <a:lnL w="12700" cap="flat" cmpd="sng" algn="ctr">
                      <a:solidFill>
                        <a:schemeClr val="tx1"/>
                      </a:solidFill>
                      <a:prstDash val="solid"/>
                      <a:round/>
                      <a:headEnd type="none" w="med" len="med"/>
                      <a:tailEnd type="none" w="med" len="med"/>
                    </a:lnL>
                  </a:tcPr>
                </a:tc>
                <a:tc>
                  <a:txBody>
                    <a:bodyPr/>
                    <a:lstStyle/>
                    <a:p>
                      <a:r>
                        <a:rPr lang="en-US" dirty="0"/>
                        <a:t>0.95</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0.95</a:t>
                      </a:r>
                      <a:endParaRPr lang="en-IN"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91586564"/>
                  </a:ext>
                </a:extLst>
              </a:tr>
              <a:tr h="457200">
                <a:tc>
                  <a:txBody>
                    <a:bodyPr/>
                    <a:lstStyle/>
                    <a:p>
                      <a:r>
                        <a:rPr lang="en-US" dirty="0"/>
                        <a:t>Light GMB</a:t>
                      </a:r>
                      <a:endParaRPr lang="en-IN" dirty="0"/>
                    </a:p>
                  </a:txBody>
                  <a:tcPr/>
                </a:tc>
                <a:tc>
                  <a:txBody>
                    <a:bodyPr/>
                    <a:lstStyle/>
                    <a:p>
                      <a:r>
                        <a:rPr lang="en-US" dirty="0"/>
                        <a:t>0.91</a:t>
                      </a:r>
                      <a:endParaRPr lang="en-IN" dirty="0"/>
                    </a:p>
                  </a:txBody>
                  <a:tcPr/>
                </a:tc>
                <a:tc>
                  <a:txBody>
                    <a:bodyPr/>
                    <a:lstStyle/>
                    <a:p>
                      <a:r>
                        <a:rPr lang="en-US" dirty="0"/>
                        <a:t>0.93</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0.63</a:t>
                      </a:r>
                      <a:endParaRPr lang="en-IN" dirty="0"/>
                    </a:p>
                  </a:txBody>
                  <a:tcPr>
                    <a:lnL w="12700" cap="flat" cmpd="sng" algn="ctr">
                      <a:solidFill>
                        <a:schemeClr val="tx1"/>
                      </a:solidFill>
                      <a:prstDash val="solid"/>
                      <a:round/>
                      <a:headEnd type="none" w="med" len="med"/>
                      <a:tailEnd type="none" w="med" len="med"/>
                    </a:lnL>
                  </a:tcPr>
                </a:tc>
                <a:tc>
                  <a:txBody>
                    <a:bodyPr/>
                    <a:lstStyle/>
                    <a:p>
                      <a:r>
                        <a:rPr lang="en-US" dirty="0"/>
                        <a:t>0.96</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0.47</a:t>
                      </a:r>
                      <a:endParaRPr lang="en-IN" dirty="0"/>
                    </a:p>
                  </a:txBody>
                  <a:tcPr>
                    <a:lnL w="12700" cap="flat" cmpd="sng" algn="ctr">
                      <a:solidFill>
                        <a:schemeClr val="tx1"/>
                      </a:solidFill>
                      <a:prstDash val="solid"/>
                      <a:round/>
                      <a:headEnd type="none" w="med" len="med"/>
                      <a:tailEnd type="none" w="med" len="med"/>
                    </a:lnL>
                  </a:tcPr>
                </a:tc>
                <a:tc>
                  <a:txBody>
                    <a:bodyPr/>
                    <a:lstStyle/>
                    <a:p>
                      <a:r>
                        <a:rPr lang="en-US" dirty="0"/>
                        <a:t>0.95</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0.57</a:t>
                      </a:r>
                      <a:endParaRPr lang="en-IN"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24354616"/>
                  </a:ext>
                </a:extLst>
              </a:tr>
              <a:tr h="457200">
                <a:tc>
                  <a:txBody>
                    <a:bodyPr/>
                    <a:lstStyle/>
                    <a:p>
                      <a:r>
                        <a:rPr lang="en-US" dirty="0"/>
                        <a:t>Random forest </a:t>
                      </a:r>
                      <a:endParaRPr lang="en-IN" dirty="0"/>
                    </a:p>
                  </a:txBody>
                  <a:tcPr/>
                </a:tc>
                <a:tc>
                  <a:txBody>
                    <a:bodyPr/>
                    <a:lstStyle/>
                    <a:p>
                      <a:r>
                        <a:rPr lang="en-US" dirty="0"/>
                        <a:t>0.95</a:t>
                      </a:r>
                      <a:endParaRPr lang="en-IN" dirty="0"/>
                    </a:p>
                  </a:txBody>
                  <a:tcPr/>
                </a:tc>
                <a:tc>
                  <a:txBody>
                    <a:bodyPr/>
                    <a:lstStyle/>
                    <a:p>
                      <a:r>
                        <a:rPr lang="en-US" dirty="0"/>
                        <a:t>0.94</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0.96</a:t>
                      </a:r>
                      <a:endParaRPr lang="en-IN" dirty="0"/>
                    </a:p>
                  </a:txBody>
                  <a:tcPr>
                    <a:lnL w="12700" cap="flat" cmpd="sng" algn="ctr">
                      <a:solidFill>
                        <a:schemeClr val="tx1"/>
                      </a:solidFill>
                      <a:prstDash val="solid"/>
                      <a:round/>
                      <a:headEnd type="none" w="med" len="med"/>
                      <a:tailEnd type="none" w="med" len="med"/>
                    </a:lnL>
                  </a:tcPr>
                </a:tc>
                <a:tc>
                  <a:txBody>
                    <a:bodyPr/>
                    <a:lstStyle/>
                    <a:p>
                      <a:r>
                        <a:rPr lang="en-US" dirty="0"/>
                        <a:t>0.96</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0.94</a:t>
                      </a:r>
                      <a:endParaRPr lang="en-IN" dirty="0"/>
                    </a:p>
                  </a:txBody>
                  <a:tcPr>
                    <a:lnL w="12700" cap="flat" cmpd="sng" algn="ctr">
                      <a:solidFill>
                        <a:schemeClr val="tx1"/>
                      </a:solidFill>
                      <a:prstDash val="solid"/>
                      <a:round/>
                      <a:headEnd type="none" w="med" len="med"/>
                      <a:tailEnd type="none" w="med" len="med"/>
                    </a:lnL>
                  </a:tcPr>
                </a:tc>
                <a:tc>
                  <a:txBody>
                    <a:bodyPr/>
                    <a:lstStyle/>
                    <a:p>
                      <a:r>
                        <a:rPr lang="en-US" dirty="0"/>
                        <a:t>0.95</a:t>
                      </a:r>
                      <a:endParaRPr lang="en-IN" dirty="0"/>
                    </a:p>
                  </a:txBody>
                  <a:tcPr>
                    <a:lnR w="12700" cap="flat" cmpd="sng" algn="ctr">
                      <a:solidFill>
                        <a:schemeClr val="tx1"/>
                      </a:solidFill>
                      <a:prstDash val="solid"/>
                      <a:round/>
                      <a:headEnd type="none" w="med" len="med"/>
                      <a:tailEnd type="none" w="med" len="med"/>
                    </a:lnR>
                  </a:tcPr>
                </a:tc>
                <a:tc>
                  <a:txBody>
                    <a:bodyPr/>
                    <a:lstStyle/>
                    <a:p>
                      <a:r>
                        <a:rPr lang="en-US" dirty="0"/>
                        <a:t>0.95</a:t>
                      </a:r>
                      <a:endParaRPr lang="en-IN"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32863094"/>
                  </a:ext>
                </a:extLst>
              </a:tr>
            </a:tbl>
          </a:graphicData>
        </a:graphic>
      </p:graphicFrame>
      <p:sp>
        <p:nvSpPr>
          <p:cNvPr id="8" name="TextBox 7">
            <a:extLst>
              <a:ext uri="{FF2B5EF4-FFF2-40B4-BE49-F238E27FC236}">
                <a16:creationId xmlns:a16="http://schemas.microsoft.com/office/drawing/2014/main" id="{A7CE3667-DD89-4DE9-8322-E19BFDBA52C0}"/>
              </a:ext>
            </a:extLst>
          </p:cNvPr>
          <p:cNvSpPr txBox="1"/>
          <p:nvPr/>
        </p:nvSpPr>
        <p:spPr>
          <a:xfrm>
            <a:off x="457200" y="5334000"/>
            <a:ext cx="10896600" cy="646331"/>
          </a:xfrm>
          <a:prstGeom prst="rect">
            <a:avLst/>
          </a:prstGeom>
          <a:noFill/>
        </p:spPr>
        <p:txBody>
          <a:bodyPr wrap="square" rtlCol="0">
            <a:spAutoFit/>
          </a:bodyPr>
          <a:lstStyle/>
          <a:p>
            <a:r>
              <a:rPr lang="en-US" dirty="0"/>
              <a:t>The best performing Models are XG boost and Random forest both have similar score so either of these model can be used. </a:t>
            </a:r>
            <a:endParaRPr lang="en-IN" dirty="0"/>
          </a:p>
        </p:txBody>
      </p:sp>
    </p:spTree>
    <p:extLst>
      <p:ext uri="{BB962C8B-B14F-4D97-AF65-F5344CB8AC3E}">
        <p14:creationId xmlns:p14="http://schemas.microsoft.com/office/powerpoint/2010/main" val="228434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F00BEB-A2EE-456D-A787-BC576A7B7FA6}"/>
              </a:ext>
            </a:extLst>
          </p:cNvPr>
          <p:cNvPicPr>
            <a:picLocks noChangeAspect="1"/>
          </p:cNvPicPr>
          <p:nvPr/>
        </p:nvPicPr>
        <p:blipFill>
          <a:blip r:embed="rId2"/>
          <a:stretch>
            <a:fillRect/>
          </a:stretch>
        </p:blipFill>
        <p:spPr>
          <a:xfrm>
            <a:off x="990600" y="0"/>
            <a:ext cx="10210800" cy="6858000"/>
          </a:xfrm>
          <a:prstGeom prst="rect">
            <a:avLst/>
          </a:prstGeom>
        </p:spPr>
      </p:pic>
    </p:spTree>
    <p:extLst>
      <p:ext uri="{BB962C8B-B14F-4D97-AF65-F5344CB8AC3E}">
        <p14:creationId xmlns:p14="http://schemas.microsoft.com/office/powerpoint/2010/main" val="1957374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09DA92-7FC9-47A9-82C2-8457F443C884}"/>
              </a:ext>
            </a:extLst>
          </p:cNvPr>
          <p:cNvPicPr>
            <a:picLocks noChangeAspect="1"/>
          </p:cNvPicPr>
          <p:nvPr/>
        </p:nvPicPr>
        <p:blipFill>
          <a:blip r:embed="rId2"/>
          <a:stretch>
            <a:fillRect/>
          </a:stretch>
        </p:blipFill>
        <p:spPr>
          <a:xfrm>
            <a:off x="1600200" y="0"/>
            <a:ext cx="9067800" cy="6858000"/>
          </a:xfrm>
          <a:prstGeom prst="rect">
            <a:avLst/>
          </a:prstGeom>
        </p:spPr>
      </p:pic>
    </p:spTree>
    <p:extLst>
      <p:ext uri="{BB962C8B-B14F-4D97-AF65-F5344CB8AC3E}">
        <p14:creationId xmlns:p14="http://schemas.microsoft.com/office/powerpoint/2010/main" val="76864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38327"/>
            <a:ext cx="10515600" cy="841256"/>
          </a:xfrm>
          <a:prstGeom prst="rect">
            <a:avLst/>
          </a:prstGeom>
          <a:solidFill>
            <a:srgbClr val="3A3A3A"/>
          </a:solidFill>
        </p:spPr>
        <p:txBody>
          <a:bodyPr vert="horz" wrap="square" lIns="0" tIns="162560" rIns="0" bIns="0" rtlCol="0">
            <a:spAutoFit/>
          </a:bodyPr>
          <a:lstStyle/>
          <a:p>
            <a:pPr marL="91440">
              <a:lnSpc>
                <a:spcPct val="100000"/>
              </a:lnSpc>
              <a:spcBef>
                <a:spcPts val="1280"/>
              </a:spcBef>
            </a:pPr>
            <a:r>
              <a:rPr sz="4400" spc="-285" dirty="0">
                <a:solidFill>
                  <a:schemeClr val="accent6">
                    <a:lumMod val="75000"/>
                  </a:schemeClr>
                </a:solidFill>
                <a:latin typeface="+mj-lt"/>
                <a:cs typeface="Arial"/>
              </a:rPr>
              <a:t>Recommendations</a:t>
            </a:r>
            <a:endParaRPr sz="4400" dirty="0">
              <a:solidFill>
                <a:schemeClr val="accent6">
                  <a:lumMod val="75000"/>
                </a:schemeClr>
              </a:solidFill>
              <a:latin typeface="+mj-lt"/>
              <a:cs typeface="Arial"/>
            </a:endParaRPr>
          </a:p>
        </p:txBody>
      </p:sp>
      <p:sp>
        <p:nvSpPr>
          <p:cNvPr id="3" name="object 3"/>
          <p:cNvSpPr txBox="1"/>
          <p:nvPr/>
        </p:nvSpPr>
        <p:spPr>
          <a:xfrm>
            <a:off x="762000" y="1428950"/>
            <a:ext cx="10358120" cy="5429050"/>
          </a:xfrm>
          <a:prstGeom prst="rect">
            <a:avLst/>
          </a:prstGeom>
        </p:spPr>
        <p:txBody>
          <a:bodyPr vert="horz" wrap="square" lIns="0" tIns="13335" rIns="0" bIns="0" rtlCol="0">
            <a:spAutoFit/>
          </a:bodyPr>
          <a:lstStyle/>
          <a:p>
            <a:pPr algn="l"/>
            <a:r>
              <a:rPr lang="en-US" sz="2000" i="0" dirty="0">
                <a:solidFill>
                  <a:srgbClr val="000000"/>
                </a:solidFill>
                <a:effectLst/>
              </a:rPr>
              <a:t>1.Clients who buy the policy are more likely to fall between the age of 20-40 there are more number of clients beyond age of 60 who have bought the policy and median for no policy is higher. Retired clients are more likely to buy the policy.</a:t>
            </a:r>
          </a:p>
          <a:p>
            <a:pPr algn="l"/>
            <a:endParaRPr lang="en-US" sz="2000" i="0" dirty="0">
              <a:solidFill>
                <a:srgbClr val="000000"/>
              </a:solidFill>
              <a:effectLst/>
            </a:endParaRPr>
          </a:p>
          <a:p>
            <a:pPr algn="l"/>
            <a:r>
              <a:rPr lang="en-US" sz="2000" i="0" dirty="0">
                <a:solidFill>
                  <a:srgbClr val="000000"/>
                </a:solidFill>
                <a:effectLst/>
              </a:rPr>
              <a:t>2.Clients who do have default as their status are less likely to buy the policy.</a:t>
            </a:r>
          </a:p>
          <a:p>
            <a:pPr algn="l"/>
            <a:endParaRPr lang="en-US" sz="2000" i="0" dirty="0">
              <a:solidFill>
                <a:srgbClr val="000000"/>
              </a:solidFill>
              <a:effectLst/>
            </a:endParaRPr>
          </a:p>
          <a:p>
            <a:pPr algn="l"/>
            <a:r>
              <a:rPr lang="en-US" sz="2000" i="0" dirty="0">
                <a:solidFill>
                  <a:srgbClr val="000000"/>
                </a:solidFill>
                <a:effectLst/>
              </a:rPr>
              <a:t>3.Irrespective of the housing loan status there is a small difference(26%) between clients who have and not have housing loan and yet apply for the policy.</a:t>
            </a:r>
          </a:p>
          <a:p>
            <a:pPr algn="l"/>
            <a:endParaRPr lang="en-US" sz="2000" i="0" dirty="0">
              <a:solidFill>
                <a:srgbClr val="000000"/>
              </a:solidFill>
              <a:effectLst/>
            </a:endParaRPr>
          </a:p>
          <a:p>
            <a:pPr algn="l"/>
            <a:r>
              <a:rPr lang="en-US" sz="2000" i="0" dirty="0">
                <a:solidFill>
                  <a:srgbClr val="000000"/>
                </a:solidFill>
                <a:effectLst/>
              </a:rPr>
              <a:t>4Clients with secondary and tertiary education are more likely to opt for the policy.</a:t>
            </a:r>
          </a:p>
          <a:p>
            <a:pPr algn="l"/>
            <a:endParaRPr lang="en-US" sz="2000" i="0" dirty="0">
              <a:solidFill>
                <a:srgbClr val="000000"/>
              </a:solidFill>
              <a:effectLst/>
            </a:endParaRPr>
          </a:p>
          <a:p>
            <a:pPr algn="l"/>
            <a:r>
              <a:rPr lang="en-US" sz="2000" i="0" dirty="0">
                <a:solidFill>
                  <a:srgbClr val="000000"/>
                </a:solidFill>
                <a:effectLst/>
              </a:rPr>
              <a:t>5.On average the call lasts for 426 seconds for the clients who opted for the policy and for clients who did not opt for policy the call lasted for 164 seconds which is lesser than clients who opt for policy. Thus clients spend more time on communication when they opt for the policy.</a:t>
            </a:r>
          </a:p>
          <a:p>
            <a:pPr algn="l"/>
            <a:endParaRPr lang="en-US" sz="2000" i="0" dirty="0">
              <a:solidFill>
                <a:srgbClr val="000000"/>
              </a:solidFill>
              <a:effectLst/>
            </a:endParaRPr>
          </a:p>
          <a:p>
            <a:pPr algn="l"/>
            <a:r>
              <a:rPr lang="en-US" sz="2000" i="0" dirty="0">
                <a:solidFill>
                  <a:srgbClr val="000000"/>
                </a:solidFill>
                <a:effectLst/>
              </a:rPr>
              <a:t>6.Clients are more likely to opt for policy from the month of May to October also in the month of September. Thus contact before the campaign brings more clients to opt for the policy.</a:t>
            </a:r>
          </a:p>
          <a:p>
            <a:pPr marL="12700" marR="280670">
              <a:lnSpc>
                <a:spcPct val="70000"/>
              </a:lnSpc>
            </a:pPr>
            <a:endParaRPr sz="1600" dirty="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7929" y="2407741"/>
            <a:ext cx="2303780" cy="940435"/>
          </a:xfrm>
          <a:prstGeom prst="rect">
            <a:avLst/>
          </a:prstGeom>
        </p:spPr>
        <p:txBody>
          <a:bodyPr vert="horz" wrap="square" lIns="0" tIns="12700" rIns="0" bIns="0" rtlCol="0">
            <a:spAutoFit/>
          </a:bodyPr>
          <a:lstStyle/>
          <a:p>
            <a:pPr marL="12700">
              <a:lnSpc>
                <a:spcPct val="100000"/>
              </a:lnSpc>
              <a:spcBef>
                <a:spcPts val="100"/>
              </a:spcBef>
            </a:pPr>
            <a:r>
              <a:rPr sz="6000" spc="-665" dirty="0">
                <a:solidFill>
                  <a:srgbClr val="FF6600"/>
                </a:solidFill>
                <a:latin typeface="Arial"/>
                <a:cs typeface="Arial"/>
              </a:rPr>
              <a:t>A</a:t>
            </a:r>
            <a:r>
              <a:rPr sz="6000" spc="-615" dirty="0">
                <a:solidFill>
                  <a:srgbClr val="FF6600"/>
                </a:solidFill>
                <a:latin typeface="Arial"/>
                <a:cs typeface="Arial"/>
              </a:rPr>
              <a:t>g</a:t>
            </a:r>
            <a:r>
              <a:rPr sz="6000" spc="-425" dirty="0">
                <a:solidFill>
                  <a:srgbClr val="FF6600"/>
                </a:solidFill>
                <a:latin typeface="Arial"/>
                <a:cs typeface="Arial"/>
              </a:rPr>
              <a:t>e</a:t>
            </a:r>
            <a:r>
              <a:rPr sz="6000" spc="-280" dirty="0">
                <a:solidFill>
                  <a:srgbClr val="FF6600"/>
                </a:solidFill>
                <a:latin typeface="Arial"/>
                <a:cs typeface="Arial"/>
              </a:rPr>
              <a:t>n</a:t>
            </a:r>
            <a:r>
              <a:rPr sz="6000" spc="-270" dirty="0">
                <a:solidFill>
                  <a:srgbClr val="FF6600"/>
                </a:solidFill>
                <a:latin typeface="Arial"/>
                <a:cs typeface="Arial"/>
              </a:rPr>
              <a:t>d</a:t>
            </a:r>
            <a:r>
              <a:rPr sz="6000" spc="-515" dirty="0">
                <a:solidFill>
                  <a:srgbClr val="FF6600"/>
                </a:solidFill>
                <a:latin typeface="Arial"/>
                <a:cs typeface="Arial"/>
              </a:rPr>
              <a:t>a</a:t>
            </a:r>
            <a:endParaRPr sz="6000">
              <a:latin typeface="Arial"/>
              <a:cs typeface="Arial"/>
            </a:endParaRPr>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marR="5080" algn="just">
              <a:lnSpc>
                <a:spcPct val="119900"/>
              </a:lnSpc>
              <a:spcBef>
                <a:spcPts val="110"/>
              </a:spcBef>
            </a:pPr>
            <a:r>
              <a:rPr spc="-15" dirty="0"/>
              <a:t>Executive</a:t>
            </a:r>
            <a:r>
              <a:rPr spc="-80" dirty="0"/>
              <a:t> </a:t>
            </a:r>
            <a:r>
              <a:rPr spc="-5" dirty="0"/>
              <a:t>Summary  </a:t>
            </a:r>
            <a:r>
              <a:rPr spc="-15" dirty="0"/>
              <a:t>Problem </a:t>
            </a:r>
            <a:r>
              <a:rPr spc="-20" dirty="0"/>
              <a:t>Statement  </a:t>
            </a:r>
            <a:r>
              <a:rPr spc="-15" dirty="0"/>
              <a:t>Approach</a:t>
            </a:r>
          </a:p>
        </p:txBody>
      </p:sp>
      <p:sp>
        <p:nvSpPr>
          <p:cNvPr id="4" name="object 4"/>
          <p:cNvSpPr txBox="1"/>
          <p:nvPr/>
        </p:nvSpPr>
        <p:spPr>
          <a:xfrm>
            <a:off x="6495415" y="2884703"/>
            <a:ext cx="3181985" cy="2046329"/>
          </a:xfrm>
          <a:prstGeom prst="rect">
            <a:avLst/>
          </a:prstGeom>
        </p:spPr>
        <p:txBody>
          <a:bodyPr vert="horz" wrap="square" lIns="0" tIns="97790" rIns="0" bIns="0" rtlCol="0">
            <a:spAutoFit/>
          </a:bodyPr>
          <a:lstStyle/>
          <a:p>
            <a:pPr marL="12700">
              <a:lnSpc>
                <a:spcPct val="100000"/>
              </a:lnSpc>
              <a:spcBef>
                <a:spcPts val="770"/>
              </a:spcBef>
            </a:pPr>
            <a:r>
              <a:rPr sz="2800" spc="-20" dirty="0">
                <a:solidFill>
                  <a:srgbClr val="FF6600"/>
                </a:solidFill>
                <a:latin typeface="Carlito"/>
                <a:cs typeface="Carlito"/>
              </a:rPr>
              <a:t>EDA</a:t>
            </a:r>
            <a:endParaRPr sz="2800" dirty="0">
              <a:latin typeface="Carlito"/>
              <a:cs typeface="Carlito"/>
            </a:endParaRPr>
          </a:p>
          <a:p>
            <a:pPr marL="12700" marR="5080">
              <a:lnSpc>
                <a:spcPct val="119600"/>
              </a:lnSpc>
              <a:spcBef>
                <a:spcPts val="15"/>
              </a:spcBef>
            </a:pPr>
            <a:r>
              <a:rPr sz="2800" spc="-20" dirty="0">
                <a:solidFill>
                  <a:srgbClr val="FF6600"/>
                </a:solidFill>
                <a:latin typeface="Carlito"/>
                <a:cs typeface="Carlito"/>
              </a:rPr>
              <a:t>EDA </a:t>
            </a:r>
            <a:r>
              <a:rPr sz="2800" spc="-10" dirty="0">
                <a:solidFill>
                  <a:srgbClr val="FF6600"/>
                </a:solidFill>
                <a:latin typeface="Carlito"/>
                <a:cs typeface="Carlito"/>
              </a:rPr>
              <a:t>Summary </a:t>
            </a:r>
            <a:endParaRPr lang="en-US" sz="2800" spc="-10" dirty="0">
              <a:solidFill>
                <a:srgbClr val="FF6600"/>
              </a:solidFill>
              <a:latin typeface="Carlito"/>
              <a:cs typeface="Carlito"/>
            </a:endParaRPr>
          </a:p>
          <a:p>
            <a:pPr marL="12700" marR="5080">
              <a:lnSpc>
                <a:spcPct val="119600"/>
              </a:lnSpc>
              <a:spcBef>
                <a:spcPts val="15"/>
              </a:spcBef>
            </a:pPr>
            <a:r>
              <a:rPr lang="en-IN" sz="2800" spc="-10" dirty="0">
                <a:solidFill>
                  <a:srgbClr val="FF6600"/>
                </a:solidFill>
                <a:latin typeface="Carlito"/>
                <a:cs typeface="Carlito"/>
              </a:rPr>
              <a:t>Model performance</a:t>
            </a:r>
          </a:p>
          <a:p>
            <a:pPr marL="12700" marR="5080">
              <a:lnSpc>
                <a:spcPct val="119600"/>
              </a:lnSpc>
              <a:spcBef>
                <a:spcPts val="15"/>
              </a:spcBef>
            </a:pPr>
            <a:r>
              <a:rPr sz="2800" spc="-50" dirty="0">
                <a:solidFill>
                  <a:srgbClr val="FF6600"/>
                </a:solidFill>
                <a:latin typeface="Carlito"/>
                <a:cs typeface="Carlito"/>
              </a:rPr>
              <a:t>R</a:t>
            </a:r>
            <a:r>
              <a:rPr sz="2800" spc="-5" dirty="0">
                <a:solidFill>
                  <a:srgbClr val="FF6600"/>
                </a:solidFill>
                <a:latin typeface="Carlito"/>
                <a:cs typeface="Carlito"/>
              </a:rPr>
              <a:t>e</a:t>
            </a:r>
            <a:r>
              <a:rPr sz="2800" spc="-30" dirty="0">
                <a:solidFill>
                  <a:srgbClr val="FF6600"/>
                </a:solidFill>
                <a:latin typeface="Carlito"/>
                <a:cs typeface="Carlito"/>
              </a:rPr>
              <a:t>c</a:t>
            </a:r>
            <a:r>
              <a:rPr sz="2800" spc="-10" dirty="0">
                <a:solidFill>
                  <a:srgbClr val="FF6600"/>
                </a:solidFill>
                <a:latin typeface="Carlito"/>
                <a:cs typeface="Carlito"/>
              </a:rPr>
              <a:t>omme</a:t>
            </a:r>
            <a:r>
              <a:rPr sz="2800" spc="-20" dirty="0">
                <a:solidFill>
                  <a:srgbClr val="FF6600"/>
                </a:solidFill>
                <a:latin typeface="Carlito"/>
                <a:cs typeface="Carlito"/>
              </a:rPr>
              <a:t>n</a:t>
            </a:r>
            <a:r>
              <a:rPr sz="2800" spc="-10" dirty="0">
                <a:solidFill>
                  <a:srgbClr val="FF6600"/>
                </a:solidFill>
                <a:latin typeface="Carlito"/>
                <a:cs typeface="Carlito"/>
              </a:rPr>
              <a:t>d</a:t>
            </a:r>
            <a:r>
              <a:rPr sz="2800" spc="-35" dirty="0">
                <a:solidFill>
                  <a:srgbClr val="FF6600"/>
                </a:solidFill>
                <a:latin typeface="Carlito"/>
                <a:cs typeface="Carlito"/>
              </a:rPr>
              <a:t>a</a:t>
            </a:r>
            <a:r>
              <a:rPr sz="2800" spc="-5" dirty="0">
                <a:solidFill>
                  <a:srgbClr val="FF6600"/>
                </a:solidFill>
                <a:latin typeface="Carlito"/>
                <a:cs typeface="Carlito"/>
              </a:rPr>
              <a:t>t</a:t>
            </a:r>
            <a:r>
              <a:rPr sz="2800" spc="-15" dirty="0">
                <a:solidFill>
                  <a:srgbClr val="FF6600"/>
                </a:solidFill>
                <a:latin typeface="Carlito"/>
                <a:cs typeface="Carlito"/>
              </a:rPr>
              <a:t>i</a:t>
            </a:r>
            <a:r>
              <a:rPr sz="2800" spc="-10" dirty="0">
                <a:solidFill>
                  <a:srgbClr val="FF6600"/>
                </a:solidFill>
                <a:latin typeface="Carlito"/>
                <a:cs typeface="Carlito"/>
              </a:rPr>
              <a:t>ons</a:t>
            </a:r>
            <a:endParaRPr sz="2800" dirty="0">
              <a:latin typeface="Carlito"/>
              <a:cs typeface="Carlito"/>
            </a:endParaRPr>
          </a:p>
        </p:txBody>
      </p:sp>
      <p:sp>
        <p:nvSpPr>
          <p:cNvPr id="5" name="object 5"/>
          <p:cNvSpPr/>
          <p:nvPr/>
        </p:nvSpPr>
        <p:spPr>
          <a:xfrm>
            <a:off x="0" y="5864351"/>
            <a:ext cx="1655064" cy="99364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5255" y="216408"/>
            <a:ext cx="10904220" cy="717504"/>
          </a:xfrm>
          <a:prstGeom prst="rect">
            <a:avLst/>
          </a:prstGeom>
          <a:solidFill>
            <a:srgbClr val="3A3A3A"/>
          </a:solidFill>
        </p:spPr>
        <p:txBody>
          <a:bodyPr vert="horz" wrap="square" lIns="0" tIns="40005" rIns="0" bIns="0" rtlCol="0">
            <a:spAutoFit/>
          </a:bodyPr>
          <a:lstStyle/>
          <a:p>
            <a:pPr marL="91440">
              <a:lnSpc>
                <a:spcPct val="100000"/>
              </a:lnSpc>
              <a:spcBef>
                <a:spcPts val="315"/>
              </a:spcBef>
            </a:pPr>
            <a:r>
              <a:rPr lang="en-IN" sz="4400" spc="-285" dirty="0">
                <a:solidFill>
                  <a:schemeClr val="accent6">
                    <a:lumMod val="75000"/>
                  </a:schemeClr>
                </a:solidFill>
                <a:latin typeface="+mj-lt"/>
                <a:cs typeface="Arial"/>
              </a:rPr>
              <a:t>Recommendations Continued</a:t>
            </a:r>
            <a:endParaRPr sz="4400" dirty="0">
              <a:solidFill>
                <a:schemeClr val="accent6">
                  <a:lumMod val="75000"/>
                </a:schemeClr>
              </a:solidFill>
              <a:latin typeface="+mj-lt"/>
              <a:cs typeface="Arial"/>
            </a:endParaRPr>
          </a:p>
        </p:txBody>
      </p:sp>
      <p:sp>
        <p:nvSpPr>
          <p:cNvPr id="3" name="object 3"/>
          <p:cNvSpPr txBox="1"/>
          <p:nvPr/>
        </p:nvSpPr>
        <p:spPr>
          <a:xfrm>
            <a:off x="984605" y="1383004"/>
            <a:ext cx="10554335" cy="4013919"/>
          </a:xfrm>
          <a:prstGeom prst="rect">
            <a:avLst/>
          </a:prstGeom>
        </p:spPr>
        <p:txBody>
          <a:bodyPr vert="horz" wrap="square" lIns="0" tIns="12700" rIns="0" bIns="0" rtlCol="0">
            <a:spAutoFit/>
          </a:bodyPr>
          <a:lstStyle/>
          <a:p>
            <a:pPr>
              <a:lnSpc>
                <a:spcPct val="100000"/>
              </a:lnSpc>
              <a:spcBef>
                <a:spcPts val="20"/>
              </a:spcBef>
            </a:pPr>
            <a:endParaRPr sz="2000" dirty="0">
              <a:cs typeface="Carlito"/>
            </a:endParaRPr>
          </a:p>
          <a:p>
            <a:pPr>
              <a:spcBef>
                <a:spcPts val="20"/>
              </a:spcBef>
            </a:pPr>
            <a:r>
              <a:rPr lang="en-US" sz="2000" dirty="0">
                <a:cs typeface="Carlito"/>
              </a:rPr>
              <a:t>7.</a:t>
            </a:r>
            <a:r>
              <a:rPr lang="en-US" sz="2000" dirty="0"/>
              <a:t> Customers are more likely to go for policy from May to October. Thus contact before the campaign brings more customers.</a:t>
            </a:r>
            <a:endParaRPr lang="en-IN" sz="2000" dirty="0"/>
          </a:p>
          <a:p>
            <a:pPr>
              <a:lnSpc>
                <a:spcPct val="100000"/>
              </a:lnSpc>
              <a:spcBef>
                <a:spcPts val="35"/>
              </a:spcBef>
            </a:pPr>
            <a:endParaRPr lang="en-US" sz="2000" dirty="0">
              <a:cs typeface="Carlito"/>
            </a:endParaRPr>
          </a:p>
          <a:p>
            <a:pPr>
              <a:spcBef>
                <a:spcPts val="35"/>
              </a:spcBef>
            </a:pPr>
            <a:r>
              <a:rPr lang="en-IN" sz="2000" dirty="0">
                <a:cs typeface="Carlito"/>
              </a:rPr>
              <a:t>8.</a:t>
            </a:r>
            <a:r>
              <a:rPr lang="en-US" sz="2000" dirty="0"/>
              <a:t> Positive subscription to the policy during the campaign does not outnumber the failure to subscription. However December  month is favorable to out variable of interest. </a:t>
            </a:r>
            <a:endParaRPr lang="en-IN" sz="2000" dirty="0"/>
          </a:p>
          <a:p>
            <a:pPr>
              <a:lnSpc>
                <a:spcPct val="100000"/>
              </a:lnSpc>
              <a:spcBef>
                <a:spcPts val="35"/>
              </a:spcBef>
            </a:pPr>
            <a:endParaRPr sz="2000" dirty="0">
              <a:cs typeface="Carlito"/>
            </a:endParaRPr>
          </a:p>
          <a:p>
            <a:pPr marL="12700">
              <a:tabLst>
                <a:tab pos="226060" algn="l"/>
              </a:tabLst>
            </a:pPr>
            <a:r>
              <a:rPr lang="en-US" sz="2000" dirty="0">
                <a:cs typeface="Carlito"/>
              </a:rPr>
              <a:t>9.</a:t>
            </a:r>
            <a:r>
              <a:rPr lang="en-US" sz="2000" dirty="0"/>
              <a:t> The best performing Models are XG boost and Random forest both have similar score so either of these model can be used. </a:t>
            </a:r>
            <a:endParaRPr lang="en-IN" sz="2000" dirty="0"/>
          </a:p>
          <a:p>
            <a:pPr marL="12700">
              <a:lnSpc>
                <a:spcPct val="100000"/>
              </a:lnSpc>
              <a:tabLst>
                <a:tab pos="226060" algn="l"/>
              </a:tabLst>
            </a:pPr>
            <a:r>
              <a:rPr lang="en-US" sz="2000" dirty="0">
                <a:cs typeface="Carlito"/>
              </a:rPr>
              <a:t> </a:t>
            </a:r>
          </a:p>
          <a:p>
            <a:pPr marL="12700">
              <a:lnSpc>
                <a:spcPct val="100000"/>
              </a:lnSpc>
              <a:tabLst>
                <a:tab pos="226060" algn="l"/>
              </a:tabLst>
            </a:pPr>
            <a:r>
              <a:rPr lang="en-US" sz="2000" dirty="0">
                <a:cs typeface="Carlito"/>
              </a:rPr>
              <a:t>10. Top 3 Features are:</a:t>
            </a:r>
          </a:p>
          <a:p>
            <a:pPr marL="12700">
              <a:lnSpc>
                <a:spcPct val="100000"/>
              </a:lnSpc>
              <a:tabLst>
                <a:tab pos="226060" algn="l"/>
              </a:tabLst>
            </a:pPr>
            <a:r>
              <a:rPr lang="en-US" sz="2000" dirty="0">
                <a:cs typeface="Carlito"/>
              </a:rPr>
              <a:t>Random forest: Duration, housing and contact unknown.</a:t>
            </a:r>
          </a:p>
          <a:p>
            <a:pPr marL="12700">
              <a:lnSpc>
                <a:spcPct val="100000"/>
              </a:lnSpc>
              <a:tabLst>
                <a:tab pos="226060" algn="l"/>
              </a:tabLst>
            </a:pPr>
            <a:r>
              <a:rPr lang="en-US" sz="2000" dirty="0">
                <a:cs typeface="Carlito"/>
              </a:rPr>
              <a:t>XG boost: pout come Unknown, contact unknown and housing.</a:t>
            </a:r>
            <a:endParaRPr sz="2000" dirty="0">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733415" cy="6858000"/>
          </a:xfrm>
          <a:custGeom>
            <a:avLst/>
            <a:gdLst/>
            <a:ahLst/>
            <a:cxnLst/>
            <a:rect l="l" t="t" r="r" b="b"/>
            <a:pathLst>
              <a:path w="5733415" h="6858000">
                <a:moveTo>
                  <a:pt x="5733288" y="0"/>
                </a:moveTo>
                <a:lnTo>
                  <a:pt x="0" y="0"/>
                </a:lnTo>
                <a:lnTo>
                  <a:pt x="0" y="6857999"/>
                </a:lnTo>
                <a:lnTo>
                  <a:pt x="5733288" y="6857999"/>
                </a:lnTo>
                <a:lnTo>
                  <a:pt x="5733288" y="0"/>
                </a:lnTo>
                <a:close/>
              </a:path>
            </a:pathLst>
          </a:custGeom>
          <a:solidFill>
            <a:srgbClr val="3A3A3A"/>
          </a:solidFill>
        </p:spPr>
        <p:txBody>
          <a:bodyPr wrap="square" lIns="0" tIns="0" rIns="0" bIns="0" rtlCol="0"/>
          <a:lstStyle/>
          <a:p>
            <a:endParaRPr/>
          </a:p>
        </p:txBody>
      </p:sp>
      <p:sp>
        <p:nvSpPr>
          <p:cNvPr id="3" name="object 3"/>
          <p:cNvSpPr txBox="1"/>
          <p:nvPr/>
        </p:nvSpPr>
        <p:spPr>
          <a:xfrm>
            <a:off x="1524380" y="4650485"/>
            <a:ext cx="2687320" cy="1243289"/>
          </a:xfrm>
          <a:prstGeom prst="rect">
            <a:avLst/>
          </a:prstGeom>
        </p:spPr>
        <p:txBody>
          <a:bodyPr vert="horz" wrap="square" lIns="0" tIns="12065" rIns="0" bIns="0" rtlCol="0">
            <a:spAutoFit/>
          </a:bodyPr>
          <a:lstStyle/>
          <a:p>
            <a:pPr marL="12700">
              <a:lnSpc>
                <a:spcPct val="100000"/>
              </a:lnSpc>
              <a:spcBef>
                <a:spcPts val="95"/>
              </a:spcBef>
            </a:pPr>
            <a:r>
              <a:rPr lang="en-US" sz="4000" spc="-110" dirty="0">
                <a:solidFill>
                  <a:srgbClr val="FF6600"/>
                </a:solidFill>
                <a:cs typeface="Arial"/>
              </a:rPr>
              <a:t>Presented by: Jagriti Bablani</a:t>
            </a:r>
            <a:endParaRPr sz="4000" dirty="0">
              <a:cs typeface="Arial"/>
            </a:endParaRPr>
          </a:p>
        </p:txBody>
      </p:sp>
      <p:sp>
        <p:nvSpPr>
          <p:cNvPr id="4" name="object 4"/>
          <p:cNvSpPr/>
          <p:nvPr/>
        </p:nvSpPr>
        <p:spPr>
          <a:xfrm>
            <a:off x="0" y="5864351"/>
            <a:ext cx="1655064" cy="99364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ctrTitle"/>
          </p:nvPr>
        </p:nvSpPr>
        <p:spPr>
          <a:prstGeom prst="rect">
            <a:avLst/>
          </a:prstGeom>
        </p:spPr>
        <p:txBody>
          <a:bodyPr vert="horz" wrap="square" lIns="0" tIns="12700" rIns="0" bIns="0" rtlCol="0">
            <a:spAutoFit/>
          </a:bodyPr>
          <a:lstStyle/>
          <a:p>
            <a:pPr marL="3683000">
              <a:lnSpc>
                <a:spcPct val="100000"/>
              </a:lnSpc>
              <a:spcBef>
                <a:spcPts val="100"/>
              </a:spcBef>
            </a:pPr>
            <a:r>
              <a:rPr spc="-5" dirty="0"/>
              <a:t>Thank</a:t>
            </a:r>
            <a:r>
              <a:rPr spc="-100" dirty="0"/>
              <a:t> </a:t>
            </a:r>
            <a:r>
              <a:rPr spc="-170"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10515600" cy="997709"/>
          </a:xfrm>
          <a:prstGeom prst="rect">
            <a:avLst/>
          </a:prstGeom>
          <a:solidFill>
            <a:srgbClr val="3A3A3A"/>
          </a:solidFill>
        </p:spPr>
        <p:txBody>
          <a:bodyPr vert="horz" wrap="square" lIns="0" tIns="165100" rIns="0" bIns="0" rtlCol="0">
            <a:spAutoFit/>
          </a:bodyPr>
          <a:lstStyle/>
          <a:p>
            <a:pPr marL="11430" algn="ctr">
              <a:lnSpc>
                <a:spcPct val="100000"/>
              </a:lnSpc>
              <a:spcBef>
                <a:spcPts val="1300"/>
              </a:spcBef>
            </a:pPr>
            <a:r>
              <a:rPr sz="5400" spc="-365" dirty="0">
                <a:solidFill>
                  <a:schemeClr val="accent6">
                    <a:lumMod val="75000"/>
                  </a:schemeClr>
                </a:solidFill>
                <a:latin typeface="+mj-lt"/>
                <a:cs typeface="Arial"/>
              </a:rPr>
              <a:t>Executive</a:t>
            </a:r>
            <a:r>
              <a:rPr sz="5400" spc="-390" dirty="0">
                <a:solidFill>
                  <a:schemeClr val="accent6">
                    <a:lumMod val="75000"/>
                  </a:schemeClr>
                </a:solidFill>
                <a:latin typeface="+mj-lt"/>
                <a:cs typeface="Arial"/>
              </a:rPr>
              <a:t> </a:t>
            </a:r>
            <a:r>
              <a:rPr sz="5400" spc="-400" dirty="0">
                <a:solidFill>
                  <a:schemeClr val="accent6">
                    <a:lumMod val="75000"/>
                  </a:schemeClr>
                </a:solidFill>
                <a:latin typeface="+mj-lt"/>
                <a:cs typeface="Arial"/>
              </a:rPr>
              <a:t>Summary</a:t>
            </a:r>
            <a:endParaRPr sz="5400" dirty="0">
              <a:solidFill>
                <a:schemeClr val="accent6">
                  <a:lumMod val="75000"/>
                </a:schemeClr>
              </a:solidFill>
              <a:latin typeface="+mj-lt"/>
              <a:cs typeface="Arial"/>
            </a:endParaRPr>
          </a:p>
        </p:txBody>
      </p:sp>
      <p:sp>
        <p:nvSpPr>
          <p:cNvPr id="3" name="object 3"/>
          <p:cNvSpPr txBox="1"/>
          <p:nvPr/>
        </p:nvSpPr>
        <p:spPr>
          <a:xfrm>
            <a:off x="916939" y="2238019"/>
            <a:ext cx="10177780" cy="3733165"/>
          </a:xfrm>
          <a:prstGeom prst="rect">
            <a:avLst/>
          </a:prstGeom>
        </p:spPr>
        <p:txBody>
          <a:bodyPr vert="horz" wrap="square" lIns="0" tIns="96520" rIns="0" bIns="0" rtlCol="0">
            <a:spAutoFit/>
          </a:bodyPr>
          <a:lstStyle/>
          <a:p>
            <a:pPr marL="12065">
              <a:lnSpc>
                <a:spcPct val="100000"/>
              </a:lnSpc>
              <a:spcBef>
                <a:spcPts val="760"/>
              </a:spcBef>
              <a:buClr>
                <a:srgbClr val="FF0000"/>
              </a:buClr>
              <a:buSzPct val="96428"/>
              <a:tabLst>
                <a:tab pos="330200" algn="l"/>
              </a:tabLst>
            </a:pPr>
            <a:r>
              <a:rPr lang="en-US" sz="2800" spc="-5" dirty="0">
                <a:cs typeface="Carlito"/>
              </a:rPr>
              <a:t>*</a:t>
            </a:r>
            <a:r>
              <a:rPr sz="2800" spc="-5" dirty="0">
                <a:cs typeface="Carlito"/>
              </a:rPr>
              <a:t>ABC Bank </a:t>
            </a:r>
            <a:r>
              <a:rPr sz="2800" spc="-15" dirty="0">
                <a:cs typeface="Carlito"/>
              </a:rPr>
              <a:t>wants </a:t>
            </a:r>
            <a:r>
              <a:rPr sz="2800" spc="-20" dirty="0">
                <a:cs typeface="Carlito"/>
              </a:rPr>
              <a:t>to </a:t>
            </a:r>
            <a:r>
              <a:rPr sz="2800" spc="-10" dirty="0">
                <a:cs typeface="Carlito"/>
              </a:rPr>
              <a:t>sell </a:t>
            </a:r>
            <a:r>
              <a:rPr sz="2800" spc="-5" dirty="0">
                <a:cs typeface="Carlito"/>
              </a:rPr>
              <a:t>it's </a:t>
            </a:r>
            <a:r>
              <a:rPr sz="2800" spc="-10" dirty="0">
                <a:cs typeface="Carlito"/>
              </a:rPr>
              <a:t>term deposit </a:t>
            </a:r>
            <a:r>
              <a:rPr sz="2800" spc="-15" dirty="0">
                <a:cs typeface="Carlito"/>
              </a:rPr>
              <a:t>product </a:t>
            </a:r>
            <a:r>
              <a:rPr sz="2800" spc="-20" dirty="0">
                <a:cs typeface="Carlito"/>
              </a:rPr>
              <a:t>to</a:t>
            </a:r>
            <a:r>
              <a:rPr sz="2800" spc="215" dirty="0">
                <a:cs typeface="Carlito"/>
              </a:rPr>
              <a:t> </a:t>
            </a:r>
            <a:r>
              <a:rPr sz="2800" spc="-15" dirty="0">
                <a:cs typeface="Carlito"/>
              </a:rPr>
              <a:t>customers.</a:t>
            </a:r>
            <a:endParaRPr sz="2800" dirty="0">
              <a:cs typeface="Carlito"/>
            </a:endParaRPr>
          </a:p>
          <a:p>
            <a:pPr marL="12700" marR="586740">
              <a:lnSpc>
                <a:spcPts val="3020"/>
              </a:lnSpc>
              <a:spcBef>
                <a:spcPts val="1045"/>
              </a:spcBef>
              <a:buClr>
                <a:srgbClr val="FF0000"/>
              </a:buClr>
              <a:buSzPct val="96428"/>
              <a:tabLst>
                <a:tab pos="330200" algn="l"/>
                <a:tab pos="2262505" algn="l"/>
                <a:tab pos="7747634" algn="l"/>
              </a:tabLst>
            </a:pPr>
            <a:r>
              <a:rPr lang="en-US" sz="2800" spc="-15" dirty="0">
                <a:cs typeface="Carlito"/>
              </a:rPr>
              <a:t>*</a:t>
            </a:r>
            <a:r>
              <a:rPr sz="2800" spc="-15" dirty="0">
                <a:cs typeface="Carlito"/>
              </a:rPr>
              <a:t>By</a:t>
            </a:r>
            <a:r>
              <a:rPr sz="2800" spc="5" dirty="0">
                <a:cs typeface="Carlito"/>
              </a:rPr>
              <a:t> </a:t>
            </a:r>
            <a:r>
              <a:rPr sz="2800" spc="-10" dirty="0">
                <a:cs typeface="Carlito"/>
              </a:rPr>
              <a:t>analyzing	</a:t>
            </a:r>
            <a:r>
              <a:rPr sz="2800" spc="-5" dirty="0">
                <a:cs typeface="Carlito"/>
              </a:rPr>
              <a:t>the </a:t>
            </a:r>
            <a:r>
              <a:rPr sz="2800" spc="-10" dirty="0">
                <a:cs typeface="Carlito"/>
              </a:rPr>
              <a:t>clients </a:t>
            </a:r>
            <a:r>
              <a:rPr sz="2800" spc="-20" dirty="0">
                <a:cs typeface="Carlito"/>
              </a:rPr>
              <a:t>data </a:t>
            </a:r>
            <a:r>
              <a:rPr sz="2800" spc="-15" dirty="0">
                <a:cs typeface="Carlito"/>
              </a:rPr>
              <a:t>we </a:t>
            </a:r>
            <a:r>
              <a:rPr sz="2800" spc="-5" dirty="0">
                <a:cs typeface="Carlito"/>
              </a:rPr>
              <a:t>try</a:t>
            </a:r>
            <a:r>
              <a:rPr sz="2800" spc="120" dirty="0">
                <a:cs typeface="Carlito"/>
              </a:rPr>
              <a:t> </a:t>
            </a:r>
            <a:r>
              <a:rPr sz="2800" spc="-20" dirty="0">
                <a:cs typeface="Carlito"/>
              </a:rPr>
              <a:t>to</a:t>
            </a:r>
            <a:r>
              <a:rPr sz="2800" dirty="0">
                <a:cs typeface="Carlito"/>
              </a:rPr>
              <a:t> </a:t>
            </a:r>
            <a:r>
              <a:rPr sz="2800" spc="-20" dirty="0">
                <a:cs typeface="Carlito"/>
              </a:rPr>
              <a:t>understand	</a:t>
            </a:r>
            <a:r>
              <a:rPr sz="2800" spc="-10" dirty="0">
                <a:cs typeface="Carlito"/>
              </a:rPr>
              <a:t>what </a:t>
            </a:r>
            <a:r>
              <a:rPr sz="2800" spc="-15" dirty="0">
                <a:cs typeface="Carlito"/>
              </a:rPr>
              <a:t>are</a:t>
            </a:r>
            <a:r>
              <a:rPr sz="2800" spc="-75" dirty="0">
                <a:cs typeface="Carlito"/>
              </a:rPr>
              <a:t> </a:t>
            </a:r>
            <a:r>
              <a:rPr sz="2800" spc="-10" dirty="0">
                <a:cs typeface="Carlito"/>
              </a:rPr>
              <a:t>the  </a:t>
            </a:r>
            <a:r>
              <a:rPr sz="2800" spc="-15" dirty="0">
                <a:cs typeface="Carlito"/>
              </a:rPr>
              <a:t>patterns </a:t>
            </a:r>
            <a:r>
              <a:rPr sz="2800" spc="-5" dirty="0">
                <a:cs typeface="Carlito"/>
              </a:rPr>
              <a:t>on opting </a:t>
            </a:r>
            <a:r>
              <a:rPr sz="2800" spc="-25" dirty="0">
                <a:cs typeface="Carlito"/>
              </a:rPr>
              <a:t>for </a:t>
            </a:r>
            <a:r>
              <a:rPr sz="2800" spc="-5" dirty="0">
                <a:cs typeface="Carlito"/>
              </a:rPr>
              <a:t>the</a:t>
            </a:r>
            <a:r>
              <a:rPr sz="2800" spc="120" dirty="0">
                <a:cs typeface="Carlito"/>
              </a:rPr>
              <a:t> </a:t>
            </a:r>
            <a:r>
              <a:rPr sz="2800" spc="-35" dirty="0">
                <a:cs typeface="Carlito"/>
              </a:rPr>
              <a:t>policy.</a:t>
            </a:r>
            <a:endParaRPr sz="2800" dirty="0">
              <a:cs typeface="Carlito"/>
            </a:endParaRPr>
          </a:p>
          <a:p>
            <a:pPr marL="12065">
              <a:lnSpc>
                <a:spcPct val="100000"/>
              </a:lnSpc>
              <a:spcBef>
                <a:spcPts val="620"/>
              </a:spcBef>
              <a:buClr>
                <a:srgbClr val="FF0000"/>
              </a:buClr>
              <a:buSzPct val="96428"/>
              <a:tabLst>
                <a:tab pos="330200" algn="l"/>
              </a:tabLst>
            </a:pPr>
            <a:r>
              <a:rPr lang="en-US" sz="2800" spc="-5" dirty="0">
                <a:cs typeface="Carlito"/>
              </a:rPr>
              <a:t>*</a:t>
            </a:r>
            <a:r>
              <a:rPr sz="2800" spc="-5" dirty="0">
                <a:cs typeface="Carlito"/>
              </a:rPr>
              <a:t>17 </a:t>
            </a:r>
            <a:r>
              <a:rPr sz="2800" spc="-25" dirty="0">
                <a:cs typeface="Carlito"/>
              </a:rPr>
              <a:t>different </a:t>
            </a:r>
            <a:r>
              <a:rPr sz="2800" spc="-15" dirty="0">
                <a:cs typeface="Carlito"/>
              </a:rPr>
              <a:t>attributes where considered </a:t>
            </a:r>
            <a:r>
              <a:rPr sz="2800" spc="-20" dirty="0">
                <a:cs typeface="Carlito"/>
              </a:rPr>
              <a:t>to </a:t>
            </a:r>
            <a:r>
              <a:rPr sz="2800" spc="-15" dirty="0">
                <a:cs typeface="Carlito"/>
              </a:rPr>
              <a:t>perform </a:t>
            </a:r>
            <a:r>
              <a:rPr sz="2800" spc="-5" dirty="0">
                <a:cs typeface="Carlito"/>
              </a:rPr>
              <a:t>the</a:t>
            </a:r>
            <a:r>
              <a:rPr sz="2800" spc="200" dirty="0">
                <a:cs typeface="Carlito"/>
              </a:rPr>
              <a:t> </a:t>
            </a:r>
            <a:r>
              <a:rPr sz="2800" spc="-10" dirty="0">
                <a:cs typeface="Carlito"/>
              </a:rPr>
              <a:t>analysis.</a:t>
            </a:r>
            <a:endParaRPr sz="2800" dirty="0">
              <a:cs typeface="Carlito"/>
            </a:endParaRPr>
          </a:p>
          <a:p>
            <a:pPr marL="12700" marR="320040">
              <a:lnSpc>
                <a:spcPts val="3020"/>
              </a:lnSpc>
              <a:spcBef>
                <a:spcPts val="1060"/>
              </a:spcBef>
              <a:buClr>
                <a:srgbClr val="FF0000"/>
              </a:buClr>
              <a:buSzPct val="96428"/>
              <a:tabLst>
                <a:tab pos="330200" algn="l"/>
              </a:tabLst>
            </a:pPr>
            <a:r>
              <a:rPr lang="en-US" sz="2800" spc="-10" dirty="0">
                <a:cs typeface="Carlito"/>
              </a:rPr>
              <a:t>*</a:t>
            </a:r>
            <a:r>
              <a:rPr sz="2800" spc="-10" dirty="0">
                <a:cs typeface="Carlito"/>
              </a:rPr>
              <a:t>The </a:t>
            </a:r>
            <a:r>
              <a:rPr sz="2800" spc="-20" dirty="0">
                <a:cs typeface="Carlito"/>
              </a:rPr>
              <a:t>data </a:t>
            </a:r>
            <a:r>
              <a:rPr sz="2800" spc="-10" dirty="0">
                <a:cs typeface="Carlito"/>
              </a:rPr>
              <a:t>had </a:t>
            </a:r>
            <a:r>
              <a:rPr sz="2800" spc="-15" dirty="0">
                <a:cs typeface="Carlito"/>
              </a:rPr>
              <a:t>information </a:t>
            </a:r>
            <a:r>
              <a:rPr sz="2800" spc="-5" dirty="0">
                <a:cs typeface="Carlito"/>
              </a:rPr>
              <a:t>of 45211 </a:t>
            </a:r>
            <a:r>
              <a:rPr sz="2800" spc="-20" dirty="0">
                <a:cs typeface="Carlito"/>
              </a:rPr>
              <a:t>customers </a:t>
            </a:r>
            <a:r>
              <a:rPr sz="2800" spc="-5" dirty="0">
                <a:cs typeface="Carlito"/>
              </a:rPr>
              <a:t>who </a:t>
            </a:r>
            <a:r>
              <a:rPr sz="2800" spc="-10" dirty="0">
                <a:cs typeface="Carlito"/>
              </a:rPr>
              <a:t>purchased </a:t>
            </a:r>
            <a:r>
              <a:rPr sz="2800" spc="-5" dirty="0">
                <a:cs typeface="Carlito"/>
              </a:rPr>
              <a:t>and  who did </a:t>
            </a:r>
            <a:r>
              <a:rPr sz="2800" spc="-10" dirty="0">
                <a:cs typeface="Carlito"/>
              </a:rPr>
              <a:t>not purchase </a:t>
            </a:r>
            <a:r>
              <a:rPr sz="2800" spc="-25" dirty="0">
                <a:cs typeface="Carlito"/>
              </a:rPr>
              <a:t>for </a:t>
            </a:r>
            <a:r>
              <a:rPr sz="2800" spc="-5" dirty="0">
                <a:cs typeface="Carlito"/>
              </a:rPr>
              <a:t>the</a:t>
            </a:r>
            <a:r>
              <a:rPr sz="2800" spc="145" dirty="0">
                <a:cs typeface="Carlito"/>
              </a:rPr>
              <a:t> </a:t>
            </a:r>
            <a:r>
              <a:rPr sz="2800" spc="-35" dirty="0">
                <a:cs typeface="Carlito"/>
              </a:rPr>
              <a:t>policy.</a:t>
            </a:r>
            <a:endParaRPr sz="2800" dirty="0">
              <a:cs typeface="Carlito"/>
            </a:endParaRPr>
          </a:p>
          <a:p>
            <a:pPr marL="12700" marR="5080">
              <a:lnSpc>
                <a:spcPts val="3030"/>
              </a:lnSpc>
              <a:spcBef>
                <a:spcPts val="994"/>
              </a:spcBef>
              <a:buClr>
                <a:srgbClr val="FF0000"/>
              </a:buClr>
              <a:buSzPct val="96428"/>
              <a:tabLst>
                <a:tab pos="330200" algn="l"/>
              </a:tabLst>
            </a:pPr>
            <a:r>
              <a:rPr lang="en-US" sz="2800" spc="-10" dirty="0">
                <a:cs typeface="Carlito"/>
              </a:rPr>
              <a:t>*</a:t>
            </a:r>
            <a:r>
              <a:rPr sz="2800" spc="-10" dirty="0">
                <a:cs typeface="Carlito"/>
              </a:rPr>
              <a:t>Analysis </a:t>
            </a:r>
            <a:r>
              <a:rPr sz="2800" spc="-15" dirty="0">
                <a:cs typeface="Carlito"/>
              </a:rPr>
              <a:t>was </a:t>
            </a:r>
            <a:r>
              <a:rPr sz="2800" spc="-10" dirty="0">
                <a:cs typeface="Carlito"/>
              </a:rPr>
              <a:t>primarily </a:t>
            </a:r>
            <a:r>
              <a:rPr sz="2800" spc="-15" dirty="0">
                <a:cs typeface="Carlito"/>
              </a:rPr>
              <a:t>focused </a:t>
            </a:r>
            <a:r>
              <a:rPr sz="2800" spc="-5" dirty="0">
                <a:cs typeface="Carlito"/>
              </a:rPr>
              <a:t>on the </a:t>
            </a:r>
            <a:r>
              <a:rPr sz="2800" spc="-20" dirty="0">
                <a:cs typeface="Carlito"/>
              </a:rPr>
              <a:t>customers </a:t>
            </a:r>
            <a:r>
              <a:rPr sz="2800" spc="-5" dirty="0">
                <a:cs typeface="Carlito"/>
              </a:rPr>
              <a:t>who </a:t>
            </a:r>
            <a:r>
              <a:rPr sz="2800" spc="-10" dirty="0">
                <a:cs typeface="Carlito"/>
              </a:rPr>
              <a:t>purchased </a:t>
            </a:r>
            <a:r>
              <a:rPr sz="2800" spc="-5" dirty="0">
                <a:cs typeface="Carlito"/>
              </a:rPr>
              <a:t>the  </a:t>
            </a:r>
            <a:r>
              <a:rPr sz="2800" spc="-35" dirty="0">
                <a:cs typeface="Carlito"/>
              </a:rPr>
              <a:t>policy.</a:t>
            </a:r>
            <a:endParaRPr sz="2800" dirty="0">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10515600" cy="997709"/>
          </a:xfrm>
          <a:prstGeom prst="rect">
            <a:avLst/>
          </a:prstGeom>
          <a:solidFill>
            <a:srgbClr val="3A3A3A"/>
          </a:solidFill>
        </p:spPr>
        <p:txBody>
          <a:bodyPr vert="horz" wrap="square" lIns="0" tIns="165100" rIns="0" bIns="0" rtlCol="0">
            <a:spAutoFit/>
          </a:bodyPr>
          <a:lstStyle/>
          <a:p>
            <a:pPr marL="1270" algn="ctr">
              <a:lnSpc>
                <a:spcPct val="100000"/>
              </a:lnSpc>
              <a:spcBef>
                <a:spcPts val="1300"/>
              </a:spcBef>
            </a:pPr>
            <a:r>
              <a:rPr sz="5400" spc="-310" dirty="0">
                <a:solidFill>
                  <a:schemeClr val="accent6">
                    <a:lumMod val="75000"/>
                  </a:schemeClr>
                </a:solidFill>
                <a:latin typeface="+mj-lt"/>
                <a:cs typeface="Arial"/>
              </a:rPr>
              <a:t>Problem</a:t>
            </a:r>
            <a:r>
              <a:rPr sz="5400" spc="-434" dirty="0">
                <a:solidFill>
                  <a:schemeClr val="accent6">
                    <a:lumMod val="75000"/>
                  </a:schemeClr>
                </a:solidFill>
                <a:latin typeface="+mj-lt"/>
                <a:cs typeface="Arial"/>
              </a:rPr>
              <a:t> </a:t>
            </a:r>
            <a:r>
              <a:rPr lang="en-US" sz="5400" spc="-365" dirty="0">
                <a:solidFill>
                  <a:schemeClr val="accent6">
                    <a:lumMod val="75000"/>
                  </a:schemeClr>
                </a:solidFill>
                <a:latin typeface="+mj-lt"/>
                <a:cs typeface="Arial"/>
              </a:rPr>
              <a:t>:</a:t>
            </a:r>
            <a:endParaRPr sz="5400" dirty="0">
              <a:solidFill>
                <a:schemeClr val="accent6">
                  <a:lumMod val="75000"/>
                </a:schemeClr>
              </a:solidFill>
              <a:latin typeface="+mj-lt"/>
              <a:cs typeface="Arial"/>
            </a:endParaRPr>
          </a:p>
        </p:txBody>
      </p:sp>
      <p:sp>
        <p:nvSpPr>
          <p:cNvPr id="3" name="object 3"/>
          <p:cNvSpPr txBox="1"/>
          <p:nvPr/>
        </p:nvSpPr>
        <p:spPr>
          <a:xfrm>
            <a:off x="916939" y="1793493"/>
            <a:ext cx="9747250" cy="3137535"/>
          </a:xfrm>
          <a:prstGeom prst="rect">
            <a:avLst/>
          </a:prstGeom>
        </p:spPr>
        <p:txBody>
          <a:bodyPr vert="horz" wrap="square" lIns="0" tIns="59690" rIns="0" bIns="0" rtlCol="0">
            <a:spAutoFit/>
          </a:bodyPr>
          <a:lstStyle/>
          <a:p>
            <a:pPr marL="12700" marR="1094105">
              <a:lnSpc>
                <a:spcPts val="3030"/>
              </a:lnSpc>
              <a:spcBef>
                <a:spcPts val="470"/>
              </a:spcBef>
              <a:buClr>
                <a:srgbClr val="FF0000"/>
              </a:buClr>
              <a:buSzPct val="96428"/>
              <a:tabLst>
                <a:tab pos="330200" algn="l"/>
              </a:tabLst>
            </a:pPr>
            <a:r>
              <a:rPr lang="en-US" sz="2800" spc="-10" dirty="0">
                <a:cs typeface="Carlito"/>
              </a:rPr>
              <a:t>*</a:t>
            </a:r>
            <a:r>
              <a:rPr sz="2800" spc="-10" dirty="0">
                <a:cs typeface="Carlito"/>
              </a:rPr>
              <a:t>Identify </a:t>
            </a:r>
            <a:r>
              <a:rPr sz="2800" spc="-5" dirty="0">
                <a:cs typeface="Carlito"/>
              </a:rPr>
              <a:t>the </a:t>
            </a:r>
            <a:r>
              <a:rPr sz="2800" spc="-10" dirty="0">
                <a:cs typeface="Carlito"/>
              </a:rPr>
              <a:t>age </a:t>
            </a:r>
            <a:r>
              <a:rPr sz="2800" spc="-15" dirty="0">
                <a:cs typeface="Carlito"/>
              </a:rPr>
              <a:t>group, </a:t>
            </a:r>
            <a:r>
              <a:rPr sz="2800" spc="-10" dirty="0">
                <a:cs typeface="Carlito"/>
              </a:rPr>
              <a:t>marital </a:t>
            </a:r>
            <a:r>
              <a:rPr sz="2800" spc="-20" dirty="0">
                <a:cs typeface="Carlito"/>
              </a:rPr>
              <a:t>status, </a:t>
            </a:r>
            <a:r>
              <a:rPr sz="2800" spc="-10" dirty="0">
                <a:cs typeface="Carlito"/>
              </a:rPr>
              <a:t>education level, </a:t>
            </a:r>
            <a:r>
              <a:rPr sz="2800" spc="-5" dirty="0">
                <a:cs typeface="Carlito"/>
              </a:rPr>
              <a:t>job  description of </a:t>
            </a:r>
            <a:r>
              <a:rPr sz="2800" spc="-15" dirty="0">
                <a:cs typeface="Carlito"/>
              </a:rPr>
              <a:t>customers </a:t>
            </a:r>
            <a:r>
              <a:rPr sz="2800" spc="-5" dirty="0">
                <a:cs typeface="Carlito"/>
              </a:rPr>
              <a:t>who </a:t>
            </a:r>
            <a:r>
              <a:rPr sz="2800" spc="-10" dirty="0">
                <a:cs typeface="Carlito"/>
              </a:rPr>
              <a:t>purchase </a:t>
            </a:r>
            <a:r>
              <a:rPr sz="2800" spc="-5" dirty="0">
                <a:cs typeface="Carlito"/>
              </a:rPr>
              <a:t>the</a:t>
            </a:r>
            <a:r>
              <a:rPr sz="2800" spc="165" dirty="0">
                <a:cs typeface="Carlito"/>
              </a:rPr>
              <a:t> </a:t>
            </a:r>
            <a:r>
              <a:rPr sz="2800" spc="-35" dirty="0">
                <a:cs typeface="Carlito"/>
              </a:rPr>
              <a:t>policy.</a:t>
            </a:r>
            <a:endParaRPr sz="2800" dirty="0">
              <a:cs typeface="Carlito"/>
            </a:endParaRPr>
          </a:p>
          <a:p>
            <a:pPr marL="12065">
              <a:lnSpc>
                <a:spcPct val="100000"/>
              </a:lnSpc>
              <a:spcBef>
                <a:spcPts val="625"/>
              </a:spcBef>
              <a:buClr>
                <a:srgbClr val="FF0000"/>
              </a:buClr>
              <a:buSzPct val="96428"/>
              <a:tabLst>
                <a:tab pos="330200" algn="l"/>
              </a:tabLst>
            </a:pPr>
            <a:r>
              <a:rPr lang="en-US" sz="2800" spc="-10" dirty="0">
                <a:cs typeface="Carlito"/>
              </a:rPr>
              <a:t>*</a:t>
            </a:r>
            <a:r>
              <a:rPr sz="2800" spc="-10" dirty="0">
                <a:cs typeface="Carlito"/>
              </a:rPr>
              <a:t>What </a:t>
            </a:r>
            <a:r>
              <a:rPr sz="2800" spc="-5" dirty="0">
                <a:cs typeface="Carlito"/>
              </a:rPr>
              <a:t>is the </a:t>
            </a:r>
            <a:r>
              <a:rPr sz="2800" spc="-10" dirty="0">
                <a:cs typeface="Carlito"/>
              </a:rPr>
              <a:t>purchase </a:t>
            </a:r>
            <a:r>
              <a:rPr sz="2800" spc="-20" dirty="0">
                <a:cs typeface="Carlito"/>
              </a:rPr>
              <a:t>pattern </a:t>
            </a:r>
            <a:r>
              <a:rPr sz="2800" spc="-25" dirty="0">
                <a:cs typeface="Carlito"/>
              </a:rPr>
              <a:t>for </a:t>
            </a:r>
            <a:r>
              <a:rPr sz="2800" spc="-5" dirty="0">
                <a:cs typeface="Carlito"/>
              </a:rPr>
              <a:t>the policy </a:t>
            </a:r>
            <a:r>
              <a:rPr sz="2800" spc="-15" dirty="0">
                <a:cs typeface="Carlito"/>
              </a:rPr>
              <a:t>throughout </a:t>
            </a:r>
            <a:r>
              <a:rPr sz="2800" spc="-5" dirty="0">
                <a:cs typeface="Carlito"/>
              </a:rPr>
              <a:t>the</a:t>
            </a:r>
            <a:r>
              <a:rPr sz="2800" spc="225" dirty="0">
                <a:cs typeface="Carlito"/>
              </a:rPr>
              <a:t> </a:t>
            </a:r>
            <a:r>
              <a:rPr sz="2800" spc="-60" dirty="0">
                <a:cs typeface="Carlito"/>
              </a:rPr>
              <a:t>year.?</a:t>
            </a:r>
            <a:endParaRPr sz="2800" dirty="0">
              <a:cs typeface="Carlito"/>
            </a:endParaRPr>
          </a:p>
          <a:p>
            <a:pPr marL="12700" marR="787400">
              <a:lnSpc>
                <a:spcPts val="3030"/>
              </a:lnSpc>
              <a:spcBef>
                <a:spcPts val="1035"/>
              </a:spcBef>
              <a:buClr>
                <a:srgbClr val="FF0000"/>
              </a:buClr>
              <a:buSzPct val="96428"/>
              <a:tabLst>
                <a:tab pos="410845" algn="l"/>
              </a:tabLst>
            </a:pPr>
            <a:r>
              <a:rPr lang="en-US" sz="2800" spc="-5" dirty="0">
                <a:cs typeface="Carlito"/>
              </a:rPr>
              <a:t>*</a:t>
            </a:r>
            <a:r>
              <a:rPr sz="2800" spc="-5" dirty="0">
                <a:cs typeface="Carlito"/>
              </a:rPr>
              <a:t>Does </a:t>
            </a:r>
            <a:r>
              <a:rPr sz="2800" spc="-10" dirty="0">
                <a:cs typeface="Carlito"/>
              </a:rPr>
              <a:t>contacting </a:t>
            </a:r>
            <a:r>
              <a:rPr sz="2800" spc="-5" dirty="0">
                <a:cs typeface="Carlito"/>
              </a:rPr>
              <a:t>the </a:t>
            </a:r>
            <a:r>
              <a:rPr sz="2800" spc="-15" dirty="0">
                <a:cs typeface="Carlito"/>
              </a:rPr>
              <a:t>customer </a:t>
            </a:r>
            <a:r>
              <a:rPr sz="2800" spc="-30" dirty="0">
                <a:cs typeface="Carlito"/>
              </a:rPr>
              <a:t>before </a:t>
            </a:r>
            <a:r>
              <a:rPr sz="2800" spc="-5" dirty="0">
                <a:cs typeface="Carlito"/>
              </a:rPr>
              <a:t>or </a:t>
            </a:r>
            <a:r>
              <a:rPr sz="2800" spc="-10" dirty="0">
                <a:cs typeface="Carlito"/>
              </a:rPr>
              <a:t>after </a:t>
            </a:r>
            <a:r>
              <a:rPr sz="2800" spc="-5" dirty="0">
                <a:cs typeface="Carlito"/>
              </a:rPr>
              <a:t>the campaign  </a:t>
            </a:r>
            <a:r>
              <a:rPr sz="2800" spc="-10" dirty="0">
                <a:cs typeface="Carlito"/>
              </a:rPr>
              <a:t>beneficial </a:t>
            </a:r>
            <a:r>
              <a:rPr sz="2800" spc="-25" dirty="0">
                <a:cs typeface="Carlito"/>
              </a:rPr>
              <a:t>for </a:t>
            </a:r>
            <a:r>
              <a:rPr sz="2800" spc="-5" dirty="0">
                <a:cs typeface="Carlito"/>
              </a:rPr>
              <a:t>the</a:t>
            </a:r>
            <a:r>
              <a:rPr sz="2800" spc="60" dirty="0">
                <a:cs typeface="Carlito"/>
              </a:rPr>
              <a:t> </a:t>
            </a:r>
            <a:r>
              <a:rPr sz="2800" spc="-15" dirty="0">
                <a:cs typeface="Carlito"/>
              </a:rPr>
              <a:t>company?</a:t>
            </a:r>
            <a:endParaRPr sz="2800" dirty="0">
              <a:cs typeface="Carlito"/>
            </a:endParaRPr>
          </a:p>
          <a:p>
            <a:pPr marL="12700" marR="412750">
              <a:lnSpc>
                <a:spcPts val="3020"/>
              </a:lnSpc>
              <a:spcBef>
                <a:spcPts val="995"/>
              </a:spcBef>
              <a:buClr>
                <a:srgbClr val="FF0000"/>
              </a:buClr>
              <a:buSzPct val="96428"/>
              <a:tabLst>
                <a:tab pos="330200" algn="l"/>
              </a:tabLst>
            </a:pPr>
            <a:r>
              <a:rPr lang="en-US" sz="2800" spc="-10" dirty="0">
                <a:cs typeface="Carlito"/>
              </a:rPr>
              <a:t>*</a:t>
            </a:r>
            <a:r>
              <a:rPr sz="2800" spc="-10" dirty="0">
                <a:cs typeface="Carlito"/>
              </a:rPr>
              <a:t>What </a:t>
            </a:r>
            <a:r>
              <a:rPr sz="2800" spc="-5" dirty="0">
                <a:cs typeface="Carlito"/>
              </a:rPr>
              <a:t>is </a:t>
            </a:r>
            <a:r>
              <a:rPr sz="2800" spc="-25" dirty="0">
                <a:cs typeface="Carlito"/>
              </a:rPr>
              <a:t>average </a:t>
            </a:r>
            <a:r>
              <a:rPr sz="2800" spc="-5" dirty="0">
                <a:cs typeface="Carlito"/>
              </a:rPr>
              <a:t>time </a:t>
            </a:r>
            <a:r>
              <a:rPr sz="2800" spc="-25" dirty="0">
                <a:cs typeface="Carlito"/>
              </a:rPr>
              <a:t>taken for </a:t>
            </a:r>
            <a:r>
              <a:rPr sz="2800" spc="-10" dirty="0">
                <a:cs typeface="Carlito"/>
              </a:rPr>
              <a:t>communication </a:t>
            </a:r>
            <a:r>
              <a:rPr sz="2800" spc="-15" dirty="0">
                <a:cs typeface="Carlito"/>
              </a:rPr>
              <a:t>by </a:t>
            </a:r>
            <a:r>
              <a:rPr sz="2800" spc="-5" dirty="0">
                <a:cs typeface="Carlito"/>
              </a:rPr>
              <a:t>a </a:t>
            </a:r>
            <a:r>
              <a:rPr sz="2800" spc="-10" dirty="0">
                <a:cs typeface="Carlito"/>
              </a:rPr>
              <a:t>client </a:t>
            </a:r>
            <a:r>
              <a:rPr sz="2800" spc="-5" dirty="0">
                <a:cs typeface="Carlito"/>
              </a:rPr>
              <a:t>who  </a:t>
            </a:r>
            <a:r>
              <a:rPr sz="2800" spc="-10" dirty="0">
                <a:cs typeface="Carlito"/>
              </a:rPr>
              <a:t>purchases </a:t>
            </a:r>
            <a:r>
              <a:rPr sz="2800" spc="-5" dirty="0">
                <a:cs typeface="Carlito"/>
              </a:rPr>
              <a:t>the</a:t>
            </a:r>
            <a:r>
              <a:rPr sz="2800" spc="60" dirty="0">
                <a:cs typeface="Carlito"/>
              </a:rPr>
              <a:t> </a:t>
            </a:r>
            <a:r>
              <a:rPr sz="2800" spc="-10" dirty="0">
                <a:cs typeface="Carlito"/>
              </a:rPr>
              <a:t>policy?</a:t>
            </a:r>
            <a:endParaRPr sz="2800" dirty="0">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9665"/>
            <a:ext cx="10515600" cy="997709"/>
          </a:xfrm>
          <a:prstGeom prst="rect">
            <a:avLst/>
          </a:prstGeom>
          <a:solidFill>
            <a:srgbClr val="3A3A3A"/>
          </a:solidFill>
        </p:spPr>
        <p:txBody>
          <a:bodyPr vert="horz" wrap="square" lIns="0" tIns="165100" rIns="0" bIns="0" rtlCol="0">
            <a:spAutoFit/>
          </a:bodyPr>
          <a:lstStyle/>
          <a:p>
            <a:pPr marL="8255" algn="ctr">
              <a:lnSpc>
                <a:spcPct val="100000"/>
              </a:lnSpc>
              <a:spcBef>
                <a:spcPts val="1300"/>
              </a:spcBef>
            </a:pPr>
            <a:r>
              <a:rPr sz="5400" spc="-325" dirty="0">
                <a:solidFill>
                  <a:schemeClr val="accent6">
                    <a:lumMod val="75000"/>
                  </a:schemeClr>
                </a:solidFill>
                <a:latin typeface="Arial"/>
                <a:cs typeface="Arial"/>
              </a:rPr>
              <a:t>Approach</a:t>
            </a:r>
            <a:endParaRPr sz="5400" dirty="0">
              <a:solidFill>
                <a:schemeClr val="accent6">
                  <a:lumMod val="75000"/>
                </a:schemeClr>
              </a:solidFill>
              <a:latin typeface="Arial"/>
              <a:cs typeface="Arial"/>
            </a:endParaRPr>
          </a:p>
        </p:txBody>
      </p:sp>
      <p:sp>
        <p:nvSpPr>
          <p:cNvPr id="3" name="object 3"/>
          <p:cNvSpPr txBox="1"/>
          <p:nvPr/>
        </p:nvSpPr>
        <p:spPr>
          <a:xfrm>
            <a:off x="916939" y="1951685"/>
            <a:ext cx="9986010" cy="4643579"/>
          </a:xfrm>
          <a:prstGeom prst="rect">
            <a:avLst/>
          </a:prstGeom>
        </p:spPr>
        <p:txBody>
          <a:bodyPr vert="horz" wrap="square" lIns="0" tIns="12065" rIns="0" bIns="0" rtlCol="0">
            <a:spAutoFit/>
          </a:bodyPr>
          <a:lstStyle/>
          <a:p>
            <a:pPr marL="12065">
              <a:lnSpc>
                <a:spcPct val="100000"/>
              </a:lnSpc>
              <a:spcBef>
                <a:spcPts val="95"/>
              </a:spcBef>
              <a:buClr>
                <a:srgbClr val="FF0000"/>
              </a:buClr>
              <a:tabLst>
                <a:tab pos="527685" algn="l"/>
                <a:tab pos="528320" algn="l"/>
              </a:tabLst>
            </a:pPr>
            <a:r>
              <a:rPr lang="en-US" sz="2800" spc="-15" dirty="0">
                <a:latin typeface="Carlito"/>
                <a:cs typeface="Carlito"/>
              </a:rPr>
              <a:t>1.</a:t>
            </a:r>
            <a:r>
              <a:rPr sz="2800" spc="-15" dirty="0">
                <a:latin typeface="Carlito"/>
                <a:cs typeface="Carlito"/>
              </a:rPr>
              <a:t>Understanding </a:t>
            </a:r>
            <a:r>
              <a:rPr sz="2800" spc="-5" dirty="0">
                <a:latin typeface="Carlito"/>
                <a:cs typeface="Carlito"/>
              </a:rPr>
              <a:t>the</a:t>
            </a:r>
            <a:r>
              <a:rPr sz="2800" spc="60" dirty="0">
                <a:latin typeface="Carlito"/>
                <a:cs typeface="Carlito"/>
              </a:rPr>
              <a:t> </a:t>
            </a:r>
            <a:r>
              <a:rPr sz="2800" spc="-15" dirty="0">
                <a:latin typeface="Carlito"/>
                <a:cs typeface="Carlito"/>
              </a:rPr>
              <a:t>Data.</a:t>
            </a:r>
            <a:endParaRPr sz="2800" dirty="0">
              <a:latin typeface="Carlito"/>
              <a:cs typeface="Carlito"/>
            </a:endParaRPr>
          </a:p>
          <a:p>
            <a:pPr marL="12065">
              <a:lnSpc>
                <a:spcPct val="100000"/>
              </a:lnSpc>
              <a:spcBef>
                <a:spcPts val="2345"/>
              </a:spcBef>
              <a:buClr>
                <a:srgbClr val="FF0000"/>
              </a:buClr>
              <a:tabLst>
                <a:tab pos="527685" algn="l"/>
                <a:tab pos="528320" algn="l"/>
              </a:tabLst>
            </a:pPr>
            <a:r>
              <a:rPr lang="en-US" sz="2800" spc="-10" dirty="0">
                <a:latin typeface="Carlito"/>
                <a:cs typeface="Carlito"/>
              </a:rPr>
              <a:t>2.</a:t>
            </a:r>
            <a:r>
              <a:rPr sz="2800" spc="-10" dirty="0">
                <a:latin typeface="Carlito"/>
                <a:cs typeface="Carlito"/>
              </a:rPr>
              <a:t>Purchase </a:t>
            </a:r>
            <a:r>
              <a:rPr sz="2800" spc="-5" dirty="0">
                <a:latin typeface="Carlito"/>
                <a:cs typeface="Carlito"/>
              </a:rPr>
              <a:t>of </a:t>
            </a:r>
            <a:r>
              <a:rPr sz="2800" spc="-10" dirty="0">
                <a:latin typeface="Carlito"/>
                <a:cs typeface="Carlito"/>
              </a:rPr>
              <a:t>policy </a:t>
            </a:r>
            <a:r>
              <a:rPr sz="2800" spc="-15" dirty="0">
                <a:latin typeface="Carlito"/>
                <a:cs typeface="Carlito"/>
              </a:rPr>
              <a:t>over</a:t>
            </a:r>
            <a:r>
              <a:rPr sz="2800" spc="55" dirty="0">
                <a:latin typeface="Carlito"/>
                <a:cs typeface="Carlito"/>
              </a:rPr>
              <a:t> </a:t>
            </a:r>
            <a:r>
              <a:rPr sz="2800" spc="-5" dirty="0">
                <a:latin typeface="Carlito"/>
                <a:cs typeface="Carlito"/>
              </a:rPr>
              <a:t>time.</a:t>
            </a:r>
            <a:endParaRPr sz="2800" dirty="0">
              <a:latin typeface="Carlito"/>
              <a:cs typeface="Carlito"/>
            </a:endParaRPr>
          </a:p>
          <a:p>
            <a:pPr marL="12065">
              <a:lnSpc>
                <a:spcPct val="100000"/>
              </a:lnSpc>
              <a:spcBef>
                <a:spcPts val="2350"/>
              </a:spcBef>
              <a:buClr>
                <a:srgbClr val="FF0000"/>
              </a:buClr>
              <a:tabLst>
                <a:tab pos="527685" algn="l"/>
                <a:tab pos="528320" algn="l"/>
              </a:tabLst>
            </a:pPr>
            <a:r>
              <a:rPr sz="2800" spc="-20" dirty="0">
                <a:latin typeface="Carlito"/>
                <a:cs typeface="Carlito"/>
              </a:rPr>
              <a:t>Duration</a:t>
            </a:r>
            <a:r>
              <a:rPr sz="2800" spc="25" dirty="0">
                <a:latin typeface="Carlito"/>
                <a:cs typeface="Carlito"/>
              </a:rPr>
              <a:t> </a:t>
            </a:r>
            <a:r>
              <a:rPr sz="2800" spc="-10" dirty="0">
                <a:latin typeface="Carlito"/>
                <a:cs typeface="Carlito"/>
              </a:rPr>
              <a:t>Analysis</a:t>
            </a:r>
            <a:endParaRPr sz="2800" dirty="0">
              <a:latin typeface="Carlito"/>
              <a:cs typeface="Carlito"/>
            </a:endParaRPr>
          </a:p>
          <a:p>
            <a:pPr marL="12065">
              <a:lnSpc>
                <a:spcPct val="100000"/>
              </a:lnSpc>
              <a:spcBef>
                <a:spcPts val="2345"/>
              </a:spcBef>
              <a:buClr>
                <a:srgbClr val="FF0000"/>
              </a:buClr>
              <a:tabLst>
                <a:tab pos="527685" algn="l"/>
                <a:tab pos="528320" algn="l"/>
              </a:tabLst>
            </a:pPr>
            <a:r>
              <a:rPr lang="en-US" sz="2800" spc="-15" dirty="0">
                <a:latin typeface="Carlito"/>
                <a:cs typeface="Carlito"/>
              </a:rPr>
              <a:t>2.</a:t>
            </a:r>
            <a:r>
              <a:rPr sz="2800" spc="-15" dirty="0">
                <a:latin typeface="Carlito"/>
                <a:cs typeface="Carlito"/>
              </a:rPr>
              <a:t>Recommendation</a:t>
            </a:r>
            <a:endParaRPr sz="2800" dirty="0">
              <a:latin typeface="Carlito"/>
              <a:cs typeface="Carlito"/>
            </a:endParaRPr>
          </a:p>
          <a:p>
            <a:pPr marL="12700" marR="5080">
              <a:lnSpc>
                <a:spcPct val="140100"/>
              </a:lnSpc>
              <a:spcBef>
                <a:spcPts val="990"/>
              </a:spcBef>
            </a:pPr>
            <a:r>
              <a:rPr sz="2800" b="1" spc="-5" dirty="0">
                <a:solidFill>
                  <a:schemeClr val="accent6">
                    <a:lumMod val="75000"/>
                  </a:schemeClr>
                </a:solidFill>
                <a:latin typeface="Carlito"/>
                <a:cs typeface="Carlito"/>
              </a:rPr>
              <a:t>Assumption</a:t>
            </a:r>
            <a:r>
              <a:rPr sz="2800" spc="-5" dirty="0">
                <a:latin typeface="Carlito"/>
                <a:cs typeface="Carlito"/>
              </a:rPr>
              <a:t>: </a:t>
            </a:r>
            <a:endParaRPr lang="en-US" sz="2800" spc="-5" dirty="0">
              <a:latin typeface="Carlito"/>
              <a:cs typeface="Carlito"/>
            </a:endParaRPr>
          </a:p>
          <a:p>
            <a:pPr marL="12700" marR="5080">
              <a:lnSpc>
                <a:spcPct val="140100"/>
              </a:lnSpc>
              <a:spcBef>
                <a:spcPts val="990"/>
              </a:spcBef>
            </a:pPr>
            <a:r>
              <a:rPr sz="2800" spc="-5" dirty="0">
                <a:latin typeface="Carlito"/>
                <a:cs typeface="Carlito"/>
              </a:rPr>
              <a:t>The </a:t>
            </a:r>
            <a:r>
              <a:rPr sz="2800" spc="-20" dirty="0">
                <a:latin typeface="Carlito"/>
                <a:cs typeface="Carlito"/>
              </a:rPr>
              <a:t>data </a:t>
            </a:r>
            <a:r>
              <a:rPr sz="2800" spc="-5" dirty="0">
                <a:latin typeface="Carlito"/>
                <a:cs typeface="Carlito"/>
              </a:rPr>
              <a:t>sample </a:t>
            </a:r>
            <a:r>
              <a:rPr sz="2800" spc="-10" dirty="0">
                <a:latin typeface="Carlito"/>
                <a:cs typeface="Carlito"/>
              </a:rPr>
              <a:t>that </a:t>
            </a:r>
            <a:r>
              <a:rPr sz="2800" spc="-5" dirty="0">
                <a:latin typeface="Carlito"/>
                <a:cs typeface="Carlito"/>
              </a:rPr>
              <a:t>which is </a:t>
            </a:r>
            <a:r>
              <a:rPr sz="2800" spc="-10" dirty="0">
                <a:latin typeface="Carlito"/>
                <a:cs typeface="Carlito"/>
              </a:rPr>
              <a:t>given is</a:t>
            </a:r>
            <a:r>
              <a:rPr lang="en-US" sz="2800" spc="-10" dirty="0">
                <a:latin typeface="Carlito"/>
                <a:cs typeface="Carlito"/>
              </a:rPr>
              <a:t> independently and </a:t>
            </a:r>
            <a:r>
              <a:rPr sz="2800" spc="-15" dirty="0">
                <a:latin typeface="Carlito"/>
                <a:cs typeface="Carlito"/>
              </a:rPr>
              <a:t>random</a:t>
            </a:r>
            <a:r>
              <a:rPr lang="en-US" sz="2800" spc="-15" dirty="0">
                <a:latin typeface="Carlito"/>
                <a:cs typeface="Carlito"/>
              </a:rPr>
              <a:t>ly</a:t>
            </a:r>
            <a:r>
              <a:rPr sz="2800" spc="-15" dirty="0">
                <a:latin typeface="Carlito"/>
                <a:cs typeface="Carlito"/>
              </a:rPr>
              <a:t> </a:t>
            </a:r>
            <a:r>
              <a:rPr sz="2800" spc="-10" dirty="0">
                <a:latin typeface="Carlito"/>
                <a:cs typeface="Carlito"/>
              </a:rPr>
              <a:t>sample</a:t>
            </a:r>
            <a:r>
              <a:rPr lang="en-US" sz="2800" spc="-10" dirty="0">
                <a:latin typeface="Carlito"/>
                <a:cs typeface="Carlito"/>
              </a:rPr>
              <a:t>d</a:t>
            </a:r>
            <a:r>
              <a:rPr sz="2800" spc="-10" dirty="0">
                <a:latin typeface="Carlito"/>
                <a:cs typeface="Carlito"/>
              </a:rPr>
              <a:t>  </a:t>
            </a:r>
            <a:r>
              <a:rPr sz="2800" spc="-5" dirty="0">
                <a:latin typeface="Carlito"/>
                <a:cs typeface="Carlito"/>
              </a:rPr>
              <a:t>and it</a:t>
            </a:r>
            <a:r>
              <a:rPr lang="en-US" sz="2800" spc="-5" dirty="0">
                <a:latin typeface="Carlito"/>
                <a:cs typeface="Carlito"/>
              </a:rPr>
              <a:t>’s a </a:t>
            </a:r>
            <a:r>
              <a:rPr sz="2800" spc="-5" dirty="0">
                <a:latin typeface="Carlito"/>
                <a:cs typeface="Carlito"/>
              </a:rPr>
              <a:t> tru</a:t>
            </a:r>
            <a:r>
              <a:rPr lang="en-US" sz="2800" spc="-5" dirty="0">
                <a:latin typeface="Carlito"/>
                <a:cs typeface="Carlito"/>
              </a:rPr>
              <a:t>e</a:t>
            </a:r>
            <a:r>
              <a:rPr sz="2800" spc="-5" dirty="0">
                <a:latin typeface="Carlito"/>
                <a:cs typeface="Carlito"/>
              </a:rPr>
              <a:t> </a:t>
            </a:r>
            <a:r>
              <a:rPr sz="2800" spc="-15" dirty="0">
                <a:latin typeface="Carlito"/>
                <a:cs typeface="Carlito"/>
              </a:rPr>
              <a:t>r</a:t>
            </a:r>
            <a:r>
              <a:rPr lang="en-US" sz="2800" spc="-15" dirty="0">
                <a:latin typeface="Carlito"/>
                <a:cs typeface="Carlito"/>
              </a:rPr>
              <a:t>epresentation on population.</a:t>
            </a:r>
            <a:endParaRPr sz="2800"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9223" y="365759"/>
            <a:ext cx="10704830" cy="936795"/>
          </a:xfrm>
          <a:prstGeom prst="rect">
            <a:avLst/>
          </a:prstGeom>
          <a:solidFill>
            <a:srgbClr val="3A3A3A"/>
          </a:solidFill>
        </p:spPr>
        <p:txBody>
          <a:bodyPr vert="horz" wrap="square" lIns="0" tIns="257175" rIns="0" bIns="0" rtlCol="0">
            <a:spAutoFit/>
          </a:bodyPr>
          <a:lstStyle/>
          <a:p>
            <a:pPr marL="3175" algn="ctr">
              <a:lnSpc>
                <a:spcPct val="100000"/>
              </a:lnSpc>
              <a:spcBef>
                <a:spcPts val="2025"/>
              </a:spcBef>
            </a:pPr>
            <a:r>
              <a:rPr sz="4400" spc="-220" dirty="0">
                <a:solidFill>
                  <a:schemeClr val="accent6">
                    <a:lumMod val="75000"/>
                  </a:schemeClr>
                </a:solidFill>
                <a:latin typeface="Arial"/>
                <a:cs typeface="Arial"/>
              </a:rPr>
              <a:t>Exploratory </a:t>
            </a:r>
            <a:r>
              <a:rPr sz="4400" spc="-310" dirty="0">
                <a:solidFill>
                  <a:schemeClr val="accent6">
                    <a:lumMod val="75000"/>
                  </a:schemeClr>
                </a:solidFill>
                <a:latin typeface="Arial"/>
                <a:cs typeface="Arial"/>
              </a:rPr>
              <a:t>Data </a:t>
            </a:r>
            <a:r>
              <a:rPr sz="4400" spc="-320" dirty="0">
                <a:solidFill>
                  <a:schemeClr val="accent6">
                    <a:lumMod val="75000"/>
                  </a:schemeClr>
                </a:solidFill>
                <a:latin typeface="Arial"/>
                <a:cs typeface="Arial"/>
              </a:rPr>
              <a:t>Analysis</a:t>
            </a:r>
            <a:r>
              <a:rPr sz="4400" spc="-430" dirty="0">
                <a:solidFill>
                  <a:schemeClr val="accent6">
                    <a:lumMod val="75000"/>
                  </a:schemeClr>
                </a:solidFill>
                <a:latin typeface="Arial"/>
                <a:cs typeface="Arial"/>
              </a:rPr>
              <a:t> </a:t>
            </a:r>
            <a:r>
              <a:rPr sz="4400" spc="-445" dirty="0">
                <a:solidFill>
                  <a:schemeClr val="accent6">
                    <a:lumMod val="75000"/>
                  </a:schemeClr>
                </a:solidFill>
                <a:latin typeface="Arial"/>
                <a:cs typeface="Arial"/>
              </a:rPr>
              <a:t>(EDA)</a:t>
            </a:r>
            <a:endParaRPr sz="4400" dirty="0">
              <a:solidFill>
                <a:schemeClr val="accent6">
                  <a:lumMod val="75000"/>
                </a:schemeClr>
              </a:solidFill>
              <a:latin typeface="Arial"/>
              <a:cs typeface="Arial"/>
            </a:endParaRPr>
          </a:p>
        </p:txBody>
      </p:sp>
      <p:sp>
        <p:nvSpPr>
          <p:cNvPr id="3" name="object 3"/>
          <p:cNvSpPr txBox="1"/>
          <p:nvPr/>
        </p:nvSpPr>
        <p:spPr>
          <a:xfrm>
            <a:off x="438538" y="4800600"/>
            <a:ext cx="10305661" cy="1995290"/>
          </a:xfrm>
          <a:prstGeom prst="rect">
            <a:avLst/>
          </a:prstGeom>
          <a:ln w="12192">
            <a:solidFill>
              <a:srgbClr val="000000"/>
            </a:solidFill>
          </a:ln>
        </p:spPr>
        <p:txBody>
          <a:bodyPr vert="horz" wrap="square" lIns="0" tIns="0" rIns="0" bIns="0" rtlCol="0">
            <a:spAutoFit/>
          </a:bodyPr>
          <a:lstStyle/>
          <a:p>
            <a:pPr algn="l"/>
            <a:endParaRPr lang="en-IN" sz="1800" b="0" i="0" u="none" strike="noStrike" baseline="0" dirty="0">
              <a:solidFill>
                <a:srgbClr val="000000"/>
              </a:solidFill>
              <a:latin typeface="Calibri" panose="020F0502020204030204" pitchFamily="34" charset="0"/>
            </a:endParaRPr>
          </a:p>
          <a:p>
            <a:r>
              <a:rPr lang="en-US" sz="1800" b="0" i="0" u="none" strike="noStrike" baseline="0" dirty="0">
                <a:latin typeface="Calibri" panose="020F0502020204030204" pitchFamily="34" charset="0"/>
              </a:rPr>
              <a:t> </a:t>
            </a:r>
            <a:r>
              <a:rPr lang="en-US" sz="2000" b="0" i="0" u="none" strike="noStrike" baseline="0" dirty="0">
                <a:latin typeface="Calibri" panose="020F0502020204030204" pitchFamily="34" charset="0"/>
              </a:rPr>
              <a:t>1.On average the age of the clients is 40.</a:t>
            </a:r>
          </a:p>
          <a:p>
            <a:r>
              <a:rPr lang="en-US" sz="2000" b="0" i="0" u="none" strike="noStrike" baseline="0" dirty="0">
                <a:latin typeface="Calibri" panose="020F0502020204030204" pitchFamily="34" charset="0"/>
              </a:rPr>
              <a:t> 2.The age group selected for this campaign is from 18-95.</a:t>
            </a:r>
          </a:p>
          <a:p>
            <a:r>
              <a:rPr lang="en-US" sz="2000" b="0" i="0" u="none" strike="noStrike" baseline="0" dirty="0">
                <a:latin typeface="Calibri" panose="020F0502020204030204" pitchFamily="34" charset="0"/>
              </a:rPr>
              <a:t> 3.The maximum communication time spent with a customer is 4918 seconds. </a:t>
            </a:r>
          </a:p>
          <a:p>
            <a:endParaRPr lang="en-IN" sz="1800" b="0" i="0" u="none" strike="noStrike" baseline="0" dirty="0">
              <a:solidFill>
                <a:srgbClr val="FF6500"/>
              </a:solidFill>
              <a:latin typeface="Calibri" panose="020F0502020204030204" pitchFamily="34" charset="0"/>
            </a:endParaRPr>
          </a:p>
          <a:p>
            <a:pPr marL="92075">
              <a:lnSpc>
                <a:spcPts val="4425"/>
              </a:lnSpc>
            </a:pPr>
            <a:endParaRPr sz="2800" dirty="0">
              <a:latin typeface="Carlito"/>
              <a:cs typeface="Carlito"/>
            </a:endParaRPr>
          </a:p>
        </p:txBody>
      </p:sp>
      <p:sp>
        <p:nvSpPr>
          <p:cNvPr id="4" name="object 4"/>
          <p:cNvSpPr txBox="1"/>
          <p:nvPr/>
        </p:nvSpPr>
        <p:spPr>
          <a:xfrm>
            <a:off x="3718560" y="1404579"/>
            <a:ext cx="4754880" cy="452120"/>
          </a:xfrm>
          <a:prstGeom prst="rect">
            <a:avLst/>
          </a:prstGeom>
        </p:spPr>
        <p:txBody>
          <a:bodyPr vert="horz" wrap="square" lIns="0" tIns="12065" rIns="0" bIns="0" rtlCol="0">
            <a:spAutoFit/>
          </a:bodyPr>
          <a:lstStyle/>
          <a:p>
            <a:pPr marL="12700">
              <a:lnSpc>
                <a:spcPct val="100000"/>
              </a:lnSpc>
              <a:spcBef>
                <a:spcPts val="95"/>
              </a:spcBef>
            </a:pPr>
            <a:r>
              <a:rPr lang="en-US" sz="2800" spc="-10" dirty="0">
                <a:solidFill>
                  <a:srgbClr val="FF0000"/>
                </a:solidFill>
                <a:latin typeface="Carlito"/>
                <a:cs typeface="Carlito"/>
              </a:rPr>
              <a:t>                     </a:t>
            </a:r>
            <a:r>
              <a:rPr sz="2800" spc="-10" dirty="0">
                <a:solidFill>
                  <a:schemeClr val="accent6">
                    <a:lumMod val="75000"/>
                  </a:schemeClr>
                </a:solidFill>
                <a:latin typeface="Carlito"/>
                <a:cs typeface="Carlito"/>
              </a:rPr>
              <a:t>Summary</a:t>
            </a:r>
            <a:endParaRPr sz="2800" dirty="0">
              <a:solidFill>
                <a:schemeClr val="accent6">
                  <a:lumMod val="75000"/>
                </a:schemeClr>
              </a:solidFill>
              <a:latin typeface="Carlito"/>
              <a:cs typeface="Carlito"/>
            </a:endParaRPr>
          </a:p>
        </p:txBody>
      </p:sp>
      <p:graphicFrame>
        <p:nvGraphicFramePr>
          <p:cNvPr id="8" name="Table 8">
            <a:extLst>
              <a:ext uri="{FF2B5EF4-FFF2-40B4-BE49-F238E27FC236}">
                <a16:creationId xmlns:a16="http://schemas.microsoft.com/office/drawing/2014/main" id="{9F5F180D-DC29-414F-879A-AFC970E6C5EA}"/>
              </a:ext>
            </a:extLst>
          </p:cNvPr>
          <p:cNvGraphicFramePr>
            <a:graphicFrameLocks noGrp="1"/>
          </p:cNvGraphicFramePr>
          <p:nvPr>
            <p:extLst>
              <p:ext uri="{D42A27DB-BD31-4B8C-83A1-F6EECF244321}">
                <p14:modId xmlns:p14="http://schemas.microsoft.com/office/powerpoint/2010/main" val="2099573150"/>
              </p:ext>
            </p:extLst>
          </p:nvPr>
        </p:nvGraphicFramePr>
        <p:xfrm>
          <a:off x="1828800" y="2024867"/>
          <a:ext cx="8127999" cy="239585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35529997"/>
                    </a:ext>
                  </a:extLst>
                </a:gridCol>
                <a:gridCol w="2709333">
                  <a:extLst>
                    <a:ext uri="{9D8B030D-6E8A-4147-A177-3AD203B41FA5}">
                      <a16:colId xmlns:a16="http://schemas.microsoft.com/office/drawing/2014/main" val="21453287"/>
                    </a:ext>
                  </a:extLst>
                </a:gridCol>
                <a:gridCol w="2709333">
                  <a:extLst>
                    <a:ext uri="{9D8B030D-6E8A-4147-A177-3AD203B41FA5}">
                      <a16:colId xmlns:a16="http://schemas.microsoft.com/office/drawing/2014/main" val="1719057978"/>
                    </a:ext>
                  </a:extLst>
                </a:gridCol>
              </a:tblGrid>
              <a:tr h="370840">
                <a:tc>
                  <a:txBody>
                    <a:bodyPr/>
                    <a:lstStyle/>
                    <a:p>
                      <a:pPr>
                        <a:lnSpc>
                          <a:spcPct val="100000"/>
                        </a:lnSpc>
                      </a:pPr>
                      <a:endParaRPr sz="2700" dirty="0">
                        <a:solidFill>
                          <a:schemeClr val="bg2">
                            <a:lumMod val="25000"/>
                          </a:schemeClr>
                        </a:solidFill>
                        <a:latin typeface="Times New Roman"/>
                        <a:cs typeface="Times New Roman"/>
                      </a:endParaRPr>
                    </a:p>
                  </a:txBody>
                  <a:tcPr marL="0" marR="0" marT="0" marB="0"/>
                </a:tc>
                <a:tc>
                  <a:txBody>
                    <a:bodyPr/>
                    <a:lstStyle/>
                    <a:p>
                      <a:pPr marL="91440">
                        <a:lnSpc>
                          <a:spcPct val="100000"/>
                        </a:lnSpc>
                        <a:spcBef>
                          <a:spcPts val="960"/>
                        </a:spcBef>
                      </a:pPr>
                      <a:r>
                        <a:rPr sz="1800" b="1" spc="-10" dirty="0">
                          <a:solidFill>
                            <a:srgbClr val="FFFFFF"/>
                          </a:solidFill>
                          <a:latin typeface="Carlito"/>
                          <a:cs typeface="Carlito"/>
                        </a:rPr>
                        <a:t>Age</a:t>
                      </a:r>
                      <a:endParaRPr sz="1800" dirty="0">
                        <a:latin typeface="Carlito"/>
                        <a:cs typeface="Carlito"/>
                      </a:endParaRPr>
                    </a:p>
                  </a:txBody>
                  <a:tcPr marL="0" marR="0" marT="121920" marB="0"/>
                </a:tc>
                <a:tc>
                  <a:txBody>
                    <a:bodyPr/>
                    <a:lstStyle/>
                    <a:p>
                      <a:pPr marL="92075">
                        <a:lnSpc>
                          <a:spcPct val="100000"/>
                        </a:lnSpc>
                        <a:spcBef>
                          <a:spcPts val="960"/>
                        </a:spcBef>
                      </a:pPr>
                      <a:r>
                        <a:rPr sz="1800" b="1" spc="-10" dirty="0">
                          <a:solidFill>
                            <a:srgbClr val="FFFFFF"/>
                          </a:solidFill>
                          <a:latin typeface="Carlito"/>
                          <a:cs typeface="Carlito"/>
                        </a:rPr>
                        <a:t>Duration</a:t>
                      </a:r>
                      <a:endParaRPr sz="1800" dirty="0">
                        <a:latin typeface="Carlito"/>
                        <a:cs typeface="Carlito"/>
                      </a:endParaRPr>
                    </a:p>
                  </a:txBody>
                  <a:tcPr marL="0" marR="0" marT="121920" marB="0"/>
                </a:tc>
                <a:extLst>
                  <a:ext uri="{0D108BD9-81ED-4DB2-BD59-A6C34878D82A}">
                    <a16:rowId xmlns:a16="http://schemas.microsoft.com/office/drawing/2014/main" val="3932878951"/>
                  </a:ext>
                </a:extLst>
              </a:tr>
              <a:tr h="370840">
                <a:tc>
                  <a:txBody>
                    <a:bodyPr/>
                    <a:lstStyle/>
                    <a:p>
                      <a:pPr marL="91440">
                        <a:lnSpc>
                          <a:spcPct val="100000"/>
                        </a:lnSpc>
                        <a:spcBef>
                          <a:spcPts val="960"/>
                        </a:spcBef>
                      </a:pPr>
                      <a:r>
                        <a:rPr sz="1800" dirty="0">
                          <a:solidFill>
                            <a:schemeClr val="tx1"/>
                          </a:solidFill>
                          <a:latin typeface="Carlito"/>
                          <a:cs typeface="Carlito"/>
                        </a:rPr>
                        <a:t>mean</a:t>
                      </a:r>
                    </a:p>
                  </a:txBody>
                  <a:tcPr marL="0" marR="0" marT="121920" marB="0"/>
                </a:tc>
                <a:tc>
                  <a:txBody>
                    <a:bodyPr/>
                    <a:lstStyle/>
                    <a:p>
                      <a:pPr marL="91440">
                        <a:lnSpc>
                          <a:spcPct val="100000"/>
                        </a:lnSpc>
                        <a:spcBef>
                          <a:spcPts val="960"/>
                        </a:spcBef>
                      </a:pPr>
                      <a:r>
                        <a:rPr sz="1800" dirty="0">
                          <a:solidFill>
                            <a:schemeClr val="tx1"/>
                          </a:solidFill>
                          <a:latin typeface="Carlito"/>
                          <a:cs typeface="Carlito"/>
                        </a:rPr>
                        <a:t>40.93</a:t>
                      </a:r>
                    </a:p>
                  </a:txBody>
                  <a:tcPr marL="0" marR="0" marT="121920" marB="0"/>
                </a:tc>
                <a:tc>
                  <a:txBody>
                    <a:bodyPr/>
                    <a:lstStyle/>
                    <a:p>
                      <a:pPr marL="92075">
                        <a:lnSpc>
                          <a:spcPct val="100000"/>
                        </a:lnSpc>
                        <a:spcBef>
                          <a:spcPts val="960"/>
                        </a:spcBef>
                      </a:pPr>
                      <a:r>
                        <a:rPr sz="1800" dirty="0">
                          <a:solidFill>
                            <a:schemeClr val="tx1"/>
                          </a:solidFill>
                          <a:latin typeface="Carlito"/>
                          <a:cs typeface="Carlito"/>
                        </a:rPr>
                        <a:t>258.16</a:t>
                      </a:r>
                    </a:p>
                  </a:txBody>
                  <a:tcPr marL="0" marR="0" marT="121920" marB="0"/>
                </a:tc>
                <a:extLst>
                  <a:ext uri="{0D108BD9-81ED-4DB2-BD59-A6C34878D82A}">
                    <a16:rowId xmlns:a16="http://schemas.microsoft.com/office/drawing/2014/main" val="3186761929"/>
                  </a:ext>
                </a:extLst>
              </a:tr>
              <a:tr h="370840">
                <a:tc>
                  <a:txBody>
                    <a:bodyPr/>
                    <a:lstStyle/>
                    <a:p>
                      <a:pPr marL="91440">
                        <a:lnSpc>
                          <a:spcPct val="100000"/>
                        </a:lnSpc>
                        <a:spcBef>
                          <a:spcPts val="960"/>
                        </a:spcBef>
                      </a:pPr>
                      <a:r>
                        <a:rPr sz="1800" spc="-20" dirty="0">
                          <a:solidFill>
                            <a:schemeClr val="tx1"/>
                          </a:solidFill>
                          <a:latin typeface="Carlito"/>
                          <a:cs typeface="Carlito"/>
                        </a:rPr>
                        <a:t>std</a:t>
                      </a:r>
                      <a:endParaRPr sz="1800" dirty="0">
                        <a:solidFill>
                          <a:schemeClr val="tx1"/>
                        </a:solidFill>
                        <a:latin typeface="Carlito"/>
                        <a:cs typeface="Carlito"/>
                      </a:endParaRPr>
                    </a:p>
                  </a:txBody>
                  <a:tcPr marL="0" marR="0" marT="121920" marB="0"/>
                </a:tc>
                <a:tc>
                  <a:txBody>
                    <a:bodyPr/>
                    <a:lstStyle/>
                    <a:p>
                      <a:pPr marL="91440">
                        <a:lnSpc>
                          <a:spcPct val="100000"/>
                        </a:lnSpc>
                        <a:spcBef>
                          <a:spcPts val="960"/>
                        </a:spcBef>
                      </a:pPr>
                      <a:r>
                        <a:rPr sz="1800" spc="-5" dirty="0">
                          <a:solidFill>
                            <a:schemeClr val="tx1"/>
                          </a:solidFill>
                          <a:latin typeface="Carlito"/>
                          <a:cs typeface="Carlito"/>
                        </a:rPr>
                        <a:t>10.61</a:t>
                      </a:r>
                      <a:endParaRPr sz="1800" dirty="0">
                        <a:solidFill>
                          <a:schemeClr val="tx1"/>
                        </a:solidFill>
                        <a:latin typeface="Carlito"/>
                        <a:cs typeface="Carlito"/>
                      </a:endParaRPr>
                    </a:p>
                  </a:txBody>
                  <a:tcPr marL="0" marR="0" marT="121920" marB="0"/>
                </a:tc>
                <a:tc>
                  <a:txBody>
                    <a:bodyPr/>
                    <a:lstStyle/>
                    <a:p>
                      <a:pPr marL="92075">
                        <a:lnSpc>
                          <a:spcPct val="100000"/>
                        </a:lnSpc>
                        <a:spcBef>
                          <a:spcPts val="975"/>
                        </a:spcBef>
                      </a:pPr>
                      <a:r>
                        <a:rPr sz="1800" spc="-5" dirty="0">
                          <a:solidFill>
                            <a:schemeClr val="tx1"/>
                          </a:solidFill>
                          <a:latin typeface="Carlito"/>
                          <a:cs typeface="Carlito"/>
                        </a:rPr>
                        <a:t>257.52</a:t>
                      </a:r>
                      <a:endParaRPr sz="1800" dirty="0">
                        <a:solidFill>
                          <a:schemeClr val="tx1"/>
                        </a:solidFill>
                        <a:latin typeface="Carlito"/>
                        <a:cs typeface="Carlito"/>
                      </a:endParaRPr>
                    </a:p>
                  </a:txBody>
                  <a:tcPr marL="0" marR="0" marT="123825" marB="0"/>
                </a:tc>
                <a:extLst>
                  <a:ext uri="{0D108BD9-81ED-4DB2-BD59-A6C34878D82A}">
                    <a16:rowId xmlns:a16="http://schemas.microsoft.com/office/drawing/2014/main" val="2075057140"/>
                  </a:ext>
                </a:extLst>
              </a:tr>
              <a:tr h="370840">
                <a:tc>
                  <a:txBody>
                    <a:bodyPr/>
                    <a:lstStyle/>
                    <a:p>
                      <a:pPr marL="91440">
                        <a:lnSpc>
                          <a:spcPct val="100000"/>
                        </a:lnSpc>
                        <a:spcBef>
                          <a:spcPts val="965"/>
                        </a:spcBef>
                      </a:pPr>
                      <a:r>
                        <a:rPr sz="1800" dirty="0">
                          <a:solidFill>
                            <a:schemeClr val="tx1"/>
                          </a:solidFill>
                          <a:latin typeface="Carlito"/>
                          <a:cs typeface="Carlito"/>
                        </a:rPr>
                        <a:t>min</a:t>
                      </a:r>
                    </a:p>
                  </a:txBody>
                  <a:tcPr marL="0" marR="0" marT="122555" marB="0"/>
                </a:tc>
                <a:tc>
                  <a:txBody>
                    <a:bodyPr/>
                    <a:lstStyle/>
                    <a:p>
                      <a:pPr marL="91440">
                        <a:lnSpc>
                          <a:spcPct val="100000"/>
                        </a:lnSpc>
                        <a:spcBef>
                          <a:spcPts val="965"/>
                        </a:spcBef>
                      </a:pPr>
                      <a:r>
                        <a:rPr sz="1800" spc="-5" dirty="0">
                          <a:solidFill>
                            <a:schemeClr val="tx1"/>
                          </a:solidFill>
                          <a:latin typeface="Carlito"/>
                          <a:cs typeface="Carlito"/>
                        </a:rPr>
                        <a:t>18</a:t>
                      </a:r>
                      <a:endParaRPr sz="1800" dirty="0">
                        <a:solidFill>
                          <a:schemeClr val="tx1"/>
                        </a:solidFill>
                        <a:latin typeface="Carlito"/>
                        <a:cs typeface="Carlito"/>
                      </a:endParaRPr>
                    </a:p>
                  </a:txBody>
                  <a:tcPr marL="0" marR="0" marT="122555" marB="0"/>
                </a:tc>
                <a:tc>
                  <a:txBody>
                    <a:bodyPr/>
                    <a:lstStyle/>
                    <a:p>
                      <a:pPr marL="92075">
                        <a:lnSpc>
                          <a:spcPct val="100000"/>
                        </a:lnSpc>
                        <a:spcBef>
                          <a:spcPts val="965"/>
                        </a:spcBef>
                      </a:pPr>
                      <a:r>
                        <a:rPr sz="1800" dirty="0">
                          <a:solidFill>
                            <a:schemeClr val="tx1"/>
                          </a:solidFill>
                          <a:latin typeface="Carlito"/>
                          <a:cs typeface="Carlito"/>
                        </a:rPr>
                        <a:t>0</a:t>
                      </a:r>
                    </a:p>
                  </a:txBody>
                  <a:tcPr marL="0" marR="0" marT="122555" marB="0"/>
                </a:tc>
                <a:extLst>
                  <a:ext uri="{0D108BD9-81ED-4DB2-BD59-A6C34878D82A}">
                    <a16:rowId xmlns:a16="http://schemas.microsoft.com/office/drawing/2014/main" val="595985104"/>
                  </a:ext>
                </a:extLst>
              </a:tr>
              <a:tr h="370840">
                <a:tc>
                  <a:txBody>
                    <a:bodyPr/>
                    <a:lstStyle/>
                    <a:p>
                      <a:pPr marL="91440">
                        <a:lnSpc>
                          <a:spcPct val="100000"/>
                        </a:lnSpc>
                        <a:spcBef>
                          <a:spcPts val="960"/>
                        </a:spcBef>
                      </a:pPr>
                      <a:r>
                        <a:rPr sz="1800" spc="-5" dirty="0">
                          <a:solidFill>
                            <a:schemeClr val="tx1"/>
                          </a:solidFill>
                          <a:latin typeface="Carlito"/>
                          <a:cs typeface="Carlito"/>
                        </a:rPr>
                        <a:t>50%</a:t>
                      </a:r>
                      <a:endParaRPr sz="1800" dirty="0">
                        <a:solidFill>
                          <a:schemeClr val="tx1"/>
                        </a:solidFill>
                        <a:latin typeface="Carlito"/>
                        <a:cs typeface="Carlito"/>
                      </a:endParaRPr>
                    </a:p>
                  </a:txBody>
                  <a:tcPr marL="0" marR="0" marT="121920" marB="0"/>
                </a:tc>
                <a:tc>
                  <a:txBody>
                    <a:bodyPr/>
                    <a:lstStyle/>
                    <a:p>
                      <a:pPr marL="91440">
                        <a:lnSpc>
                          <a:spcPct val="100000"/>
                        </a:lnSpc>
                        <a:spcBef>
                          <a:spcPts val="960"/>
                        </a:spcBef>
                      </a:pPr>
                      <a:r>
                        <a:rPr sz="1800" spc="-5" dirty="0">
                          <a:solidFill>
                            <a:schemeClr val="tx1"/>
                          </a:solidFill>
                          <a:latin typeface="Carlito"/>
                          <a:cs typeface="Carlito"/>
                        </a:rPr>
                        <a:t>39</a:t>
                      </a:r>
                      <a:endParaRPr sz="1800" dirty="0">
                        <a:solidFill>
                          <a:schemeClr val="tx1"/>
                        </a:solidFill>
                        <a:latin typeface="Carlito"/>
                        <a:cs typeface="Carlito"/>
                      </a:endParaRPr>
                    </a:p>
                  </a:txBody>
                  <a:tcPr marL="0" marR="0" marT="121920" marB="0"/>
                </a:tc>
                <a:tc>
                  <a:txBody>
                    <a:bodyPr/>
                    <a:lstStyle/>
                    <a:p>
                      <a:pPr marL="92075">
                        <a:lnSpc>
                          <a:spcPct val="100000"/>
                        </a:lnSpc>
                        <a:spcBef>
                          <a:spcPts val="960"/>
                        </a:spcBef>
                      </a:pPr>
                      <a:r>
                        <a:rPr sz="1800" spc="-5" dirty="0">
                          <a:solidFill>
                            <a:schemeClr val="tx1"/>
                          </a:solidFill>
                          <a:latin typeface="Carlito"/>
                          <a:cs typeface="Carlito"/>
                        </a:rPr>
                        <a:t>180</a:t>
                      </a:r>
                      <a:endParaRPr sz="1800" dirty="0">
                        <a:solidFill>
                          <a:schemeClr val="tx1"/>
                        </a:solidFill>
                        <a:latin typeface="Carlito"/>
                        <a:cs typeface="Carlito"/>
                      </a:endParaRPr>
                    </a:p>
                  </a:txBody>
                  <a:tcPr marL="0" marR="0" marT="121920" marB="0"/>
                </a:tc>
                <a:extLst>
                  <a:ext uri="{0D108BD9-81ED-4DB2-BD59-A6C34878D82A}">
                    <a16:rowId xmlns:a16="http://schemas.microsoft.com/office/drawing/2014/main" val="1544402213"/>
                  </a:ext>
                </a:extLst>
              </a:tr>
              <a:tr h="370840">
                <a:tc>
                  <a:txBody>
                    <a:bodyPr/>
                    <a:lstStyle/>
                    <a:p>
                      <a:pPr marL="91440">
                        <a:lnSpc>
                          <a:spcPct val="100000"/>
                        </a:lnSpc>
                        <a:spcBef>
                          <a:spcPts val="965"/>
                        </a:spcBef>
                      </a:pPr>
                      <a:r>
                        <a:rPr sz="1800" spc="-5" dirty="0">
                          <a:solidFill>
                            <a:schemeClr val="tx1"/>
                          </a:solidFill>
                          <a:latin typeface="Carlito"/>
                          <a:cs typeface="Carlito"/>
                        </a:rPr>
                        <a:t>max</a:t>
                      </a:r>
                      <a:endParaRPr sz="1800" dirty="0">
                        <a:solidFill>
                          <a:schemeClr val="tx1"/>
                        </a:solidFill>
                        <a:latin typeface="Carlito"/>
                        <a:cs typeface="Carlito"/>
                      </a:endParaRPr>
                    </a:p>
                  </a:txBody>
                  <a:tcPr marL="0" marR="0" marT="122555" marB="0"/>
                </a:tc>
                <a:tc>
                  <a:txBody>
                    <a:bodyPr/>
                    <a:lstStyle/>
                    <a:p>
                      <a:pPr marL="91440">
                        <a:lnSpc>
                          <a:spcPct val="100000"/>
                        </a:lnSpc>
                        <a:spcBef>
                          <a:spcPts val="965"/>
                        </a:spcBef>
                      </a:pPr>
                      <a:r>
                        <a:rPr sz="1800" spc="-5" dirty="0">
                          <a:solidFill>
                            <a:schemeClr val="tx1"/>
                          </a:solidFill>
                          <a:latin typeface="Carlito"/>
                          <a:cs typeface="Carlito"/>
                        </a:rPr>
                        <a:t>95</a:t>
                      </a:r>
                      <a:endParaRPr sz="1800">
                        <a:solidFill>
                          <a:schemeClr val="tx1"/>
                        </a:solidFill>
                        <a:latin typeface="Carlito"/>
                        <a:cs typeface="Carlito"/>
                      </a:endParaRPr>
                    </a:p>
                  </a:txBody>
                  <a:tcPr marL="0" marR="0" marT="122555" marB="0"/>
                </a:tc>
                <a:tc>
                  <a:txBody>
                    <a:bodyPr/>
                    <a:lstStyle/>
                    <a:p>
                      <a:pPr marL="92075">
                        <a:lnSpc>
                          <a:spcPct val="100000"/>
                        </a:lnSpc>
                        <a:spcBef>
                          <a:spcPts val="965"/>
                        </a:spcBef>
                      </a:pPr>
                      <a:r>
                        <a:rPr sz="1800" spc="-5" dirty="0">
                          <a:solidFill>
                            <a:schemeClr val="tx1"/>
                          </a:solidFill>
                          <a:latin typeface="Carlito"/>
                          <a:cs typeface="Carlito"/>
                        </a:rPr>
                        <a:t>4918</a:t>
                      </a:r>
                      <a:endParaRPr sz="1800" dirty="0">
                        <a:solidFill>
                          <a:schemeClr val="tx1"/>
                        </a:solidFill>
                        <a:latin typeface="Carlito"/>
                        <a:cs typeface="Carlito"/>
                      </a:endParaRPr>
                    </a:p>
                  </a:txBody>
                  <a:tcPr marL="0" marR="0" marT="122555" marB="0"/>
                </a:tc>
                <a:extLst>
                  <a:ext uri="{0D108BD9-81ED-4DB2-BD59-A6C34878D82A}">
                    <a16:rowId xmlns:a16="http://schemas.microsoft.com/office/drawing/2014/main" val="43199021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10515600" cy="716862"/>
          </a:xfrm>
          <a:prstGeom prst="rect">
            <a:avLst/>
          </a:prstGeom>
          <a:solidFill>
            <a:srgbClr val="3A3838"/>
          </a:solidFill>
        </p:spPr>
        <p:txBody>
          <a:bodyPr vert="horz" wrap="square" lIns="0" tIns="39369" rIns="0" bIns="0" rtlCol="0">
            <a:spAutoFit/>
          </a:bodyPr>
          <a:lstStyle/>
          <a:p>
            <a:pPr marL="3175" algn="ctr">
              <a:lnSpc>
                <a:spcPct val="100000"/>
              </a:lnSpc>
              <a:spcBef>
                <a:spcPts val="309"/>
              </a:spcBef>
            </a:pPr>
            <a:r>
              <a:rPr sz="4400" spc="-275" dirty="0">
                <a:solidFill>
                  <a:schemeClr val="accent6">
                    <a:lumMod val="75000"/>
                  </a:schemeClr>
                </a:solidFill>
                <a:latin typeface="Arial"/>
                <a:cs typeface="Arial"/>
              </a:rPr>
              <a:t>Customer</a:t>
            </a:r>
            <a:r>
              <a:rPr sz="4400" spc="-315" dirty="0">
                <a:solidFill>
                  <a:schemeClr val="accent6">
                    <a:lumMod val="75000"/>
                  </a:schemeClr>
                </a:solidFill>
                <a:latin typeface="Arial"/>
                <a:cs typeface="Arial"/>
              </a:rPr>
              <a:t> </a:t>
            </a:r>
            <a:r>
              <a:rPr sz="4400" spc="-320" dirty="0">
                <a:solidFill>
                  <a:schemeClr val="accent6">
                    <a:lumMod val="75000"/>
                  </a:schemeClr>
                </a:solidFill>
                <a:latin typeface="Arial"/>
                <a:cs typeface="Arial"/>
              </a:rPr>
              <a:t>Analysis</a:t>
            </a:r>
            <a:endParaRPr sz="4400" dirty="0">
              <a:solidFill>
                <a:schemeClr val="accent6">
                  <a:lumMod val="75000"/>
                </a:schemeClr>
              </a:solidFill>
              <a:latin typeface="Arial"/>
              <a:cs typeface="Arial"/>
            </a:endParaRPr>
          </a:p>
        </p:txBody>
      </p:sp>
      <p:sp>
        <p:nvSpPr>
          <p:cNvPr id="7" name="object 7"/>
          <p:cNvSpPr txBox="1"/>
          <p:nvPr/>
        </p:nvSpPr>
        <p:spPr>
          <a:xfrm>
            <a:off x="8899906" y="1580845"/>
            <a:ext cx="2310765" cy="396904"/>
          </a:xfrm>
          <a:prstGeom prst="rect">
            <a:avLst/>
          </a:prstGeom>
        </p:spPr>
        <p:txBody>
          <a:bodyPr vert="horz" wrap="square" lIns="0" tIns="12065" rIns="0" bIns="0" rtlCol="0">
            <a:spAutoFit/>
          </a:bodyPr>
          <a:lstStyle/>
          <a:p>
            <a:pPr marL="212090" marR="7620" indent="27305" algn="r">
              <a:lnSpc>
                <a:spcPct val="100000"/>
              </a:lnSpc>
              <a:spcBef>
                <a:spcPts val="95"/>
              </a:spcBef>
            </a:pPr>
            <a:r>
              <a:rPr sz="2500" spc="-85" dirty="0">
                <a:solidFill>
                  <a:srgbClr val="FF0000"/>
                </a:solidFill>
                <a:latin typeface="Arial"/>
                <a:cs typeface="Arial"/>
              </a:rPr>
              <a:t>.</a:t>
            </a:r>
            <a:endParaRPr sz="2500" dirty="0">
              <a:latin typeface="Arial"/>
              <a:cs typeface="Arial"/>
            </a:endParaRPr>
          </a:p>
        </p:txBody>
      </p:sp>
      <p:pic>
        <p:nvPicPr>
          <p:cNvPr id="9" name="Picture 8">
            <a:extLst>
              <a:ext uri="{FF2B5EF4-FFF2-40B4-BE49-F238E27FC236}">
                <a16:creationId xmlns:a16="http://schemas.microsoft.com/office/drawing/2014/main" id="{BDB783E7-B49A-4FB5-A7C8-A84EC7A22B16}"/>
              </a:ext>
            </a:extLst>
          </p:cNvPr>
          <p:cNvPicPr>
            <a:picLocks noChangeAspect="1"/>
          </p:cNvPicPr>
          <p:nvPr/>
        </p:nvPicPr>
        <p:blipFill>
          <a:blip r:embed="rId3"/>
          <a:stretch>
            <a:fillRect/>
          </a:stretch>
        </p:blipFill>
        <p:spPr>
          <a:xfrm>
            <a:off x="1905000" y="1219200"/>
            <a:ext cx="8001000" cy="4057955"/>
          </a:xfrm>
          <a:prstGeom prst="rect">
            <a:avLst/>
          </a:prstGeom>
        </p:spPr>
      </p:pic>
      <p:sp>
        <p:nvSpPr>
          <p:cNvPr id="11" name="TextBox 10">
            <a:extLst>
              <a:ext uri="{FF2B5EF4-FFF2-40B4-BE49-F238E27FC236}">
                <a16:creationId xmlns:a16="http://schemas.microsoft.com/office/drawing/2014/main" id="{8D9DCEA0-850B-4737-B9FA-09A178E4D989}"/>
              </a:ext>
            </a:extLst>
          </p:cNvPr>
          <p:cNvSpPr txBox="1"/>
          <p:nvPr/>
        </p:nvSpPr>
        <p:spPr>
          <a:xfrm>
            <a:off x="547396" y="5380034"/>
            <a:ext cx="10820400" cy="830997"/>
          </a:xfrm>
          <a:prstGeom prst="rect">
            <a:avLst/>
          </a:prstGeom>
          <a:noFill/>
        </p:spPr>
        <p:txBody>
          <a:bodyPr wrap="square" rtlCol="0">
            <a:spAutoFit/>
          </a:bodyPr>
          <a:lstStyle/>
          <a:p>
            <a:r>
              <a:rPr lang="en-US" sz="2400" dirty="0"/>
              <a:t>There are total 5289 customers purchased the policy and 39922 customers who didn’t take the policy</a:t>
            </a:r>
            <a:r>
              <a:rPr lang="en-US" dirty="0"/>
              <a: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28600" y="381000"/>
            <a:ext cx="11696192" cy="510524"/>
          </a:xfrm>
          <a:prstGeom prst="rect">
            <a:avLst/>
          </a:prstGeom>
          <a:solidFill>
            <a:srgbClr val="3A3A3A"/>
          </a:solidFill>
        </p:spPr>
        <p:txBody>
          <a:bodyPr vert="horz" wrap="square" lIns="0" tIns="0" rIns="0" bIns="0" rtlCol="0">
            <a:spAutoFit/>
          </a:bodyPr>
          <a:lstStyle/>
          <a:p>
            <a:pPr marL="1270" algn="ctr">
              <a:lnSpc>
                <a:spcPts val="3854"/>
              </a:lnSpc>
            </a:pPr>
            <a:r>
              <a:rPr sz="4000" spc="-260" dirty="0">
                <a:solidFill>
                  <a:schemeClr val="accent6">
                    <a:lumMod val="75000"/>
                  </a:schemeClr>
                </a:solidFill>
                <a:latin typeface="+mj-lt"/>
                <a:cs typeface="Arial"/>
              </a:rPr>
              <a:t>Customer</a:t>
            </a:r>
            <a:r>
              <a:rPr lang="en-US" sz="4000" spc="-260" dirty="0">
                <a:solidFill>
                  <a:schemeClr val="accent6">
                    <a:lumMod val="75000"/>
                  </a:schemeClr>
                </a:solidFill>
                <a:latin typeface="+mj-lt"/>
                <a:cs typeface="Arial"/>
              </a:rPr>
              <a:t>’s</a:t>
            </a:r>
            <a:r>
              <a:rPr sz="4000" spc="-260" dirty="0">
                <a:solidFill>
                  <a:schemeClr val="accent6">
                    <a:lumMod val="75000"/>
                  </a:schemeClr>
                </a:solidFill>
                <a:latin typeface="+mj-lt"/>
                <a:cs typeface="Arial"/>
              </a:rPr>
              <a:t> </a:t>
            </a:r>
            <a:r>
              <a:rPr sz="4000" spc="-375" dirty="0">
                <a:solidFill>
                  <a:schemeClr val="accent6">
                    <a:lumMod val="75000"/>
                  </a:schemeClr>
                </a:solidFill>
                <a:latin typeface="+mj-lt"/>
                <a:cs typeface="Arial"/>
              </a:rPr>
              <a:t>Age</a:t>
            </a:r>
            <a:r>
              <a:rPr sz="4000" spc="-340" dirty="0">
                <a:solidFill>
                  <a:schemeClr val="accent6">
                    <a:lumMod val="75000"/>
                  </a:schemeClr>
                </a:solidFill>
                <a:latin typeface="+mj-lt"/>
                <a:cs typeface="Arial"/>
              </a:rPr>
              <a:t> </a:t>
            </a:r>
            <a:r>
              <a:rPr sz="4000" spc="-295" dirty="0">
                <a:solidFill>
                  <a:schemeClr val="accent6">
                    <a:lumMod val="75000"/>
                  </a:schemeClr>
                </a:solidFill>
                <a:latin typeface="+mj-lt"/>
                <a:cs typeface="Arial"/>
              </a:rPr>
              <a:t>Analysis</a:t>
            </a:r>
            <a:endParaRPr sz="4000" dirty="0">
              <a:solidFill>
                <a:schemeClr val="accent6">
                  <a:lumMod val="75000"/>
                </a:schemeClr>
              </a:solidFill>
              <a:latin typeface="+mj-lt"/>
              <a:cs typeface="Arial"/>
            </a:endParaRPr>
          </a:p>
        </p:txBody>
      </p:sp>
      <p:pic>
        <p:nvPicPr>
          <p:cNvPr id="8" name="Picture 7">
            <a:extLst>
              <a:ext uri="{FF2B5EF4-FFF2-40B4-BE49-F238E27FC236}">
                <a16:creationId xmlns:a16="http://schemas.microsoft.com/office/drawing/2014/main" id="{DBDE8811-D762-44E6-8F65-17DBC7FE4E6E}"/>
              </a:ext>
            </a:extLst>
          </p:cNvPr>
          <p:cNvPicPr>
            <a:picLocks noChangeAspect="1"/>
          </p:cNvPicPr>
          <p:nvPr/>
        </p:nvPicPr>
        <p:blipFill>
          <a:blip r:embed="rId2"/>
          <a:stretch>
            <a:fillRect/>
          </a:stretch>
        </p:blipFill>
        <p:spPr>
          <a:xfrm>
            <a:off x="152400" y="1676400"/>
            <a:ext cx="5943600" cy="4191000"/>
          </a:xfrm>
          <a:prstGeom prst="rect">
            <a:avLst/>
          </a:prstGeom>
        </p:spPr>
      </p:pic>
      <p:pic>
        <p:nvPicPr>
          <p:cNvPr id="10" name="Picture 9">
            <a:extLst>
              <a:ext uri="{FF2B5EF4-FFF2-40B4-BE49-F238E27FC236}">
                <a16:creationId xmlns:a16="http://schemas.microsoft.com/office/drawing/2014/main" id="{097C8CF5-3204-4F5D-A4D3-2967CD357A22}"/>
              </a:ext>
            </a:extLst>
          </p:cNvPr>
          <p:cNvPicPr>
            <a:picLocks noChangeAspect="1"/>
          </p:cNvPicPr>
          <p:nvPr/>
        </p:nvPicPr>
        <p:blipFill>
          <a:blip r:embed="rId3"/>
          <a:stretch>
            <a:fillRect/>
          </a:stretch>
        </p:blipFill>
        <p:spPr>
          <a:xfrm>
            <a:off x="5867400" y="1905000"/>
            <a:ext cx="6057392" cy="42958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C8260F-6FE5-4BD2-B302-91DC32578205}"/>
              </a:ext>
            </a:extLst>
          </p:cNvPr>
          <p:cNvPicPr>
            <a:picLocks noChangeAspect="1"/>
          </p:cNvPicPr>
          <p:nvPr/>
        </p:nvPicPr>
        <p:blipFill>
          <a:blip r:embed="rId2"/>
          <a:stretch>
            <a:fillRect/>
          </a:stretch>
        </p:blipFill>
        <p:spPr>
          <a:xfrm>
            <a:off x="1676400" y="914400"/>
            <a:ext cx="8763000" cy="4572000"/>
          </a:xfrm>
          <a:prstGeom prst="rect">
            <a:avLst/>
          </a:prstGeom>
        </p:spPr>
      </p:pic>
    </p:spTree>
    <p:extLst>
      <p:ext uri="{BB962C8B-B14F-4D97-AF65-F5344CB8AC3E}">
        <p14:creationId xmlns:p14="http://schemas.microsoft.com/office/powerpoint/2010/main" val="2618444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TotalTime>
  <Words>948</Words>
  <Application>Microsoft Office PowerPoint</Application>
  <PresentationFormat>Widescreen</PresentationFormat>
  <Paragraphs>155</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Carlito</vt:lpstr>
      <vt:lpstr>Times New Roman</vt:lpstr>
      <vt:lpstr>Office Theme</vt:lpstr>
      <vt:lpstr>PowerPoint Presentation</vt:lpstr>
      <vt:lpstr>Executive Summary  Problem Statement  Approach</vt:lpstr>
      <vt:lpstr>Executive Summary</vt:lpstr>
      <vt:lpstr>Problem :</vt:lpstr>
      <vt:lpstr>Approach</vt:lpstr>
      <vt:lpstr>Exploratory Data Analysis (EDA)</vt:lpstr>
      <vt:lpstr>Customer Analysis</vt:lpstr>
      <vt:lpstr>Customer’s Age Analysis</vt:lpstr>
      <vt:lpstr>PowerPoint Presentation</vt:lpstr>
      <vt:lpstr>PowerPoint Presentation</vt:lpstr>
      <vt:lpstr>Policy Purchase according to Job Type</vt:lpstr>
      <vt:lpstr>Financial Status of Clients</vt:lpstr>
      <vt:lpstr>PowerPoint Presentation</vt:lpstr>
      <vt:lpstr>Contact with Customer Analysis</vt:lpstr>
      <vt:lpstr>PowerPoint Presentation</vt:lpstr>
      <vt:lpstr>Model  Performance </vt:lpstr>
      <vt:lpstr>PowerPoint Presentation</vt:lpstr>
      <vt:lpstr>PowerPoint Presentation</vt:lpstr>
      <vt:lpstr>Recommendations</vt:lpstr>
      <vt:lpstr>Recommendations 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RUNA</dc:creator>
  <cp:lastModifiedBy>Jagriti</cp:lastModifiedBy>
  <cp:revision>2</cp:revision>
  <dcterms:created xsi:type="dcterms:W3CDTF">2021-10-09T10:12:54Z</dcterms:created>
  <dcterms:modified xsi:type="dcterms:W3CDTF">2021-10-13T04:16:33Z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2021-08-15T00:00:00Z</vt:filetime>
  </property>
  <property fmtid="{D5CDD505-2E9C-101B-9397-08002B2CF9AE}" pid="3" name="Creator">
    <vt:lpwstr>Microsoft® PowerPoint® 2016</vt:lpwstr>
  </property>
  <property fmtid="{D5CDD505-2E9C-101B-9397-08002B2CF9AE}" pid="4" name="LastSaved">
    <vt:filetime>2021-10-09T00:00:00Z</vt:filetime>
  </property>
</Properties>
</file>