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312" r:id="rId2"/>
    <p:sldId id="267" r:id="rId3"/>
    <p:sldId id="269" r:id="rId4"/>
    <p:sldId id="270" r:id="rId5"/>
    <p:sldId id="271" r:id="rId6"/>
    <p:sldId id="278" r:id="rId7"/>
    <p:sldId id="313" r:id="rId8"/>
    <p:sldId id="279" r:id="rId9"/>
    <p:sldId id="286" r:id="rId10"/>
    <p:sldId id="274" r:id="rId11"/>
    <p:sldId id="304" r:id="rId12"/>
    <p:sldId id="306" r:id="rId13"/>
    <p:sldId id="308" r:id="rId14"/>
    <p:sldId id="307" r:id="rId15"/>
    <p:sldId id="309" r:id="rId16"/>
    <p:sldId id="305" r:id="rId17"/>
    <p:sldId id="315" r:id="rId18"/>
    <p:sldId id="314" r:id="rId19"/>
    <p:sldId id="316" r:id="rId20"/>
    <p:sldId id="310"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2AE"/>
    <a:srgbClr val="FFFF3B"/>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56"/>
  </p:normalViewPr>
  <p:slideViewPr>
    <p:cSldViewPr snapToGrid="0">
      <p:cViewPr>
        <p:scale>
          <a:sx n="75" d="100"/>
          <a:sy n="75" d="100"/>
        </p:scale>
        <p:origin x="725"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09/08/2021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42" y="-44958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605140" y="885287"/>
            <a:ext cx="8873711" cy="4524315"/>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6600" dirty="0">
                <a:solidFill>
                  <a:srgbClr val="FF6600"/>
                </a:solidFill>
              </a:rPr>
              <a:t>Exploratory Data Analysis</a:t>
            </a:r>
          </a:p>
          <a:p>
            <a:endParaRPr lang="en-US" sz="6600" dirty="0">
              <a:solidFill>
                <a:srgbClr val="FF6600"/>
              </a:solidFill>
            </a:endParaRP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1-Aug-2021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latin typeface="Abadi Extra Light" panose="020B0204020104020204" pitchFamily="34" charset="0"/>
              </a:rPr>
              <a:t>Transaction per Year for both Cabs:</a:t>
            </a:r>
          </a:p>
        </p:txBody>
      </p:sp>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latin typeface="Abadi Extra Light" panose="020B0204020104020204" pitchFamily="34" charset="0"/>
              </a:rPr>
              <a:t>From the graph it shows that on yearly basis no. of transactions for Yellow cab is higher than Pink cab.</a:t>
            </a:r>
          </a:p>
        </p:txBody>
      </p:sp>
      <p:pic>
        <p:nvPicPr>
          <p:cNvPr id="6" name="Picture 5">
            <a:extLst>
              <a:ext uri="{FF2B5EF4-FFF2-40B4-BE49-F238E27FC236}">
                <a16:creationId xmlns:a16="http://schemas.microsoft.com/office/drawing/2014/main" id="{C1096E7F-DFA9-4A47-B8FC-0124E4B46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654" y="1809891"/>
            <a:ext cx="8550111" cy="4036654"/>
          </a:xfrm>
          <a:prstGeom prst="rect">
            <a:avLst/>
          </a:prstGeom>
        </p:spPr>
      </p:pic>
    </p:spTree>
    <p:extLst>
      <p:ext uri="{BB962C8B-B14F-4D97-AF65-F5344CB8AC3E}">
        <p14:creationId xmlns:p14="http://schemas.microsoft.com/office/powerpoint/2010/main" val="421597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latin typeface="Abadi Extra Light" panose="020B0204020104020204" pitchFamily="34" charset="0"/>
              </a:rPr>
              <a:t>Average Transaction per Year for both Cabs:</a:t>
            </a:r>
          </a:p>
        </p:txBody>
      </p:sp>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latin typeface="Abadi Extra Light" panose="020B0204020104020204" pitchFamily="34" charset="0"/>
              </a:rPr>
              <a:t>From the graph it shows that yearly basis no. of average number transactions for Yellow cab and Pink cab are the same</a:t>
            </a:r>
          </a:p>
        </p:txBody>
      </p:sp>
      <p:pic>
        <p:nvPicPr>
          <p:cNvPr id="4" name="Picture 3" descr="A picture containing shape&#10;&#10;Description automatically generated">
            <a:extLst>
              <a:ext uri="{FF2B5EF4-FFF2-40B4-BE49-F238E27FC236}">
                <a16:creationId xmlns:a16="http://schemas.microsoft.com/office/drawing/2014/main" id="{8BC6A186-0BB6-4324-A849-2B3D7ACF8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595" y="1489436"/>
            <a:ext cx="8550110" cy="4231628"/>
          </a:xfrm>
          <a:prstGeom prst="rect">
            <a:avLst/>
          </a:prstGeom>
        </p:spPr>
      </p:pic>
    </p:spTree>
    <p:extLst>
      <p:ext uri="{BB962C8B-B14F-4D97-AF65-F5344CB8AC3E}">
        <p14:creationId xmlns:p14="http://schemas.microsoft.com/office/powerpoint/2010/main" val="280886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latin typeface="Abadi Extra Light" panose="020B0204020104020204" pitchFamily="34" charset="0"/>
              </a:rPr>
              <a:t>Average Annual Profit Year wise:</a:t>
            </a:r>
          </a:p>
        </p:txBody>
      </p:sp>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latin typeface="Abadi Extra Light" panose="020B0204020104020204" pitchFamily="34" charset="0"/>
              </a:rPr>
              <a:t>From the graph it shows that yearly basis Average profit of yellow cab is more than pink cab.</a:t>
            </a:r>
          </a:p>
        </p:txBody>
      </p:sp>
      <p:pic>
        <p:nvPicPr>
          <p:cNvPr id="6" name="Picture 5" descr="Text&#10;&#10;Description automatically generated">
            <a:extLst>
              <a:ext uri="{FF2B5EF4-FFF2-40B4-BE49-F238E27FC236}">
                <a16:creationId xmlns:a16="http://schemas.microsoft.com/office/drawing/2014/main" id="{16B5F24A-35E5-42F1-8EB5-6C3736DCF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8"/>
            <a:ext cx="11353800" cy="3677875"/>
          </a:xfrm>
          <a:prstGeom prst="rect">
            <a:avLst/>
          </a:prstGeom>
        </p:spPr>
      </p:pic>
    </p:spTree>
    <p:extLst>
      <p:ext uri="{BB962C8B-B14F-4D97-AF65-F5344CB8AC3E}">
        <p14:creationId xmlns:p14="http://schemas.microsoft.com/office/powerpoint/2010/main" val="217304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latin typeface="Abadi Extra Light" panose="020B0204020104020204" pitchFamily="34" charset="0"/>
              </a:rPr>
              <a:t>Average Annual Month wise:</a:t>
            </a:r>
          </a:p>
        </p:txBody>
      </p:sp>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latin typeface="Abadi Extra Light" panose="020B0204020104020204" pitchFamily="34" charset="0"/>
              </a:rPr>
              <a:t>From the graph it shows that month wise Average profit of yellow cab is more than pink cab.</a:t>
            </a:r>
          </a:p>
        </p:txBody>
      </p:sp>
      <p:pic>
        <p:nvPicPr>
          <p:cNvPr id="4" name="Picture 3" descr="Chart, line chart&#10;&#10;Description automatically generated">
            <a:extLst>
              <a:ext uri="{FF2B5EF4-FFF2-40B4-BE49-F238E27FC236}">
                <a16:creationId xmlns:a16="http://schemas.microsoft.com/office/drawing/2014/main" id="{8E46FFBA-1398-4351-8B39-1A1FBF336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8326"/>
            <a:ext cx="12192000" cy="3561348"/>
          </a:xfrm>
          <a:prstGeom prst="rect">
            <a:avLst/>
          </a:prstGeom>
        </p:spPr>
      </p:pic>
    </p:spTree>
    <p:extLst>
      <p:ext uri="{BB962C8B-B14F-4D97-AF65-F5344CB8AC3E}">
        <p14:creationId xmlns:p14="http://schemas.microsoft.com/office/powerpoint/2010/main" val="2548864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latin typeface="Abadi Extra Light" panose="020B0204020104020204" pitchFamily="34" charset="0"/>
              </a:rPr>
              <a:t>KM travelled by both the companies:</a:t>
            </a:r>
          </a:p>
        </p:txBody>
      </p:sp>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latin typeface="Abadi Extra Light" panose="020B0204020104020204" pitchFamily="34" charset="0"/>
              </a:rPr>
              <a:t>From the graph it shows that month wise yellow cab company has travelled than pink cab company</a:t>
            </a:r>
          </a:p>
        </p:txBody>
      </p:sp>
      <p:pic>
        <p:nvPicPr>
          <p:cNvPr id="4" name="Picture 3" descr="A picture containing bar chart&#10;&#10;Description automatically generated">
            <a:extLst>
              <a:ext uri="{FF2B5EF4-FFF2-40B4-BE49-F238E27FC236}">
                <a16:creationId xmlns:a16="http://schemas.microsoft.com/office/drawing/2014/main" id="{C348924D-1741-47DD-9025-AE398052E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09946"/>
            <a:ext cx="10641927" cy="3974609"/>
          </a:xfrm>
          <a:prstGeom prst="rect">
            <a:avLst/>
          </a:prstGeom>
        </p:spPr>
      </p:pic>
    </p:spTree>
    <p:extLst>
      <p:ext uri="{BB962C8B-B14F-4D97-AF65-F5344CB8AC3E}">
        <p14:creationId xmlns:p14="http://schemas.microsoft.com/office/powerpoint/2010/main" val="1215204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latin typeface="Abadi Extra Light" panose="020B0204020104020204" pitchFamily="34" charset="0"/>
              </a:rPr>
              <a:t>Number of customers gender wise</a:t>
            </a:r>
          </a:p>
        </p:txBody>
      </p:sp>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latin typeface="Abadi Extra Light" panose="020B0204020104020204" pitchFamily="34" charset="0"/>
              </a:rPr>
              <a:t>From the graph it shows that gender wise yellow cab company and pink cab company both have more male customers.</a:t>
            </a:r>
          </a:p>
        </p:txBody>
      </p:sp>
      <p:pic>
        <p:nvPicPr>
          <p:cNvPr id="6" name="Picture 5" descr="Chart, bar chart&#10;&#10;Description automatically generated">
            <a:extLst>
              <a:ext uri="{FF2B5EF4-FFF2-40B4-BE49-F238E27FC236}">
                <a16:creationId xmlns:a16="http://schemas.microsoft.com/office/drawing/2014/main" id="{BC47DF3A-D8EA-4897-A260-7C975B0C0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301" y="1765508"/>
            <a:ext cx="7244175" cy="3598344"/>
          </a:xfrm>
          <a:prstGeom prst="rect">
            <a:avLst/>
          </a:prstGeom>
        </p:spPr>
      </p:pic>
    </p:spTree>
    <p:extLst>
      <p:ext uri="{BB962C8B-B14F-4D97-AF65-F5344CB8AC3E}">
        <p14:creationId xmlns:p14="http://schemas.microsoft.com/office/powerpoint/2010/main" val="3201775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p:txBody>
          <a:bodyPr/>
          <a:lstStyle/>
          <a:p>
            <a:r>
              <a:rPr lang="en-GB" dirty="0">
                <a:latin typeface="Abadi Extra Light" panose="020B0204020104020204" pitchFamily="34" charset="0"/>
              </a:rPr>
              <a:t>Cab Users per City:</a:t>
            </a:r>
          </a:p>
        </p:txBody>
      </p:sp>
      <p:sp>
        <p:nvSpPr>
          <p:cNvPr id="9" name="TextBox 8">
            <a:extLst>
              <a:ext uri="{FF2B5EF4-FFF2-40B4-BE49-F238E27FC236}">
                <a16:creationId xmlns:a16="http://schemas.microsoft.com/office/drawing/2014/main" id="{40758D78-6787-4D15-BD6E-6D52F3DE47BF}"/>
              </a:ext>
            </a:extLst>
          </p:cNvPr>
          <p:cNvSpPr txBox="1"/>
          <p:nvPr/>
        </p:nvSpPr>
        <p:spPr>
          <a:xfrm>
            <a:off x="8521831" y="1932495"/>
            <a:ext cx="2978870" cy="3539430"/>
          </a:xfrm>
          <a:prstGeom prst="rect">
            <a:avLst/>
          </a:prstGeom>
          <a:noFill/>
        </p:spPr>
        <p:txBody>
          <a:bodyPr wrap="square" rtlCol="0">
            <a:spAutoFit/>
          </a:bodyPr>
          <a:lstStyle/>
          <a:p>
            <a:pPr algn="l"/>
            <a:r>
              <a:rPr lang="en-US" sz="2800" i="0" dirty="0">
                <a:solidFill>
                  <a:srgbClr val="000000"/>
                </a:solidFill>
                <a:effectLst/>
                <a:latin typeface="Abadi Extra Light" panose="020B0204020104020204" pitchFamily="34" charset="0"/>
              </a:rPr>
              <a:t>In NEW YORK there are more yellow cabs and in SAN DIEGO there are more pink cabs buts this is not affected by city population</a:t>
            </a:r>
          </a:p>
        </p:txBody>
      </p:sp>
      <p:pic>
        <p:nvPicPr>
          <p:cNvPr id="4" name="Picture 3">
            <a:extLst>
              <a:ext uri="{FF2B5EF4-FFF2-40B4-BE49-F238E27FC236}">
                <a16:creationId xmlns:a16="http://schemas.microsoft.com/office/drawing/2014/main" id="{C4F97E09-8E5A-40F0-B89B-A01523827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56" y="1427584"/>
            <a:ext cx="7970424" cy="4917232"/>
          </a:xfrm>
          <a:prstGeom prst="rect">
            <a:avLst/>
          </a:prstGeom>
        </p:spPr>
      </p:pic>
    </p:spTree>
    <p:extLst>
      <p:ext uri="{BB962C8B-B14F-4D97-AF65-F5344CB8AC3E}">
        <p14:creationId xmlns:p14="http://schemas.microsoft.com/office/powerpoint/2010/main" val="348449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p:txBody>
          <a:bodyPr/>
          <a:lstStyle/>
          <a:p>
            <a:r>
              <a:rPr lang="en-US" dirty="0">
                <a:latin typeface="Abadi Extra Light" panose="020B0204020104020204" pitchFamily="34" charset="0"/>
              </a:rPr>
              <a:t>Analysis with Different Age group</a:t>
            </a:r>
            <a:r>
              <a:rPr lang="en-GB" dirty="0">
                <a:latin typeface="Abadi Extra Light" panose="020B0204020104020204" pitchFamily="34" charset="0"/>
              </a:rPr>
              <a:t>:</a:t>
            </a:r>
          </a:p>
        </p:txBody>
      </p:sp>
      <p:sp>
        <p:nvSpPr>
          <p:cNvPr id="9" name="TextBox 8">
            <a:extLst>
              <a:ext uri="{FF2B5EF4-FFF2-40B4-BE49-F238E27FC236}">
                <a16:creationId xmlns:a16="http://schemas.microsoft.com/office/drawing/2014/main" id="{40758D78-6787-4D15-BD6E-6D52F3DE47BF}"/>
              </a:ext>
            </a:extLst>
          </p:cNvPr>
          <p:cNvSpPr txBox="1"/>
          <p:nvPr/>
        </p:nvSpPr>
        <p:spPr>
          <a:xfrm>
            <a:off x="8521831" y="1932495"/>
            <a:ext cx="2978870" cy="2246769"/>
          </a:xfrm>
          <a:prstGeom prst="rect">
            <a:avLst/>
          </a:prstGeom>
          <a:noFill/>
        </p:spPr>
        <p:txBody>
          <a:bodyPr wrap="square" rtlCol="0">
            <a:spAutoFit/>
          </a:bodyPr>
          <a:lstStyle/>
          <a:p>
            <a:pPr algn="l"/>
            <a:r>
              <a:rPr lang="en-US" sz="2800" i="0" dirty="0">
                <a:solidFill>
                  <a:srgbClr val="000000"/>
                </a:solidFill>
                <a:effectLst/>
                <a:latin typeface="Abadi Extra Light" panose="020B0204020104020204" pitchFamily="34" charset="0"/>
              </a:rPr>
              <a:t>People Age from 26-40 take more Cabs and in all the groups yellow taxi is preferred more</a:t>
            </a:r>
          </a:p>
        </p:txBody>
      </p:sp>
      <p:pic>
        <p:nvPicPr>
          <p:cNvPr id="5" name="Picture 4">
            <a:extLst>
              <a:ext uri="{FF2B5EF4-FFF2-40B4-BE49-F238E27FC236}">
                <a16:creationId xmlns:a16="http://schemas.microsoft.com/office/drawing/2014/main" id="{D388BC80-A60E-41DD-A3F4-D6D4A60D1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11" y="1690688"/>
            <a:ext cx="7362925" cy="4842588"/>
          </a:xfrm>
          <a:prstGeom prst="rect">
            <a:avLst/>
          </a:prstGeom>
        </p:spPr>
      </p:pic>
    </p:spTree>
    <p:extLst>
      <p:ext uri="{BB962C8B-B14F-4D97-AF65-F5344CB8AC3E}">
        <p14:creationId xmlns:p14="http://schemas.microsoft.com/office/powerpoint/2010/main" val="777876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a:xfrm>
            <a:off x="838200" y="290481"/>
            <a:ext cx="10515600" cy="1325563"/>
          </a:xfrm>
        </p:spPr>
        <p:txBody>
          <a:bodyPr/>
          <a:lstStyle/>
          <a:p>
            <a:r>
              <a:rPr lang="en-US" dirty="0">
                <a:latin typeface="Abadi Extra Light" panose="020B0204020104020204" pitchFamily="34" charset="0"/>
              </a:rPr>
              <a:t>Analysis of profit with Different Age group</a:t>
            </a:r>
            <a:r>
              <a:rPr lang="en-GB" dirty="0">
                <a:latin typeface="Abadi Extra Light" panose="020B0204020104020204" pitchFamily="34" charset="0"/>
              </a:rPr>
              <a:t>:</a:t>
            </a:r>
          </a:p>
        </p:txBody>
      </p:sp>
      <p:sp>
        <p:nvSpPr>
          <p:cNvPr id="9" name="TextBox 8">
            <a:extLst>
              <a:ext uri="{FF2B5EF4-FFF2-40B4-BE49-F238E27FC236}">
                <a16:creationId xmlns:a16="http://schemas.microsoft.com/office/drawing/2014/main" id="{40758D78-6787-4D15-BD6E-6D52F3DE47BF}"/>
              </a:ext>
            </a:extLst>
          </p:cNvPr>
          <p:cNvSpPr txBox="1"/>
          <p:nvPr/>
        </p:nvSpPr>
        <p:spPr>
          <a:xfrm>
            <a:off x="8521831" y="1932495"/>
            <a:ext cx="2978870" cy="1815882"/>
          </a:xfrm>
          <a:prstGeom prst="rect">
            <a:avLst/>
          </a:prstGeom>
          <a:noFill/>
        </p:spPr>
        <p:txBody>
          <a:bodyPr wrap="square" rtlCol="0">
            <a:spAutoFit/>
          </a:bodyPr>
          <a:lstStyle/>
          <a:p>
            <a:pPr algn="l"/>
            <a:r>
              <a:rPr lang="en-US" sz="2800" b="1" i="0" dirty="0">
                <a:solidFill>
                  <a:srgbClr val="000000"/>
                </a:solidFill>
                <a:effectLst/>
                <a:latin typeface="Abadi Extra Light" panose="020B0204020104020204" pitchFamily="34" charset="0"/>
              </a:rPr>
              <a:t>26-40 age group gives the maximum profit to cab companies</a:t>
            </a:r>
          </a:p>
        </p:txBody>
      </p:sp>
      <p:pic>
        <p:nvPicPr>
          <p:cNvPr id="5" name="Picture 4">
            <a:extLst>
              <a:ext uri="{FF2B5EF4-FFF2-40B4-BE49-F238E27FC236}">
                <a16:creationId xmlns:a16="http://schemas.microsoft.com/office/drawing/2014/main" id="{0D4DB3C3-F569-4DAB-B0A4-FF08CC5A9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311" y="1752809"/>
            <a:ext cx="7172102" cy="5230484"/>
          </a:xfrm>
          <a:prstGeom prst="rect">
            <a:avLst/>
          </a:prstGeom>
        </p:spPr>
      </p:pic>
    </p:spTree>
    <p:extLst>
      <p:ext uri="{BB962C8B-B14F-4D97-AF65-F5344CB8AC3E}">
        <p14:creationId xmlns:p14="http://schemas.microsoft.com/office/powerpoint/2010/main" val="2544698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p:txBody>
          <a:bodyPr/>
          <a:lstStyle/>
          <a:p>
            <a:r>
              <a:rPr lang="en-GB" dirty="0">
                <a:latin typeface="Abadi Extra Light" panose="020B0204020104020204" pitchFamily="34" charset="0"/>
              </a:rPr>
              <a:t>Profit share by class</a:t>
            </a:r>
          </a:p>
        </p:txBody>
      </p:sp>
      <p:sp>
        <p:nvSpPr>
          <p:cNvPr id="9" name="TextBox 8">
            <a:extLst>
              <a:ext uri="{FF2B5EF4-FFF2-40B4-BE49-F238E27FC236}">
                <a16:creationId xmlns:a16="http://schemas.microsoft.com/office/drawing/2014/main" id="{40758D78-6787-4D15-BD6E-6D52F3DE47BF}"/>
              </a:ext>
            </a:extLst>
          </p:cNvPr>
          <p:cNvSpPr txBox="1"/>
          <p:nvPr/>
        </p:nvSpPr>
        <p:spPr>
          <a:xfrm>
            <a:off x="8521831" y="1932495"/>
            <a:ext cx="2978870" cy="1815882"/>
          </a:xfrm>
          <a:prstGeom prst="rect">
            <a:avLst/>
          </a:prstGeom>
          <a:noFill/>
        </p:spPr>
        <p:txBody>
          <a:bodyPr wrap="square" rtlCol="0">
            <a:spAutoFit/>
          </a:bodyPr>
          <a:lstStyle/>
          <a:p>
            <a:pPr algn="l"/>
            <a:r>
              <a:rPr lang="en-US" sz="2800" i="0" dirty="0">
                <a:solidFill>
                  <a:srgbClr val="000000"/>
                </a:solidFill>
                <a:effectLst/>
                <a:latin typeface="Abadi Extra Light" panose="020B0204020104020204" pitchFamily="34" charset="0"/>
              </a:rPr>
              <a:t>Upper class and Middle class contributes more in the profits</a:t>
            </a:r>
          </a:p>
        </p:txBody>
      </p:sp>
      <p:pic>
        <p:nvPicPr>
          <p:cNvPr id="7" name="Picture 6">
            <a:extLst>
              <a:ext uri="{FF2B5EF4-FFF2-40B4-BE49-F238E27FC236}">
                <a16:creationId xmlns:a16="http://schemas.microsoft.com/office/drawing/2014/main" id="{C5C4BBB8-AC7C-4E0D-8639-B45EC347F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45" y="1485415"/>
            <a:ext cx="7567047" cy="5167312"/>
          </a:xfrm>
          <a:prstGeom prst="rect">
            <a:avLst/>
          </a:prstGeom>
        </p:spPr>
      </p:pic>
    </p:spTree>
    <p:extLst>
      <p:ext uri="{BB962C8B-B14F-4D97-AF65-F5344CB8AC3E}">
        <p14:creationId xmlns:p14="http://schemas.microsoft.com/office/powerpoint/2010/main" val="81808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a:solidFill>
                  <a:srgbClr val="FF6600"/>
                </a:solidFill>
              </a:rPr>
              <a:t>         </a:t>
            </a:r>
            <a:r>
              <a:rPr lang="en-US" sz="2800" dirty="0">
                <a:solidFill>
                  <a:srgbClr val="FF6600"/>
                </a:solidFill>
              </a:rPr>
              <a:t>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9C8A-CCB9-4A9C-BD1D-EEB9E2069615}"/>
              </a:ext>
            </a:extLst>
          </p:cNvPr>
          <p:cNvSpPr>
            <a:spLocks noGrp="1"/>
          </p:cNvSpPr>
          <p:nvPr>
            <p:ph type="title"/>
          </p:nvPr>
        </p:nvSpPr>
        <p:spPr/>
        <p:txBody>
          <a:bodyPr/>
          <a:lstStyle/>
          <a:p>
            <a:r>
              <a:rPr lang="en-US" sz="4400" dirty="0">
                <a:latin typeface="Abadi Extra Light" panose="020B0204020104020204" pitchFamily="34" charset="0"/>
              </a:rPr>
              <a:t>Recommendations</a:t>
            </a:r>
            <a:endParaRPr lang="en-IN" dirty="0">
              <a:latin typeface="Abadi Extra Light" panose="020B0204020104020204" pitchFamily="34" charset="0"/>
            </a:endParaRPr>
          </a:p>
        </p:txBody>
      </p:sp>
      <p:sp>
        <p:nvSpPr>
          <p:cNvPr id="3" name="Content Placeholder 2">
            <a:extLst>
              <a:ext uri="{FF2B5EF4-FFF2-40B4-BE49-F238E27FC236}">
                <a16:creationId xmlns:a16="http://schemas.microsoft.com/office/drawing/2014/main" id="{4039C65D-A1CD-40B3-AA2B-E4E91A1BC81D}"/>
              </a:ext>
            </a:extLst>
          </p:cNvPr>
          <p:cNvSpPr>
            <a:spLocks noGrp="1"/>
          </p:cNvSpPr>
          <p:nvPr>
            <p:ph idx="1"/>
          </p:nvPr>
        </p:nvSpPr>
        <p:spPr/>
        <p:txBody>
          <a:bodyPr>
            <a:normAutofit/>
          </a:bodyPr>
          <a:lstStyle/>
          <a:p>
            <a:r>
              <a:rPr lang="en-US" sz="2000" dirty="0"/>
              <a:t>Market share: </a:t>
            </a:r>
            <a:r>
              <a:rPr lang="en-US" sz="2000" dirty="0">
                <a:latin typeface="Abadi Extra Light" panose="020B0204020104020204" pitchFamily="34" charset="0"/>
              </a:rPr>
              <a:t>There is a huge difference between market share of both the companies there are much more yellow cabs than pink hence they will be able to serve customer better.</a:t>
            </a:r>
          </a:p>
          <a:p>
            <a:r>
              <a:rPr lang="en-US" sz="2000" dirty="0"/>
              <a:t>Customer</a:t>
            </a:r>
            <a:r>
              <a:rPr lang="en-US" sz="2000" b="1" dirty="0"/>
              <a:t> </a:t>
            </a:r>
            <a:r>
              <a:rPr lang="en-US" sz="2000" dirty="0"/>
              <a:t>Reach</a:t>
            </a:r>
            <a:r>
              <a:rPr lang="en-US" sz="2000" b="1" dirty="0"/>
              <a:t>:</a:t>
            </a:r>
            <a:r>
              <a:rPr lang="en-US" sz="2000" dirty="0"/>
              <a:t> </a:t>
            </a:r>
            <a:r>
              <a:rPr lang="en-US" sz="2000" dirty="0">
                <a:latin typeface="Abadi Extra Light" panose="020B0204020104020204" pitchFamily="34" charset="0"/>
              </a:rPr>
              <a:t>Yellow cab has higher customer reach in 15 cities while Pink cab has higher customer reach in 4 cities. We have also observed that Yellow cab is doing good in covering other cab users as compared to Pink cab.</a:t>
            </a:r>
          </a:p>
          <a:p>
            <a:pPr marL="285750" indent="-285750">
              <a:buFont typeface="Arial" panose="020B0604020202020204" pitchFamily="34" charset="0"/>
              <a:buChar char="•"/>
            </a:pPr>
            <a:r>
              <a:rPr lang="en-US" sz="2000" dirty="0"/>
              <a:t>Customer</a:t>
            </a:r>
            <a:r>
              <a:rPr lang="en-US" sz="2000" b="1" dirty="0"/>
              <a:t> </a:t>
            </a:r>
            <a:r>
              <a:rPr lang="en-US" sz="2000" dirty="0"/>
              <a:t>Retention</a:t>
            </a:r>
            <a:r>
              <a:rPr lang="en-US" sz="2000" b="1" dirty="0"/>
              <a:t>: </a:t>
            </a:r>
            <a:r>
              <a:rPr lang="en-US" sz="2000" dirty="0" err="1">
                <a:latin typeface="Abadi Extra Light" panose="020B0204020104020204" pitchFamily="34" charset="0"/>
              </a:rPr>
              <a:t>Travelle</a:t>
            </a:r>
            <a:r>
              <a:rPr lang="en-US" sz="2000" dirty="0">
                <a:latin typeface="Abadi Extra Light" panose="020B0204020104020204" pitchFamily="34" charset="0"/>
              </a:rPr>
              <a:t> frequency goes down in non-festive seasons but it can be seen more in pink cab company.</a:t>
            </a:r>
          </a:p>
          <a:p>
            <a:pPr marL="285750" indent="-285750">
              <a:buFont typeface="Arial" panose="020B0604020202020204" pitchFamily="34" charset="0"/>
              <a:buChar char="•"/>
            </a:pPr>
            <a:r>
              <a:rPr lang="en-US" sz="2000" dirty="0"/>
              <a:t>Profit</a:t>
            </a:r>
            <a:r>
              <a:rPr lang="en-US" sz="2000" dirty="0">
                <a:latin typeface="Abadi Extra Light" panose="020B0204020104020204" pitchFamily="34" charset="0"/>
              </a:rPr>
              <a:t>: Yellow cab company have higher market share than pink but the average profit of yellow cab company is much higher than pink so yellow cab company is doing better than pink.</a:t>
            </a:r>
          </a:p>
          <a:p>
            <a:pPr marL="0" indent="0">
              <a:buNone/>
            </a:pPr>
            <a:endParaRPr lang="en-IN" sz="2000" dirty="0">
              <a:latin typeface="Abadi Extra Light" panose="020B0204020104020204" pitchFamily="34" charset="0"/>
            </a:endParaRPr>
          </a:p>
          <a:p>
            <a:pPr marL="0" indent="0">
              <a:buNone/>
            </a:pPr>
            <a:r>
              <a:rPr lang="en-IN" sz="2000" dirty="0">
                <a:latin typeface="Abadi Extra Light" panose="020B0204020104020204" pitchFamily="34" charset="0"/>
              </a:rPr>
              <a:t>After considering above points our recommendation would be to go for the Yellow Cab Company.</a:t>
            </a:r>
          </a:p>
        </p:txBody>
      </p:sp>
    </p:spTree>
    <p:extLst>
      <p:ext uri="{BB962C8B-B14F-4D97-AF65-F5344CB8AC3E}">
        <p14:creationId xmlns:p14="http://schemas.microsoft.com/office/powerpoint/2010/main" val="3630717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b="1" dirty="0">
                <a:latin typeface="Arial Black" panose="020B0A04020102020204" pitchFamily="34" charset="0"/>
              </a:rPr>
              <a:t>Description:</a:t>
            </a:r>
            <a:endParaRPr lang="en-GB" dirty="0"/>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707886"/>
          </a:xfrm>
          <a:prstGeom prst="rect">
            <a:avLst/>
          </a:prstGeom>
          <a:noFill/>
        </p:spPr>
        <p:txBody>
          <a:bodyPr wrap="square">
            <a:spAutoFit/>
          </a:bodyPr>
          <a:lstStyle/>
          <a:p>
            <a:pPr marL="285750" indent="-285750">
              <a:buFont typeface="Wingdings" panose="05000000000000000000" pitchFamily="2" charset="2"/>
              <a:buChar char="q"/>
            </a:pPr>
            <a:r>
              <a:rPr lang="en-GB" sz="2000" dirty="0">
                <a:latin typeface="Abadi Extra Light" panose="020B0604020202020204" pitchFamily="34" charset="0"/>
              </a:rPr>
              <a:t>XYZ is a private equity firm in US. Due to remarkable growth in the Cab Industry in last few years and multiple key players in the market, it is planning for an investment in Cab industry.</a:t>
            </a: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2815161"/>
            <a:ext cx="9717065" cy="2431435"/>
          </a:xfrm>
          <a:prstGeom prst="rect">
            <a:avLst/>
          </a:prstGeom>
          <a:noFill/>
        </p:spPr>
        <p:txBody>
          <a:bodyPr wrap="square">
            <a:spAutoFit/>
          </a:bodyPr>
          <a:lstStyle/>
          <a:p>
            <a:pPr marL="285750" indent="-285750">
              <a:buFont typeface="Wingdings" panose="05000000000000000000" pitchFamily="2" charset="2"/>
              <a:buChar char="q"/>
            </a:pPr>
            <a:r>
              <a:rPr lang="en-GB" sz="2000" dirty="0">
                <a:latin typeface="Abadi Extra Light" panose="020B0204020104020204" pitchFamily="34" charset="0"/>
              </a:rPr>
              <a:t>Provide actionable insights to help XYZ firm in identifying the right company for making investment.</a:t>
            </a:r>
          </a:p>
          <a:p>
            <a:pPr marL="285750" indent="-285750">
              <a:buFont typeface="Arial" panose="020B0604020202020204" pitchFamily="34" charset="0"/>
              <a:buChar char="•"/>
            </a:pPr>
            <a:endParaRPr lang="en-GB" sz="2000" dirty="0">
              <a:latin typeface="Abadi Extra Light" panose="020B0204020104020204" pitchFamily="34" charset="0"/>
            </a:endParaRPr>
          </a:p>
          <a:p>
            <a:pPr marL="285750" indent="-285750">
              <a:buFont typeface="Wingdings" panose="05000000000000000000" pitchFamily="2" charset="2"/>
              <a:buChar char="q"/>
            </a:pPr>
            <a:r>
              <a:rPr lang="en-GB" sz="2000" dirty="0">
                <a:latin typeface="Abadi Extra Light" panose="020B0204020104020204" pitchFamily="34" charset="0"/>
              </a:rPr>
              <a:t>Cab Companies: </a:t>
            </a:r>
          </a:p>
          <a:p>
            <a:pPr marL="285750" indent="-285750">
              <a:buFont typeface="Wingdings" panose="05000000000000000000" pitchFamily="2" charset="2"/>
              <a:buChar char="Ø"/>
            </a:pPr>
            <a:r>
              <a:rPr lang="en-GB" sz="2000" dirty="0">
                <a:latin typeface="Abadi Extra Light" panose="020B0204020104020204" pitchFamily="34" charset="0"/>
              </a:rPr>
              <a:t> Yellow Cab</a:t>
            </a:r>
          </a:p>
          <a:p>
            <a:pPr marL="285750" indent="-285750">
              <a:buFont typeface="Wingdings" panose="05000000000000000000" pitchFamily="2" charset="2"/>
              <a:buChar char="Ø"/>
            </a:pPr>
            <a:r>
              <a:rPr lang="en-GB" sz="2000" dirty="0">
                <a:latin typeface="Abadi Extra Light" panose="020B0204020104020204" pitchFamily="34" charset="0"/>
              </a:rPr>
              <a:t> Pink Cab </a:t>
            </a:r>
          </a:p>
          <a:p>
            <a:pPr marL="285750" indent="-285750">
              <a:buFont typeface="Arial" panose="020B0604020202020204" pitchFamily="34" charset="0"/>
              <a:buChar char="•"/>
            </a:pPr>
            <a:endParaRPr lang="en-GB" sz="1600" b="1" dirty="0">
              <a:latin typeface="Arial Black" panose="020B0A04020102020204" pitchFamily="34" charset="0"/>
            </a:endParaRPr>
          </a:p>
          <a:p>
            <a:endParaRPr lang="en-GB" sz="1600" b="1" dirty="0">
              <a:latin typeface="Arial Black" panose="020B0A04020102020204" pitchFamily="34" charset="0"/>
            </a:endParaRPr>
          </a:p>
        </p:txBody>
      </p:sp>
    </p:spTree>
    <p:extLst>
      <p:ext uri="{BB962C8B-B14F-4D97-AF65-F5344CB8AC3E}">
        <p14:creationId xmlns:p14="http://schemas.microsoft.com/office/powerpoint/2010/main" val="84457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dirty="0">
                <a:latin typeface="Arial Black" panose="020B0A04020102020204" pitchFamily="34" charset="0"/>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776068" y="2136338"/>
            <a:ext cx="10176802" cy="3662541"/>
          </a:xfrm>
          <a:prstGeom prst="rect">
            <a:avLst/>
          </a:prstGeom>
          <a:noFill/>
        </p:spPr>
        <p:txBody>
          <a:bodyPr wrap="square">
            <a:spAutoFit/>
          </a:bodyPr>
          <a:lstStyle/>
          <a:p>
            <a:pPr algn="l"/>
            <a:r>
              <a:rPr lang="en-GB" sz="2800" b="1" i="0" dirty="0">
                <a:solidFill>
                  <a:srgbClr val="2D3B45"/>
                </a:solidFill>
                <a:effectLst/>
                <a:latin typeface="Abadi Extra Light" panose="020B0204020104020204" pitchFamily="34" charset="0"/>
              </a:rPr>
              <a:t>There are 4 datasets:</a:t>
            </a:r>
          </a:p>
          <a:p>
            <a:pPr algn="l"/>
            <a:endParaRPr lang="en-GB" b="1" dirty="0">
              <a:solidFill>
                <a:srgbClr val="2D3B45"/>
              </a:solidFill>
              <a:latin typeface="Lato Extended"/>
            </a:endParaRPr>
          </a:p>
          <a:p>
            <a:pPr algn="l"/>
            <a:endParaRPr lang="en-GB" b="1" i="0" dirty="0">
              <a:solidFill>
                <a:srgbClr val="2D3B45"/>
              </a:solidFill>
              <a:effectLst/>
              <a:latin typeface="Lato Extended"/>
            </a:endParaRPr>
          </a:p>
          <a:p>
            <a:pPr marL="285750" indent="-285750" algn="l">
              <a:buFont typeface="Wingdings" panose="05000000000000000000" pitchFamily="2" charset="2"/>
              <a:buChar char="Ø"/>
            </a:pPr>
            <a:r>
              <a:rPr lang="en-GB" sz="2400" b="1" i="0" dirty="0">
                <a:solidFill>
                  <a:srgbClr val="2D3B45"/>
                </a:solidFill>
                <a:effectLst/>
                <a:latin typeface="Abadi Extra Light" panose="020B0204020104020204" pitchFamily="34" charset="0"/>
                <a:cs typeface="Arial" panose="020B0604020202020204" pitchFamily="34" charset="0"/>
              </a:rPr>
              <a:t>Cab_Data.csv – </a:t>
            </a:r>
            <a:r>
              <a:rPr lang="en-GB" sz="2400" i="0" dirty="0">
                <a:solidFill>
                  <a:srgbClr val="2D3B45"/>
                </a:solidFill>
                <a:effectLst/>
                <a:latin typeface="Abadi Extra Light" panose="020B0204020104020204" pitchFamily="34" charset="0"/>
                <a:cs typeface="Arial" panose="020B0604020202020204" pitchFamily="34" charset="0"/>
              </a:rPr>
              <a:t>this file includes details of transaction for 2 cab companies.</a:t>
            </a:r>
          </a:p>
          <a:p>
            <a:pPr marL="285750" indent="-285750" algn="l">
              <a:buFont typeface="Wingdings" panose="05000000000000000000" pitchFamily="2" charset="2"/>
              <a:buChar char="Ø"/>
            </a:pPr>
            <a:r>
              <a:rPr lang="en-GB" sz="2400" b="1" i="0" dirty="0">
                <a:solidFill>
                  <a:srgbClr val="2D3B45"/>
                </a:solidFill>
                <a:effectLst/>
                <a:latin typeface="Abadi Extra Light" panose="020B0204020104020204" pitchFamily="34" charset="0"/>
                <a:cs typeface="Arial" panose="020B0604020202020204" pitchFamily="34" charset="0"/>
              </a:rPr>
              <a:t>Customer_ID.csv</a:t>
            </a:r>
            <a:r>
              <a:rPr lang="en-GB" sz="2400" b="0" i="0" dirty="0">
                <a:solidFill>
                  <a:srgbClr val="2D3B45"/>
                </a:solidFill>
                <a:effectLst/>
                <a:latin typeface="Abadi Extra Light" panose="020B0204020104020204" pitchFamily="34" charset="0"/>
                <a:cs typeface="Arial" panose="020B0604020202020204" pitchFamily="34" charset="0"/>
              </a:rPr>
              <a:t> – this is a mapping table that contains a unique identifier which links the customer’s demographic details.</a:t>
            </a:r>
          </a:p>
          <a:p>
            <a:pPr marL="285750" indent="-285750" algn="l">
              <a:buFont typeface="Wingdings" panose="05000000000000000000" pitchFamily="2" charset="2"/>
              <a:buChar char="Ø"/>
            </a:pPr>
            <a:r>
              <a:rPr lang="en-GB" sz="2400" b="1" i="0" dirty="0">
                <a:solidFill>
                  <a:srgbClr val="2D3B45"/>
                </a:solidFill>
                <a:effectLst/>
                <a:latin typeface="Abadi Extra Light" panose="020B0204020104020204" pitchFamily="34" charset="0"/>
                <a:cs typeface="Arial" panose="020B0604020202020204" pitchFamily="34" charset="0"/>
              </a:rPr>
              <a:t>Transaction_ID.csv – </a:t>
            </a:r>
            <a:r>
              <a:rPr lang="en-GB" sz="2400" b="0" i="0" dirty="0">
                <a:solidFill>
                  <a:srgbClr val="2D3B45"/>
                </a:solidFill>
                <a:effectLst/>
                <a:latin typeface="Abadi Extra Light" panose="020B0204020104020204" pitchFamily="34" charset="0"/>
                <a:cs typeface="Arial" panose="020B0604020202020204" pitchFamily="34" charset="0"/>
              </a:rPr>
              <a:t>this is a mapping table that contains transaction to customer mapping and payment mode.</a:t>
            </a:r>
          </a:p>
          <a:p>
            <a:pPr marL="285750" indent="-285750" algn="l">
              <a:buFont typeface="Wingdings" panose="05000000000000000000" pitchFamily="2" charset="2"/>
              <a:buChar char="Ø"/>
            </a:pPr>
            <a:r>
              <a:rPr lang="en-GB" sz="2400" b="1" i="0" dirty="0">
                <a:solidFill>
                  <a:srgbClr val="2D3B45"/>
                </a:solidFill>
                <a:effectLst/>
                <a:latin typeface="Abadi Extra Light" panose="020B0204020104020204" pitchFamily="34" charset="0"/>
                <a:cs typeface="Arial" panose="020B0604020202020204" pitchFamily="34" charset="0"/>
              </a:rPr>
              <a:t>City.csv – </a:t>
            </a:r>
            <a:r>
              <a:rPr lang="en-GB" sz="2400" b="0" i="0" dirty="0">
                <a:solidFill>
                  <a:srgbClr val="2D3B45"/>
                </a:solidFill>
                <a:effectLst/>
                <a:latin typeface="Abadi Extra Light" panose="020B0204020104020204" pitchFamily="34" charset="0"/>
                <a:cs typeface="Arial" panose="020B0604020202020204" pitchFamily="34" charset="0"/>
              </a:rPr>
              <a:t>this file 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083212" y="1859340"/>
            <a:ext cx="10874326" cy="2308324"/>
          </a:xfrm>
          <a:prstGeom prst="rect">
            <a:avLst/>
          </a:prstGeom>
          <a:noFill/>
        </p:spPr>
        <p:txBody>
          <a:bodyPr wrap="square">
            <a:spAutoFit/>
          </a:bodyPr>
          <a:lstStyle/>
          <a:p>
            <a:r>
              <a:rPr lang="en-GB" sz="4800" dirty="0">
                <a:latin typeface="Abadi Extra Light" panose="020B0204020104020204" pitchFamily="34" charset="0"/>
              </a:rPr>
              <a:t>EXPLORATORY  </a:t>
            </a:r>
          </a:p>
          <a:p>
            <a:r>
              <a:rPr lang="en-GB" sz="4800" dirty="0">
                <a:latin typeface="Abadi Extra Light" panose="020B0204020104020204" pitchFamily="34" charset="0"/>
              </a:rPr>
              <a:t>DATA  </a:t>
            </a:r>
          </a:p>
          <a:p>
            <a:r>
              <a:rPr lang="en-GB" sz="4800" dirty="0">
                <a:latin typeface="Abadi Extra Light" panose="020B0204020104020204" pitchFamily="34" charset="0"/>
              </a:rPr>
              <a:t>ANALYSIS</a:t>
            </a: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p:txBody>
          <a:bodyPr>
            <a:normAutofit/>
          </a:bodyPr>
          <a:lstStyle/>
          <a:p>
            <a:r>
              <a:rPr lang="en-GB" sz="3600" b="1" dirty="0">
                <a:latin typeface="Abadi Extra Light" panose="020B0204020104020204" pitchFamily="34" charset="0"/>
              </a:rPr>
              <a:t>Information on Cab Company</a:t>
            </a:r>
          </a:p>
        </p:txBody>
      </p:sp>
      <p:sp>
        <p:nvSpPr>
          <p:cNvPr id="7" name="TextBox 6">
            <a:extLst>
              <a:ext uri="{FF2B5EF4-FFF2-40B4-BE49-F238E27FC236}">
                <a16:creationId xmlns:a16="http://schemas.microsoft.com/office/drawing/2014/main" id="{7CB53963-383D-4D0C-8D13-6DE2607C7623}"/>
              </a:ext>
            </a:extLst>
          </p:cNvPr>
          <p:cNvSpPr txBox="1"/>
          <p:nvPr/>
        </p:nvSpPr>
        <p:spPr>
          <a:xfrm>
            <a:off x="8429772" y="1764518"/>
            <a:ext cx="3590778" cy="1815882"/>
          </a:xfrm>
          <a:prstGeom prst="rect">
            <a:avLst/>
          </a:prstGeom>
          <a:noFill/>
        </p:spPr>
        <p:txBody>
          <a:bodyPr wrap="square">
            <a:spAutoFit/>
          </a:bodyPr>
          <a:lstStyle/>
          <a:p>
            <a:pPr marL="457200" indent="-457200">
              <a:buFont typeface="Wingdings" panose="05000000000000000000" pitchFamily="2" charset="2"/>
              <a:buChar char="q"/>
            </a:pPr>
            <a:r>
              <a:rPr lang="en-GB" sz="2800" b="1" dirty="0">
                <a:latin typeface="Abadi Extra Light" panose="020B0204020104020204" pitchFamily="34" charset="0"/>
                <a:ea typeface="+mj-ea"/>
                <a:cs typeface="+mj-cs"/>
              </a:rPr>
              <a:t>Market share of Yellow cab company is much grater than pink</a:t>
            </a:r>
          </a:p>
        </p:txBody>
      </p:sp>
      <p:pic>
        <p:nvPicPr>
          <p:cNvPr id="8" name="Content Placeholder 7" descr="A picture containing chart&#10;&#10;Description automatically generated">
            <a:extLst>
              <a:ext uri="{FF2B5EF4-FFF2-40B4-BE49-F238E27FC236}">
                <a16:creationId xmlns:a16="http://schemas.microsoft.com/office/drawing/2014/main" id="{684D75BA-7ED7-49B8-BF58-86F94470FE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850" y="1690688"/>
            <a:ext cx="5924550" cy="4567237"/>
          </a:xfrm>
        </p:spPr>
      </p:pic>
    </p:spTree>
    <p:extLst>
      <p:ext uri="{BB962C8B-B14F-4D97-AF65-F5344CB8AC3E}">
        <p14:creationId xmlns:p14="http://schemas.microsoft.com/office/powerpoint/2010/main" val="1371986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p:txBody>
          <a:bodyPr>
            <a:normAutofit/>
          </a:bodyPr>
          <a:lstStyle/>
          <a:p>
            <a:r>
              <a:rPr lang="en-GB" sz="3600" b="1" dirty="0">
                <a:latin typeface="Abadi Extra Light" panose="020B0204020104020204" pitchFamily="34" charset="0"/>
              </a:rPr>
              <a:t>Information on Cab Company</a:t>
            </a:r>
          </a:p>
        </p:txBody>
      </p:sp>
      <p:sp>
        <p:nvSpPr>
          <p:cNvPr id="7" name="TextBox 6">
            <a:extLst>
              <a:ext uri="{FF2B5EF4-FFF2-40B4-BE49-F238E27FC236}">
                <a16:creationId xmlns:a16="http://schemas.microsoft.com/office/drawing/2014/main" id="{7CB53963-383D-4D0C-8D13-6DE2607C7623}"/>
              </a:ext>
            </a:extLst>
          </p:cNvPr>
          <p:cNvSpPr txBox="1"/>
          <p:nvPr/>
        </p:nvSpPr>
        <p:spPr>
          <a:xfrm>
            <a:off x="8429772" y="1764518"/>
            <a:ext cx="3590778" cy="954107"/>
          </a:xfrm>
          <a:prstGeom prst="rect">
            <a:avLst/>
          </a:prstGeom>
          <a:noFill/>
        </p:spPr>
        <p:txBody>
          <a:bodyPr wrap="square">
            <a:spAutoFit/>
          </a:bodyPr>
          <a:lstStyle/>
          <a:p>
            <a:pPr marL="457200" indent="-457200">
              <a:buFont typeface="Wingdings" panose="05000000000000000000" pitchFamily="2" charset="2"/>
              <a:buChar char="q"/>
            </a:pPr>
            <a:r>
              <a:rPr lang="en-GB" sz="2800" b="1" dirty="0">
                <a:latin typeface="Abadi Extra Light" panose="020B0204020104020204" pitchFamily="34" charset="0"/>
                <a:ea typeface="+mj-ea"/>
                <a:cs typeface="+mj-cs"/>
              </a:rPr>
              <a:t>Customers prefer card over cash.</a:t>
            </a:r>
          </a:p>
        </p:txBody>
      </p:sp>
      <p:pic>
        <p:nvPicPr>
          <p:cNvPr id="6" name="Content Placeholder 5">
            <a:extLst>
              <a:ext uri="{FF2B5EF4-FFF2-40B4-BE49-F238E27FC236}">
                <a16:creationId xmlns:a16="http://schemas.microsoft.com/office/drawing/2014/main" id="{D5DDF2D2-7F81-4A2D-8729-451CCE680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461" y="2382246"/>
            <a:ext cx="5810443" cy="3822611"/>
          </a:xfrm>
        </p:spPr>
      </p:pic>
    </p:spTree>
    <p:extLst>
      <p:ext uri="{BB962C8B-B14F-4D97-AF65-F5344CB8AC3E}">
        <p14:creationId xmlns:p14="http://schemas.microsoft.com/office/powerpoint/2010/main" val="233873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31F7-08ED-42F9-BACD-F3DB2F331B12}"/>
              </a:ext>
            </a:extLst>
          </p:cNvPr>
          <p:cNvSpPr>
            <a:spLocks noGrp="1"/>
          </p:cNvSpPr>
          <p:nvPr>
            <p:ph type="title"/>
          </p:nvPr>
        </p:nvSpPr>
        <p:spPr>
          <a:xfrm>
            <a:off x="592601" y="224449"/>
            <a:ext cx="11006797" cy="1325563"/>
          </a:xfrm>
        </p:spPr>
        <p:txBody>
          <a:bodyPr>
            <a:normAutofit/>
          </a:bodyPr>
          <a:lstStyle/>
          <a:p>
            <a:r>
              <a:rPr lang="en-GB" sz="3600" dirty="0">
                <a:latin typeface="Abadi Extra Light" panose="020B0204020104020204" pitchFamily="34" charset="0"/>
              </a:rPr>
              <a:t>Travel Frequency per Month:</a:t>
            </a:r>
          </a:p>
        </p:txBody>
      </p:sp>
      <p:pic>
        <p:nvPicPr>
          <p:cNvPr id="6" name="Picture 5" descr="Chart, bar chart&#10;&#10;Description automatically generated">
            <a:extLst>
              <a:ext uri="{FF2B5EF4-FFF2-40B4-BE49-F238E27FC236}">
                <a16:creationId xmlns:a16="http://schemas.microsoft.com/office/drawing/2014/main" id="{A10AE2BF-0D38-4A29-8683-0EED02C5F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62" y="1443505"/>
            <a:ext cx="8069861" cy="5190046"/>
          </a:xfrm>
          <a:prstGeom prst="rect">
            <a:avLst/>
          </a:prstGeom>
        </p:spPr>
      </p:pic>
    </p:spTree>
    <p:extLst>
      <p:ext uri="{BB962C8B-B14F-4D97-AF65-F5344CB8AC3E}">
        <p14:creationId xmlns:p14="http://schemas.microsoft.com/office/powerpoint/2010/main" val="119279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p:txBody>
          <a:bodyPr/>
          <a:lstStyle/>
          <a:p>
            <a:r>
              <a:rPr lang="en-GB" dirty="0">
                <a:latin typeface="Abadi Extra Light" panose="020B0204020104020204" pitchFamily="34" charset="0"/>
              </a:rPr>
              <a:t>Travel Frequency per Month:</a:t>
            </a:r>
          </a:p>
        </p:txBody>
      </p:sp>
      <p:pic>
        <p:nvPicPr>
          <p:cNvPr id="3" name="Picture 2">
            <a:extLst>
              <a:ext uri="{FF2B5EF4-FFF2-40B4-BE49-F238E27FC236}">
                <a16:creationId xmlns:a16="http://schemas.microsoft.com/office/drawing/2014/main" id="{C94AEA1A-F1FD-4914-ACB0-9727B4D06557}"/>
              </a:ext>
            </a:extLst>
          </p:cNvPr>
          <p:cNvPicPr>
            <a:picLocks noChangeAspect="1"/>
          </p:cNvPicPr>
          <p:nvPr/>
        </p:nvPicPr>
        <p:blipFill>
          <a:blip r:embed="rId2"/>
          <a:stretch>
            <a:fillRect/>
          </a:stretch>
        </p:blipFill>
        <p:spPr>
          <a:xfrm>
            <a:off x="257908" y="1604962"/>
            <a:ext cx="5838092" cy="3676650"/>
          </a:xfrm>
          <a:prstGeom prst="rect">
            <a:avLst/>
          </a:prstGeom>
        </p:spPr>
      </p:pic>
      <p:pic>
        <p:nvPicPr>
          <p:cNvPr id="4" name="Picture 3">
            <a:extLst>
              <a:ext uri="{FF2B5EF4-FFF2-40B4-BE49-F238E27FC236}">
                <a16:creationId xmlns:a16="http://schemas.microsoft.com/office/drawing/2014/main" id="{8A17C6DA-7575-4D32-8DCD-682958A3D34C}"/>
              </a:ext>
            </a:extLst>
          </p:cNvPr>
          <p:cNvPicPr>
            <a:picLocks noChangeAspect="1"/>
          </p:cNvPicPr>
          <p:nvPr/>
        </p:nvPicPr>
        <p:blipFill>
          <a:blip r:embed="rId3"/>
          <a:stretch>
            <a:fillRect/>
          </a:stretch>
        </p:blipFill>
        <p:spPr>
          <a:xfrm>
            <a:off x="6288260" y="1590675"/>
            <a:ext cx="5725550" cy="3705225"/>
          </a:xfrm>
          <a:prstGeom prst="rect">
            <a:avLst/>
          </a:prstGeom>
        </p:spPr>
      </p:pic>
      <p:sp>
        <p:nvSpPr>
          <p:cNvPr id="6" name="TextBox 5">
            <a:extLst>
              <a:ext uri="{FF2B5EF4-FFF2-40B4-BE49-F238E27FC236}">
                <a16:creationId xmlns:a16="http://schemas.microsoft.com/office/drawing/2014/main" id="{4850F846-7AF9-429C-96CB-BABFE4DFC8D5}"/>
              </a:ext>
            </a:extLst>
          </p:cNvPr>
          <p:cNvSpPr txBox="1"/>
          <p:nvPr/>
        </p:nvSpPr>
        <p:spPr>
          <a:xfrm>
            <a:off x="838200" y="5657671"/>
            <a:ext cx="109962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latin typeface="Abadi Extra Light" panose="020B0204020104020204" pitchFamily="34" charset="0"/>
              </a:rPr>
              <a:t>Yellow Cab has higher travels (35000) in the month of December which is the holiday season compared to Pink Cab (11000).</a:t>
            </a:r>
          </a:p>
        </p:txBody>
      </p:sp>
    </p:spTree>
    <p:extLst>
      <p:ext uri="{BB962C8B-B14F-4D97-AF65-F5344CB8AC3E}">
        <p14:creationId xmlns:p14="http://schemas.microsoft.com/office/powerpoint/2010/main" val="28727067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1405</TotalTime>
  <Words>643</Words>
  <Application>Microsoft Office PowerPoint</Application>
  <PresentationFormat>Widescreen</PresentationFormat>
  <Paragraphs>70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Abadi Extra Light</vt:lpstr>
      <vt:lpstr>Arial</vt:lpstr>
      <vt:lpstr>Arial Black</vt:lpstr>
      <vt:lpstr>Calibri</vt:lpstr>
      <vt:lpstr>Calibri Light</vt:lpstr>
      <vt:lpstr>Lato Extended</vt:lpstr>
      <vt:lpstr>Wingdings</vt:lpstr>
      <vt:lpstr>Office Theme</vt:lpstr>
      <vt:lpstr>PowerPoint Presentation</vt:lpstr>
      <vt:lpstr>   Agenda</vt:lpstr>
      <vt:lpstr>Description:</vt:lpstr>
      <vt:lpstr>Data Preparation:</vt:lpstr>
      <vt:lpstr>PowerPoint Presentation</vt:lpstr>
      <vt:lpstr>Information on Cab Company</vt:lpstr>
      <vt:lpstr>Information on Cab Company</vt:lpstr>
      <vt:lpstr>Travel Frequency per Month:</vt:lpstr>
      <vt:lpstr>Travel Frequency per Month:</vt:lpstr>
      <vt:lpstr>Transaction per Year for both Cabs:</vt:lpstr>
      <vt:lpstr>Average Transaction per Year for both Cabs:</vt:lpstr>
      <vt:lpstr>Average Annual Profit Year wise:</vt:lpstr>
      <vt:lpstr>Average Annual Month wise:</vt:lpstr>
      <vt:lpstr>KM travelled by both the companies:</vt:lpstr>
      <vt:lpstr>Number of customers gender wise</vt:lpstr>
      <vt:lpstr>Cab Users per City:</vt:lpstr>
      <vt:lpstr>Analysis with Different Age group:</vt:lpstr>
      <vt:lpstr>Analysis of profit with Different Age group:</vt:lpstr>
      <vt:lpstr>Profit share by class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Jagriti</cp:lastModifiedBy>
  <cp:revision>112</cp:revision>
  <dcterms:created xsi:type="dcterms:W3CDTF">2021-03-07T07:18:46Z</dcterms:created>
  <dcterms:modified xsi:type="dcterms:W3CDTF">2021-08-09T17:10:53Z</dcterms:modified>
</cp:coreProperties>
</file>