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60" r:id="rId5"/>
    <p:sldId id="261" r:id="rId6"/>
    <p:sldId id="262" r:id="rId7"/>
    <p:sldId id="265" r:id="rId8"/>
    <p:sldId id="267" r:id="rId9"/>
    <p:sldId id="266" r:id="rId10"/>
    <p:sldId id="268"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p:scale>
          <a:sx n="78" d="100"/>
          <a:sy n="78" d="100"/>
        </p:scale>
        <p:origin x="106" y="-2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End Term Evaluation</a:t>
            </a:r>
          </a:p>
        </p:txBody>
      </p:sp>
      <p:sp>
        <p:nvSpPr>
          <p:cNvPr id="23" name="TextBox 22">
            <a:extLst>
              <a:ext uri="{FF2B5EF4-FFF2-40B4-BE49-F238E27FC236}">
                <a16:creationId xmlns:a16="http://schemas.microsoft.com/office/drawing/2014/main" id="{94E9B825-9D5B-42B0-91D4-4CD2F94B3E9F}"/>
              </a:ext>
            </a:extLst>
          </p:cNvPr>
          <p:cNvSpPr txBox="1"/>
          <p:nvPr/>
        </p:nvSpPr>
        <p:spPr>
          <a:xfrm>
            <a:off x="3703087" y="1774875"/>
            <a:ext cx="4785810"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AI-Powered Content Generation &amp; Speech Synthesis with RAG and TTS</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5194946" y="4915078"/>
            <a:ext cx="1802096" cy="1077218"/>
          </a:xfrm>
          <a:prstGeom prst="rect">
            <a:avLst/>
          </a:prstGeom>
          <a:noFill/>
        </p:spPr>
        <p:txBody>
          <a:bodyPr wrap="none" rtlCol="0">
            <a:spAutoFit/>
          </a:bodyPr>
          <a:lstStyle/>
          <a:p>
            <a:pPr algn="ctr"/>
            <a:r>
              <a:rPr lang="en-US" sz="1400" dirty="0">
                <a:latin typeface="Times New Roman" panose="02020603050405020304" pitchFamily="18" charset="0"/>
                <a:cs typeface="Times New Roman" panose="02020603050405020304" pitchFamily="18" charset="0"/>
              </a:rPr>
              <a:t>By</a:t>
            </a: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Jagriti</a:t>
            </a:r>
          </a:p>
          <a:p>
            <a:pPr algn="ctr"/>
            <a:r>
              <a:rPr lang="en-US" sz="1600" dirty="0">
                <a:latin typeface="Times New Roman" panose="02020603050405020304" pitchFamily="18" charset="0"/>
                <a:cs typeface="Times New Roman" panose="02020603050405020304" pitchFamily="18" charset="0"/>
              </a:rPr>
              <a:t>23FS20MCA00023</a:t>
            </a:r>
          </a:p>
          <a:p>
            <a:pPr algn="ctr"/>
            <a:r>
              <a:rPr lang="en-US" sz="1800" dirty="0">
                <a:latin typeface="Times New Roman" panose="02020603050405020304" pitchFamily="18" charset="0"/>
                <a:cs typeface="Times New Roman" panose="02020603050405020304" pitchFamily="18" charset="0"/>
              </a:rPr>
              <a:t>2023-25</a:t>
            </a:r>
            <a:endParaRPr lang="en-IN" sz="3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935723"/>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28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Dr. Devershi Pallavi Bhatt</a:t>
            </a: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364553-C29E-75C4-2821-2DB029A9DB3E}"/>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8E88AF-F048-CE18-2008-57CDD38FCCAF}"/>
              </a:ext>
            </a:extLst>
          </p:cNvPr>
          <p:cNvSpPr>
            <a:spLocks noGrp="1"/>
          </p:cNvSpPr>
          <p:nvPr>
            <p:ph type="title"/>
          </p:nvPr>
        </p:nvSpPr>
        <p:spPr>
          <a:xfrm>
            <a:off x="1186877" y="133839"/>
            <a:ext cx="9392421" cy="1013244"/>
          </a:xfrm>
        </p:spPr>
        <p:txBody>
          <a:bodyPr vert="horz" lIns="91440" tIns="45720" rIns="91440" bIns="45720" rtlCol="0" anchor="ctr">
            <a:normAutofit/>
          </a:bodyPr>
          <a:lstStyle/>
          <a:p>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Outputs / Screenshots</a:t>
            </a:r>
            <a:endParaRPr lang="en-US" sz="2000" b="1" kern="1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6F24462-3FFE-0A68-C00E-06D304756C51}"/>
              </a:ext>
            </a:extLst>
          </p:cNvPr>
          <p:cNvSpPr txBox="1"/>
          <p:nvPr/>
        </p:nvSpPr>
        <p:spPr>
          <a:xfrm>
            <a:off x="1186877" y="927173"/>
            <a:ext cx="7589730" cy="4795076"/>
          </a:xfrm>
          <a:prstGeom prst="rect">
            <a:avLst/>
          </a:prstGeom>
        </p:spPr>
        <p:txBody>
          <a:bodyPr vert="horz" lIns="91440" tIns="45720" rIns="91440" bIns="45720" rtlCol="0">
            <a:normAutofit/>
          </a:bodyPr>
          <a:lstStyle/>
          <a:p>
            <a:pPr defTabSz="914400">
              <a:lnSpc>
                <a:spcPct val="90000"/>
              </a:lnSpc>
              <a:spcAft>
                <a:spcPts val="600"/>
              </a:spcAft>
            </a:pPr>
            <a:r>
              <a:rPr lang="en-US" sz="2000" dirty="0"/>
              <a:t>Here are the results from the project:</a:t>
            </a:r>
          </a:p>
          <a:p>
            <a:pPr defTabSz="914400">
              <a:lnSpc>
                <a:spcPct val="90000"/>
              </a:lnSpc>
              <a:spcAft>
                <a:spcPts val="600"/>
              </a:spcAft>
            </a:pPr>
            <a:endParaRPr lang="en-US" sz="1600" dirty="0"/>
          </a:p>
          <a:p>
            <a:pPr defTabSz="914400">
              <a:lnSpc>
                <a:spcPct val="90000"/>
              </a:lnSpc>
              <a:spcAft>
                <a:spcPts val="600"/>
              </a:spcAft>
            </a:pPr>
            <a:endParaRPr lang="en-US" sz="2000" dirty="0"/>
          </a:p>
          <a:p>
            <a:pPr defTabSz="914400">
              <a:lnSpc>
                <a:spcPct val="90000"/>
              </a:lnSpc>
              <a:spcAft>
                <a:spcPts val="600"/>
              </a:spcAft>
            </a:pPr>
            <a:endParaRPr lang="en-US" sz="2000" dirty="0"/>
          </a:p>
          <a:p>
            <a:pPr defTabSz="914400">
              <a:lnSpc>
                <a:spcPct val="90000"/>
              </a:lnSpc>
              <a:spcAft>
                <a:spcPts val="600"/>
              </a:spcAft>
            </a:pPr>
            <a:endParaRPr lang="en-US" sz="2000" dirty="0"/>
          </a:p>
          <a:p>
            <a:pPr defTabSz="914400">
              <a:lnSpc>
                <a:spcPct val="90000"/>
              </a:lnSpc>
              <a:spcAft>
                <a:spcPts val="600"/>
              </a:spcAft>
            </a:pPr>
            <a:r>
              <a:rPr lang="en-US" sz="1600" b="1" dirty="0">
                <a:latin typeface="Times New Roman" panose="02020603050405020304" pitchFamily="18" charset="0"/>
                <a:cs typeface="Times New Roman" panose="02020603050405020304" pitchFamily="18" charset="0"/>
              </a:rPr>
              <a:t>Waveform Output</a:t>
            </a:r>
            <a:r>
              <a:rPr lang="en-US" sz="1600" dirty="0">
                <a:latin typeface="Times New Roman" panose="02020603050405020304" pitchFamily="18" charset="0"/>
                <a:cs typeface="Times New Roman" panose="02020603050405020304" pitchFamily="18" charset="0"/>
              </a:rPr>
              <a:t> – shows smooth and clear voice</a:t>
            </a:r>
          </a:p>
          <a:p>
            <a:pPr defTabSz="914400">
              <a:lnSpc>
                <a:spcPct val="90000"/>
              </a:lnSpc>
              <a:spcAft>
                <a:spcPts val="600"/>
              </a:spcAft>
            </a:pPr>
            <a:endParaRPr lang="en-US" sz="2000" dirty="0"/>
          </a:p>
          <a:p>
            <a:pPr defTabSz="914400">
              <a:lnSpc>
                <a:spcPct val="90000"/>
              </a:lnSpc>
              <a:spcAft>
                <a:spcPts val="600"/>
              </a:spcAft>
            </a:pPr>
            <a:endParaRPr lang="en-US" sz="2000" dirty="0"/>
          </a:p>
          <a:p>
            <a:pPr defTabSz="914400">
              <a:lnSpc>
                <a:spcPct val="90000"/>
              </a:lnSpc>
              <a:spcAft>
                <a:spcPts val="600"/>
              </a:spcAft>
            </a:pPr>
            <a:br>
              <a:rPr lang="en-US" sz="2000" dirty="0"/>
            </a:br>
            <a:endParaRPr lang="en-US" sz="2000" dirty="0"/>
          </a:p>
          <a:p>
            <a:pPr defTabSz="914400">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a:p>
            <a:pPr defTabSz="914400">
              <a:lnSpc>
                <a:spcPct val="90000"/>
              </a:lnSpc>
              <a:spcAft>
                <a:spcPts val="600"/>
              </a:spcAft>
            </a:pPr>
            <a:r>
              <a:rPr lang="en-US" sz="1600" b="1" dirty="0">
                <a:latin typeface="Times New Roman" panose="02020603050405020304" pitchFamily="18" charset="0"/>
                <a:cs typeface="Times New Roman" panose="02020603050405020304" pitchFamily="18" charset="0"/>
              </a:rPr>
              <a:t>Dia TTS Output</a:t>
            </a:r>
            <a:r>
              <a:rPr lang="en-US" sz="1600" dirty="0">
                <a:latin typeface="Times New Roman" panose="02020603050405020304" pitchFamily="18" charset="0"/>
                <a:cs typeface="Times New Roman" panose="02020603050405020304" pitchFamily="18" charset="0"/>
              </a:rPr>
              <a:t> – gives emotional and human-like speech.</a:t>
            </a:r>
            <a:br>
              <a:rPr lang="en-US" sz="1600" dirty="0">
                <a:latin typeface="Times New Roman" panose="02020603050405020304" pitchFamily="18" charset="0"/>
                <a:cs typeface="Times New Roman" panose="02020603050405020304" pitchFamily="18" charset="0"/>
              </a:rPr>
            </a:br>
            <a:endParaRPr lang="en-US" sz="2000" dirty="0"/>
          </a:p>
        </p:txBody>
      </p:sp>
      <p:pic>
        <p:nvPicPr>
          <p:cNvPr id="12" name="Picture 11" descr="A screenshot of a music player&#10;&#10;AI-generated content may be incorrect.">
            <a:extLst>
              <a:ext uri="{FF2B5EF4-FFF2-40B4-BE49-F238E27FC236}">
                <a16:creationId xmlns:a16="http://schemas.microsoft.com/office/drawing/2014/main" id="{8AEFE62E-2F4F-16E3-2523-703C8EA3661D}"/>
              </a:ext>
            </a:extLst>
          </p:cNvPr>
          <p:cNvPicPr>
            <a:picLocks noChangeAspect="1"/>
          </p:cNvPicPr>
          <p:nvPr/>
        </p:nvPicPr>
        <p:blipFill>
          <a:blip r:embed="rId2"/>
          <a:stretch>
            <a:fillRect/>
          </a:stretch>
        </p:blipFill>
        <p:spPr>
          <a:xfrm>
            <a:off x="1186877" y="1304065"/>
            <a:ext cx="2956498" cy="1352597"/>
          </a:xfrm>
          <a:prstGeom prst="rect">
            <a:avLst/>
          </a:prstGeom>
        </p:spPr>
      </p:pic>
      <p:sp>
        <p:nvSpPr>
          <p:cNvPr id="23" name="Freeform: Shape 2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red and blue rectangle&#10;&#10;AI-generated content may be incorrect.">
            <a:extLst>
              <a:ext uri="{FF2B5EF4-FFF2-40B4-BE49-F238E27FC236}">
                <a16:creationId xmlns:a16="http://schemas.microsoft.com/office/drawing/2014/main" id="{E9BB9F9C-F666-A31F-90B1-C97C5C7D5507}"/>
              </a:ext>
            </a:extLst>
          </p:cNvPr>
          <p:cNvPicPr>
            <a:picLocks noChangeAspect="1"/>
          </p:cNvPicPr>
          <p:nvPr/>
        </p:nvPicPr>
        <p:blipFill>
          <a:blip r:embed="rId3"/>
          <a:stretch>
            <a:fillRect/>
          </a:stretch>
        </p:blipFill>
        <p:spPr>
          <a:xfrm>
            <a:off x="0" y="6145750"/>
            <a:ext cx="12192000" cy="694250"/>
          </a:xfrm>
          <a:prstGeom prst="rect">
            <a:avLst/>
          </a:prstGeom>
        </p:spPr>
      </p:pic>
      <p:sp>
        <p:nvSpPr>
          <p:cNvPr id="14" name="Content Placeholder 2">
            <a:extLst>
              <a:ext uri="{FF2B5EF4-FFF2-40B4-BE49-F238E27FC236}">
                <a16:creationId xmlns:a16="http://schemas.microsoft.com/office/drawing/2014/main" id="{6044B861-2476-D2C8-F337-74BA41726336}"/>
              </a:ext>
            </a:extLst>
          </p:cNvPr>
          <p:cNvSpPr txBox="1">
            <a:spLocks/>
          </p:cNvSpPr>
          <p:nvPr/>
        </p:nvSpPr>
        <p:spPr>
          <a:xfrm>
            <a:off x="809625" y="2766878"/>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2972CA9-B5E0-D4BB-3248-B2A7815467E7}"/>
              </a:ext>
            </a:extLst>
          </p:cNvPr>
          <p:cNvPicPr>
            <a:picLocks noChangeAspect="1"/>
          </p:cNvPicPr>
          <p:nvPr/>
        </p:nvPicPr>
        <p:blipFill>
          <a:blip r:embed="rId4"/>
          <a:stretch>
            <a:fillRect/>
          </a:stretch>
        </p:blipFill>
        <p:spPr>
          <a:xfrm>
            <a:off x="1186877" y="3387010"/>
            <a:ext cx="5286259" cy="1204179"/>
          </a:xfrm>
          <a:prstGeom prst="rect">
            <a:avLst/>
          </a:prstGeom>
        </p:spPr>
      </p:pic>
    </p:spTree>
    <p:extLst>
      <p:ext uri="{BB962C8B-B14F-4D97-AF65-F5344CB8AC3E}">
        <p14:creationId xmlns:p14="http://schemas.microsoft.com/office/powerpoint/2010/main" val="3398160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A89ED-C0A0-959B-3DF1-3BA4F3C8A27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583460-1FE9-FBC0-079C-1F8574B24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5D915F0-0580-14A1-D50C-75DE70BE4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79BF10-3D5F-FE28-DCD1-9D2621B53816}"/>
              </a:ext>
            </a:extLst>
          </p:cNvPr>
          <p:cNvSpPr>
            <a:spLocks noGrp="1"/>
          </p:cNvSpPr>
          <p:nvPr>
            <p:ph type="title"/>
          </p:nvPr>
        </p:nvSpPr>
        <p:spPr>
          <a:xfrm>
            <a:off x="1186877" y="133839"/>
            <a:ext cx="9392421" cy="1013244"/>
          </a:xfrm>
        </p:spPr>
        <p:txBody>
          <a:bodyPr vert="horz" lIns="91440" tIns="45720" rIns="91440" bIns="45720" rtlCol="0" anchor="ctr">
            <a:normAutofit/>
          </a:bodyPr>
          <a:lstStyle/>
          <a:p>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Outputs / Screenshots</a:t>
            </a:r>
            <a:endParaRPr lang="en-US" sz="2000" b="1" kern="1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7A21ED4-B054-3C18-3405-E1ADA98C79A0}"/>
              </a:ext>
            </a:extLst>
          </p:cNvPr>
          <p:cNvSpPr txBox="1"/>
          <p:nvPr/>
        </p:nvSpPr>
        <p:spPr>
          <a:xfrm>
            <a:off x="1186877" y="927173"/>
            <a:ext cx="7589730" cy="4795076"/>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1600" dirty="0">
                <a:latin typeface="Times New Roman" panose="02020603050405020304" pitchFamily="18" charset="0"/>
                <a:cs typeface="Times New Roman" panose="02020603050405020304" pitchFamily="18" charset="0"/>
              </a:rPr>
              <a:t>Here are the results from the project:</a:t>
            </a:r>
          </a:p>
          <a:p>
            <a:pPr defTabSz="914400">
              <a:lnSpc>
                <a:spcPct val="90000"/>
              </a:lnSpc>
              <a:spcAft>
                <a:spcPts val="600"/>
              </a:spcAft>
            </a:pPr>
            <a:endParaRPr lang="en-US" sz="1600" dirty="0"/>
          </a:p>
          <a:p>
            <a:pPr defTabSz="914400">
              <a:lnSpc>
                <a:spcPct val="90000"/>
              </a:lnSpc>
              <a:spcAft>
                <a:spcPts val="600"/>
              </a:spcAft>
            </a:pPr>
            <a:endParaRPr lang="en-US" sz="2000" dirty="0"/>
          </a:p>
          <a:p>
            <a:pPr defTabSz="914400">
              <a:lnSpc>
                <a:spcPct val="90000"/>
              </a:lnSpc>
              <a:spcAft>
                <a:spcPts val="600"/>
              </a:spcAft>
            </a:pPr>
            <a:endParaRPr lang="en-US" sz="2000" dirty="0"/>
          </a:p>
          <a:p>
            <a:pPr defTabSz="914400">
              <a:lnSpc>
                <a:spcPct val="90000"/>
              </a:lnSpc>
              <a:spcAft>
                <a:spcPts val="600"/>
              </a:spcAft>
            </a:pPr>
            <a:endParaRPr lang="en-US" sz="2000" dirty="0"/>
          </a:p>
          <a:p>
            <a:pPr defTabSz="914400">
              <a:lnSpc>
                <a:spcPct val="90000"/>
              </a:lnSpc>
              <a:spcAft>
                <a:spcPts val="600"/>
              </a:spcAft>
            </a:pPr>
            <a:endParaRPr lang="en-US" sz="1600" b="1" dirty="0"/>
          </a:p>
          <a:p>
            <a:pPr defTabSz="914400">
              <a:lnSpc>
                <a:spcPct val="90000"/>
              </a:lnSpc>
              <a:spcAft>
                <a:spcPts val="600"/>
              </a:spcAft>
            </a:pPr>
            <a:endParaRPr lang="en-US" sz="1600" b="1" dirty="0"/>
          </a:p>
          <a:p>
            <a:pPr defTabSz="914400">
              <a:lnSpc>
                <a:spcPct val="90000"/>
              </a:lnSpc>
              <a:spcAft>
                <a:spcPts val="600"/>
              </a:spcAft>
            </a:pPr>
            <a:r>
              <a:rPr lang="en-US" sz="1600" b="1" dirty="0">
                <a:latin typeface="Times New Roman" panose="02020603050405020304" pitchFamily="18" charset="0"/>
                <a:cs typeface="Times New Roman" panose="02020603050405020304" pitchFamily="18" charset="0"/>
              </a:rPr>
              <a:t>Timestamps</a:t>
            </a:r>
            <a:r>
              <a:rPr lang="en-US" sz="1600" dirty="0">
                <a:latin typeface="Times New Roman" panose="02020603050405020304" pitchFamily="18" charset="0"/>
                <a:cs typeface="Times New Roman" panose="02020603050405020304" pitchFamily="18" charset="0"/>
              </a:rPr>
              <a:t> – text is properly aligned with audio.</a:t>
            </a:r>
          </a:p>
          <a:p>
            <a:pPr defTabSz="914400">
              <a:lnSpc>
                <a:spcPct val="90000"/>
              </a:lnSpc>
              <a:spcAft>
                <a:spcPts val="600"/>
              </a:spcAft>
            </a:pPr>
            <a:endParaRPr lang="en-US" sz="2000" dirty="0"/>
          </a:p>
          <a:p>
            <a:pPr defTabSz="914400">
              <a:lnSpc>
                <a:spcPct val="90000"/>
              </a:lnSpc>
              <a:spcAft>
                <a:spcPts val="600"/>
              </a:spcAft>
            </a:pPr>
            <a:br>
              <a:rPr lang="en-US" sz="2000" dirty="0"/>
            </a:br>
            <a:endParaRPr lang="en-US" sz="2000" dirty="0"/>
          </a:p>
          <a:p>
            <a:pPr defTabSz="914400">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a:p>
            <a:pPr defTabSz="914400">
              <a:lnSpc>
                <a:spcPct val="90000"/>
              </a:lnSpc>
              <a:spcAft>
                <a:spcPts val="600"/>
              </a:spcAft>
            </a:pPr>
            <a:endParaRPr lang="en-US" sz="1600" b="1" dirty="0">
              <a:latin typeface="Times New Roman" panose="02020603050405020304" pitchFamily="18" charset="0"/>
              <a:cs typeface="Times New Roman" panose="02020603050405020304" pitchFamily="18" charset="0"/>
            </a:endParaRPr>
          </a:p>
          <a:p>
            <a:pPr defTabSz="914400">
              <a:lnSpc>
                <a:spcPct val="90000"/>
              </a:lnSpc>
              <a:spcAft>
                <a:spcPts val="600"/>
              </a:spcAft>
            </a:pPr>
            <a:endParaRPr lang="en-US" sz="1600" b="1" dirty="0">
              <a:latin typeface="Times New Roman" panose="02020603050405020304" pitchFamily="18" charset="0"/>
              <a:cs typeface="Times New Roman" panose="02020603050405020304" pitchFamily="18" charset="0"/>
            </a:endParaRPr>
          </a:p>
          <a:p>
            <a:pPr defTabSz="914400">
              <a:lnSpc>
                <a:spcPct val="90000"/>
              </a:lnSpc>
              <a:spcAft>
                <a:spcPts val="600"/>
              </a:spcAft>
            </a:pPr>
            <a:endParaRPr lang="en-US" sz="1600" b="1" dirty="0"/>
          </a:p>
          <a:p>
            <a:pPr defTabSz="914400">
              <a:lnSpc>
                <a:spcPct val="90000"/>
              </a:lnSpc>
              <a:spcAft>
                <a:spcPts val="600"/>
              </a:spcAft>
            </a:pPr>
            <a:r>
              <a:rPr lang="en-US" sz="1600" b="1" dirty="0">
                <a:latin typeface="Times New Roman" panose="02020603050405020304" pitchFamily="18" charset="0"/>
                <a:cs typeface="Times New Roman" panose="02020603050405020304" pitchFamily="18" charset="0"/>
              </a:rPr>
              <a:t>Scene Detection</a:t>
            </a:r>
            <a:r>
              <a:rPr lang="en-US" sz="1600" dirty="0">
                <a:latin typeface="Times New Roman" panose="02020603050405020304" pitchFamily="18" charset="0"/>
                <a:cs typeface="Times New Roman" panose="02020603050405020304" pitchFamily="18" charset="0"/>
              </a:rPr>
              <a:t> – splits video based on topic or speaker change.</a:t>
            </a:r>
            <a:endParaRPr lang="en-US" sz="2000" dirty="0">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C119CFBA-5CBE-EB4A-8965-A8564A915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red and blue rectangle&#10;&#10;AI-generated content may be incorrect.">
            <a:extLst>
              <a:ext uri="{FF2B5EF4-FFF2-40B4-BE49-F238E27FC236}">
                <a16:creationId xmlns:a16="http://schemas.microsoft.com/office/drawing/2014/main" id="{56ADA84C-4EF6-8899-B4CB-52B16311A0F5}"/>
              </a:ext>
            </a:extLst>
          </p:cNvPr>
          <p:cNvPicPr>
            <a:picLocks noChangeAspect="1"/>
          </p:cNvPicPr>
          <p:nvPr/>
        </p:nvPicPr>
        <p:blipFill>
          <a:blip r:embed="rId2"/>
          <a:stretch>
            <a:fillRect/>
          </a:stretch>
        </p:blipFill>
        <p:spPr>
          <a:xfrm>
            <a:off x="0" y="6145750"/>
            <a:ext cx="12192000" cy="694250"/>
          </a:xfrm>
          <a:prstGeom prst="rect">
            <a:avLst/>
          </a:prstGeom>
        </p:spPr>
      </p:pic>
      <p:sp>
        <p:nvSpPr>
          <p:cNvPr id="14" name="Content Placeholder 2">
            <a:extLst>
              <a:ext uri="{FF2B5EF4-FFF2-40B4-BE49-F238E27FC236}">
                <a16:creationId xmlns:a16="http://schemas.microsoft.com/office/drawing/2014/main" id="{51C50448-7A95-0B46-D918-247434901359}"/>
              </a:ext>
            </a:extLst>
          </p:cNvPr>
          <p:cNvSpPr txBox="1">
            <a:spLocks/>
          </p:cNvSpPr>
          <p:nvPr/>
        </p:nvSpPr>
        <p:spPr>
          <a:xfrm>
            <a:off x="809625" y="2766878"/>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50FBAB-C83B-0CB8-3660-0667C56387FB}"/>
              </a:ext>
            </a:extLst>
          </p:cNvPr>
          <p:cNvPicPr>
            <a:picLocks noChangeAspect="1"/>
          </p:cNvPicPr>
          <p:nvPr/>
        </p:nvPicPr>
        <p:blipFill>
          <a:blip r:embed="rId3"/>
          <a:stretch>
            <a:fillRect/>
          </a:stretch>
        </p:blipFill>
        <p:spPr>
          <a:xfrm>
            <a:off x="1280150" y="1293522"/>
            <a:ext cx="3218371" cy="1669987"/>
          </a:xfrm>
          <a:prstGeom prst="rect">
            <a:avLst/>
          </a:prstGeom>
        </p:spPr>
      </p:pic>
      <p:pic>
        <p:nvPicPr>
          <p:cNvPr id="8" name="Picture 7">
            <a:extLst>
              <a:ext uri="{FF2B5EF4-FFF2-40B4-BE49-F238E27FC236}">
                <a16:creationId xmlns:a16="http://schemas.microsoft.com/office/drawing/2014/main" id="{32BE1E32-43BF-A01D-75D2-EA7F9E38ED51}"/>
              </a:ext>
            </a:extLst>
          </p:cNvPr>
          <p:cNvPicPr>
            <a:picLocks noChangeAspect="1"/>
          </p:cNvPicPr>
          <p:nvPr/>
        </p:nvPicPr>
        <p:blipFill>
          <a:blip r:embed="rId4"/>
          <a:stretch>
            <a:fillRect/>
          </a:stretch>
        </p:blipFill>
        <p:spPr>
          <a:xfrm>
            <a:off x="1186877" y="3425067"/>
            <a:ext cx="2850362" cy="1835624"/>
          </a:xfrm>
          <a:prstGeom prst="rect">
            <a:avLst/>
          </a:prstGeom>
        </p:spPr>
      </p:pic>
    </p:spTree>
    <p:extLst>
      <p:ext uri="{BB962C8B-B14F-4D97-AF65-F5344CB8AC3E}">
        <p14:creationId xmlns:p14="http://schemas.microsoft.com/office/powerpoint/2010/main" val="148832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9370B-E970-7AF1-8EE6-2C697FA91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93DEB-D31F-2C7A-057C-58C03F962BFE}"/>
              </a:ext>
            </a:extLst>
          </p:cNvPr>
          <p:cNvSpPr>
            <a:spLocks noGrp="1"/>
          </p:cNvSpPr>
          <p:nvPr>
            <p:ph type="title"/>
          </p:nvPr>
        </p:nvSpPr>
        <p:spPr/>
        <p:txBody>
          <a:bodyPr>
            <a:normAutofit/>
          </a:bodyPr>
          <a:lstStyle/>
          <a:p>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Conclusion</a:t>
            </a:r>
            <a:endParaRPr lang="en-IN" sz="2000" b="1" dirty="0"/>
          </a:p>
        </p:txBody>
      </p:sp>
      <p:pic>
        <p:nvPicPr>
          <p:cNvPr id="7" name="Picture 6">
            <a:extLst>
              <a:ext uri="{FF2B5EF4-FFF2-40B4-BE49-F238E27FC236}">
                <a16:creationId xmlns:a16="http://schemas.microsoft.com/office/drawing/2014/main" id="{72696BBD-C508-2DEE-8CD3-7082E1ED20C4}"/>
              </a:ext>
            </a:extLst>
          </p:cNvPr>
          <p:cNvPicPr>
            <a:picLocks noChangeAspect="1"/>
          </p:cNvPicPr>
          <p:nvPr/>
        </p:nvPicPr>
        <p:blipFill>
          <a:blip r:embed="rId2"/>
          <a:stretch>
            <a:fillRect/>
          </a:stretch>
        </p:blipFill>
        <p:spPr>
          <a:xfrm>
            <a:off x="0" y="6145750"/>
            <a:ext cx="12192000" cy="694250"/>
          </a:xfrm>
          <a:prstGeom prst="rect">
            <a:avLst/>
          </a:prstGeom>
        </p:spPr>
      </p:pic>
      <p:sp>
        <p:nvSpPr>
          <p:cNvPr id="4" name="Rectangle 1">
            <a:extLst>
              <a:ext uri="{FF2B5EF4-FFF2-40B4-BE49-F238E27FC236}">
                <a16:creationId xmlns:a16="http://schemas.microsoft.com/office/drawing/2014/main" id="{59A842D0-BD7D-52A2-6A69-56139CCA0A9F}"/>
              </a:ext>
            </a:extLst>
          </p:cNvPr>
          <p:cNvSpPr>
            <a:spLocks noGrp="1" noChangeArrowheads="1"/>
          </p:cNvSpPr>
          <p:nvPr>
            <p:ph idx="1"/>
          </p:nvPr>
        </p:nvSpPr>
        <p:spPr bwMode="auto">
          <a:xfrm>
            <a:off x="838201" y="1706831"/>
            <a:ext cx="1057955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built an AI-powered multimedia pipeline to automate key parts of video and audio editing.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integrated state-of-the-art models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ASR (OpenAI Whisper) – to convert speech to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TTS (Kokoro-ONNX &amp; Dia-1.6B) – to generate natural, multilingual voices.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Scene Detection (CLIP) – to understand and segment video scenes.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RAG – to enhance transcript content with contextual intelligence.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pipeline helps content creators:</a:t>
            </a:r>
          </a:p>
          <a:p>
            <a:pPr eaLnBrk="0" fontAlgn="base" hangingPunct="0">
              <a:lnSpc>
                <a:spcPct val="100000"/>
              </a:lnSpc>
              <a:spcBef>
                <a:spcPct val="0"/>
              </a:spcBef>
              <a:spcAft>
                <a:spcPct val="0"/>
              </a:spcAft>
              <a:buFont typeface="Wingdings" panose="05000000000000000000" pitchFamily="2" charset="2"/>
              <a:buChar char="Ø"/>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 editing time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content quality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multiple languages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videos more accessible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 gained hands-on experience in deploying AI models, optimizing performance, and working in a real-world product environment at Clipo AI.</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shows how AI can transform digital storytelling—making content creation faster, smarter, and more creative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825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5028E-33E9-2C21-499C-B119F5FBF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0711F-A7DC-DC28-2193-8E9FB18BA95E}"/>
              </a:ext>
            </a:extLst>
          </p:cNvPr>
          <p:cNvSpPr>
            <a:spLocks noGrp="1"/>
          </p:cNvSpPr>
          <p:nvPr>
            <p:ph type="title"/>
          </p:nvPr>
        </p:nvSpPr>
        <p:spPr/>
        <p:txBody>
          <a:bodyPr>
            <a:normAutofit/>
          </a:bodyPr>
          <a:lstStyle/>
          <a:p>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Future Scope</a:t>
            </a:r>
            <a:endParaRPr lang="en-IN" sz="2000" b="1" dirty="0"/>
          </a:p>
        </p:txBody>
      </p:sp>
      <p:pic>
        <p:nvPicPr>
          <p:cNvPr id="7" name="Picture 6">
            <a:extLst>
              <a:ext uri="{FF2B5EF4-FFF2-40B4-BE49-F238E27FC236}">
                <a16:creationId xmlns:a16="http://schemas.microsoft.com/office/drawing/2014/main" id="{70E3090B-DAA7-3FB3-839D-E4F289D03161}"/>
              </a:ext>
            </a:extLst>
          </p:cNvPr>
          <p:cNvPicPr>
            <a:picLocks noChangeAspect="1"/>
          </p:cNvPicPr>
          <p:nvPr/>
        </p:nvPicPr>
        <p:blipFill>
          <a:blip r:embed="rId2"/>
          <a:stretch>
            <a:fillRect/>
          </a:stretch>
        </p:blipFill>
        <p:spPr>
          <a:xfrm>
            <a:off x="0" y="6145750"/>
            <a:ext cx="12192000" cy="694250"/>
          </a:xfrm>
          <a:prstGeom prst="rect">
            <a:avLst/>
          </a:prstGeom>
        </p:spPr>
      </p:pic>
      <p:sp>
        <p:nvSpPr>
          <p:cNvPr id="5" name="Rectangle 2">
            <a:extLst>
              <a:ext uri="{FF2B5EF4-FFF2-40B4-BE49-F238E27FC236}">
                <a16:creationId xmlns:a16="http://schemas.microsoft.com/office/drawing/2014/main" id="{F66D8469-1445-162E-C792-C849CAFB2C68}"/>
              </a:ext>
            </a:extLst>
          </p:cNvPr>
          <p:cNvSpPr>
            <a:spLocks noGrp="1" noChangeArrowheads="1"/>
          </p:cNvSpPr>
          <p:nvPr>
            <p:ph idx="1"/>
          </p:nvPr>
        </p:nvSpPr>
        <p:spPr bwMode="auto">
          <a:xfrm>
            <a:off x="838200" y="1445221"/>
            <a:ext cx="907011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1600" i="1"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Phoneme-Level Alignment for Better Sync</a:t>
            </a:r>
          </a:p>
          <a:p>
            <a:pPr marL="0" indent="0" eaLnBrk="0" fontAlgn="base" hangingPunct="0">
              <a:lnSpc>
                <a:spcPct val="100000"/>
              </a:lnSpc>
              <a:spcBef>
                <a:spcPct val="0"/>
              </a:spcBef>
              <a:spcAft>
                <a:spcPct val="0"/>
              </a:spcAft>
              <a:buNone/>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tools like Montreal Forced Aligner to improve lip-sync and subtitle accuracy.</a:t>
            </a:r>
          </a:p>
          <a:p>
            <a:pPr marL="0" indent="0" eaLnBrk="0" fontAlgn="base" hangingPunct="0">
              <a:lnSpc>
                <a:spcPct val="100000"/>
              </a:lnSpc>
              <a:spcBef>
                <a:spcPct val="0"/>
              </a:spcBef>
              <a:spcAft>
                <a:spcPct val="0"/>
              </a:spcAft>
              <a:buNone/>
            </a:pPr>
            <a:r>
              <a:rPr kumimoji="0" lang="en-US" altLang="en-US" sz="16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Real-Time Streaming Support</a:t>
            </a:r>
          </a:p>
          <a:p>
            <a:pPr marL="0" indent="0" eaLnBrk="0" fontAlgn="base" hangingPunct="0">
              <a:lnSpc>
                <a:spcPct val="100000"/>
              </a:lnSpc>
              <a:spcBef>
                <a:spcPct val="0"/>
              </a:spcBef>
              <a:spcAft>
                <a:spcPct val="0"/>
              </a:spcAft>
              <a:buNone/>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 TTS and ASR for live applications like virtual assistants, chatbots, and avatars.</a:t>
            </a:r>
          </a:p>
          <a:p>
            <a:pPr marL="0" indent="0" eaLnBrk="0" fontAlgn="base" hangingPunct="0">
              <a:lnSpc>
                <a:spcPct val="100000"/>
              </a:lnSpc>
              <a:spcBef>
                <a:spcPct val="0"/>
              </a:spcBef>
              <a:spcAft>
                <a:spcPct val="0"/>
              </a:spcAft>
              <a:buNone/>
            </a:pPr>
            <a:r>
              <a:rPr kumimoji="0" lang="en-US" altLang="en-US" sz="1600" i="1"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Voice Emotion &amp; Style Control</a:t>
            </a:r>
          </a:p>
          <a:p>
            <a:pPr marL="0" indent="0" eaLnBrk="0" fontAlgn="base" hangingPunct="0">
              <a:lnSpc>
                <a:spcPct val="100000"/>
              </a:lnSpc>
              <a:spcBef>
                <a:spcPct val="0"/>
              </a:spcBef>
              <a:spcAft>
                <a:spcPct val="0"/>
              </a:spcAft>
              <a:buNone/>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features to control emotion, pitch, speed, and tone for more personalized speech.</a:t>
            </a:r>
          </a:p>
          <a:p>
            <a:pPr marL="0" indent="0" eaLnBrk="0" fontAlgn="base" hangingPunct="0">
              <a:lnSpc>
                <a:spcPct val="100000"/>
              </a:lnSpc>
              <a:spcBef>
                <a:spcPct val="0"/>
              </a:spcBef>
              <a:spcAft>
                <a:spcPct val="0"/>
              </a:spcAft>
              <a:buNone/>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Multilingual &amp; Code-Switching Capabilities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support to Indian languages, Hinglish, and mixed-language scripts.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User-Friendly GUI Development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drag-and-drop web interface for non-technical users using tools like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Flask.</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Mobile &amp; Edge Deployment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model quantization and ONNX optimization to run the pipeline on mobile or low-resource devices.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Advanced Scene Understanding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face detection, speaker ID, and gesture recognition for better visual context.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1"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Smarter Retrieval-Augmented Generation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the RAG module with dynamic prompt engineering and domain-specific memory.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276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3385542"/>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End-to-End Pipeline</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3863-D491-7884-B0B1-77046DF1020D}"/>
              </a:ext>
            </a:extLst>
          </p:cNvPr>
          <p:cNvSpPr>
            <a:spLocks noGrp="1"/>
          </p:cNvSpPr>
          <p:nvPr>
            <p:ph type="title"/>
          </p:nvPr>
        </p:nvSpPr>
        <p:spPr/>
        <p:txBody>
          <a:bodyPr>
            <a:normAutofit/>
          </a:bodyPr>
          <a:lstStyle/>
          <a:p>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endParaRPr lang="en-IN" sz="2000" b="1" dirty="0"/>
          </a:p>
        </p:txBody>
      </p:sp>
      <p:sp>
        <p:nvSpPr>
          <p:cNvPr id="3" name="Content Placeholder 2">
            <a:extLst>
              <a:ext uri="{FF2B5EF4-FFF2-40B4-BE49-F238E27FC236}">
                <a16:creationId xmlns:a16="http://schemas.microsoft.com/office/drawing/2014/main" id="{563AE0F9-58EE-197F-5A84-A56D15822CEA}"/>
              </a:ext>
            </a:extLst>
          </p:cNvPr>
          <p:cNvSpPr>
            <a:spLocks noGrp="1"/>
          </p:cNvSpPr>
          <p:nvPr>
            <p:ph idx="1"/>
          </p:nvPr>
        </p:nvSpPr>
        <p:spPr/>
        <p:txBody>
          <a:bodyPr>
            <a:normAutofit/>
          </a:bodyPr>
          <a:lstStyle/>
          <a:p>
            <a:pPr algn="just">
              <a:buNone/>
            </a:pPr>
            <a:r>
              <a:rPr lang="en-US" sz="1700" b="1" dirty="0">
                <a:latin typeface="Times New Roman" panose="02020603050405020304" pitchFamily="18" charset="0"/>
                <a:cs typeface="Times New Roman" panose="02020603050405020304" pitchFamily="18" charset="0"/>
              </a:rPr>
              <a:t>What is the project about?</a:t>
            </a:r>
          </a:p>
          <a:p>
            <a:pPr algn="just">
              <a:buNone/>
            </a:pPr>
            <a:r>
              <a:rPr lang="en-US" sz="1700" dirty="0">
                <a:latin typeface="Times New Roman" panose="02020603050405020304" pitchFamily="18" charset="0"/>
                <a:cs typeface="Times New Roman" panose="02020603050405020304" pitchFamily="18" charset="0"/>
              </a:rPr>
              <a:t>In today’s world, videos are used everywhere—YouTube, Instagram, education, and even news. But editing videos is hard work and the old way takes a lot of time and effort. Creators have to:</a:t>
            </a:r>
          </a:p>
          <a:p>
            <a:pPr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Add voiceovers</a:t>
            </a:r>
          </a:p>
          <a:p>
            <a:pPr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Make subtitles</a:t>
            </a:r>
          </a:p>
          <a:p>
            <a:pPr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Cut scenes</a:t>
            </a:r>
          </a:p>
          <a:p>
            <a:pPr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Match voice with video</a:t>
            </a:r>
          </a:p>
          <a:p>
            <a:pPr marL="0" indent="0" algn="just">
              <a:buNone/>
            </a:pPr>
            <a:r>
              <a:rPr lang="en-US" sz="1700" dirty="0">
                <a:latin typeface="Times New Roman" panose="02020603050405020304" pitchFamily="18" charset="0"/>
                <a:cs typeface="Times New Roman" panose="02020603050405020304" pitchFamily="18" charset="0"/>
              </a:rPr>
              <a:t>So, Clipo AI created </a:t>
            </a:r>
            <a:r>
              <a:rPr lang="en-US" sz="1700" dirty="0" err="1">
                <a:latin typeface="Times New Roman" panose="02020603050405020304" pitchFamily="18" charset="0"/>
                <a:cs typeface="Times New Roman" panose="02020603050405020304" pitchFamily="18" charset="0"/>
              </a:rPr>
              <a:t>Clipo.Pro</a:t>
            </a:r>
            <a:r>
              <a:rPr lang="en-US" sz="1700" dirty="0">
                <a:latin typeface="Times New Roman" panose="02020603050405020304" pitchFamily="18" charset="0"/>
                <a:cs typeface="Times New Roman" panose="02020603050405020304" pitchFamily="18" charset="0"/>
              </a:rPr>
              <a:t>, a smart platform that uses AI to make video editing faster and easier.</a:t>
            </a:r>
          </a:p>
          <a:p>
            <a:pPr marL="0" indent="0" algn="just">
              <a:buNone/>
            </a:pPr>
            <a:r>
              <a:rPr lang="en-US" sz="1700" dirty="0">
                <a:latin typeface="Times New Roman" panose="02020603050405020304" pitchFamily="18" charset="0"/>
                <a:cs typeface="Times New Roman" panose="02020603050405020304" pitchFamily="18" charset="0"/>
              </a:rPr>
              <a:t>During my internship, I worked on improving this platform by adding: Speech recognition (using Whisper) to turn speech into text automatically. Text-to-speech systems (Kokoro-ONNX and Dia-1.6B) to create natural AI voices. Scene detection (using CLIP) to find scene changes and camera angle shifts. These tools help creators make better videos quickly and in many languages.</a:t>
            </a:r>
            <a:endParaRPr lang="en-IN" dirty="0"/>
          </a:p>
        </p:txBody>
      </p:sp>
      <p:pic>
        <p:nvPicPr>
          <p:cNvPr id="7" name="Picture 6">
            <a:extLst>
              <a:ext uri="{FF2B5EF4-FFF2-40B4-BE49-F238E27FC236}">
                <a16:creationId xmlns:a16="http://schemas.microsoft.com/office/drawing/2014/main" id="{10E29188-F6BC-1251-9168-9776FECCB15E}"/>
              </a:ext>
            </a:extLst>
          </p:cNvPr>
          <p:cNvPicPr>
            <a:picLocks noChangeAspect="1"/>
          </p:cNvPicPr>
          <p:nvPr/>
        </p:nvPicPr>
        <p:blipFill>
          <a:blip r:embed="rId2"/>
          <a:stretch>
            <a:fillRect/>
          </a:stretch>
        </p:blipFill>
        <p:spPr>
          <a:xfrm>
            <a:off x="0" y="6145750"/>
            <a:ext cx="12192000" cy="694250"/>
          </a:xfrm>
          <a:prstGeom prst="rect">
            <a:avLst/>
          </a:prstGeom>
        </p:spPr>
      </p:pic>
    </p:spTree>
    <p:extLst>
      <p:ext uri="{BB962C8B-B14F-4D97-AF65-F5344CB8AC3E}">
        <p14:creationId xmlns:p14="http://schemas.microsoft.com/office/powerpoint/2010/main" val="14893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7A272-7496-5243-6AA7-075B6617A6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C1FDB-8DE1-5C01-3195-6D795FB137CA}"/>
              </a:ext>
            </a:extLst>
          </p:cNvPr>
          <p:cNvSpPr>
            <a:spLocks noGrp="1"/>
          </p:cNvSpPr>
          <p:nvPr>
            <p:ph idx="1"/>
          </p:nvPr>
        </p:nvSpPr>
        <p:spPr>
          <a:xfrm>
            <a:off x="599661" y="487155"/>
            <a:ext cx="10515600" cy="4351338"/>
          </a:xfrm>
        </p:spPr>
        <p:txBody>
          <a:bodyPr>
            <a:normAutofit fontScale="92500" lnSpcReduction="10000"/>
          </a:bodyPr>
          <a:lstStyle/>
          <a:p>
            <a:pPr algn="just">
              <a:buNone/>
            </a:pPr>
            <a:r>
              <a:rPr lang="en-US" sz="1700" b="1" dirty="0">
                <a:latin typeface="Times New Roman" panose="02020603050405020304" pitchFamily="18" charset="0"/>
                <a:cs typeface="Times New Roman" panose="02020603050405020304" pitchFamily="18" charset="0"/>
              </a:rPr>
              <a:t>What is Clipo AI?</a:t>
            </a:r>
          </a:p>
          <a:p>
            <a:pPr algn="just">
              <a:buNone/>
            </a:pPr>
            <a:r>
              <a:rPr lang="en-US" sz="1700" dirty="0">
                <a:latin typeface="Times New Roman" panose="02020603050405020304" pitchFamily="18" charset="0"/>
                <a:cs typeface="Times New Roman" panose="02020603050405020304" pitchFamily="18" charset="0"/>
              </a:rPr>
              <a:t>Clipo AI is an AI-powered video editing platform designed to help content creators and businesses edit, repurpose, and enhance videos quickly and efficiently. It uses artificial intelligence to automate tasks that usually take a lot of time, such as cutting videos, adding subtitles, and predicting which clips might go viral.</a:t>
            </a:r>
          </a:p>
          <a:p>
            <a:pPr algn="just">
              <a:buNone/>
            </a:pPr>
            <a:r>
              <a:rPr lang="en-US" sz="1700" dirty="0">
                <a:latin typeface="Times New Roman" panose="02020603050405020304" pitchFamily="18" charset="0"/>
                <a:cs typeface="Times New Roman" panose="02020603050405020304" pitchFamily="18" charset="0"/>
              </a:rPr>
              <a:t>The goal of Clipo AI is to make video editing 10 times faster and reduce 90% of the manual effort required for content creation. This makes it a perfect tool for YouTubers, social media influencers, businesses, and anyone who creates video content regularly.</a:t>
            </a:r>
          </a:p>
          <a:p>
            <a:pPr algn="just">
              <a:buNone/>
            </a:pPr>
            <a:r>
              <a:rPr lang="en-US" sz="1700" b="1" dirty="0">
                <a:latin typeface="Times New Roman" panose="02020603050405020304" pitchFamily="18" charset="0"/>
                <a:cs typeface="Times New Roman" panose="02020603050405020304" pitchFamily="18" charset="0"/>
              </a:rPr>
              <a:t>What Does Clipo AI Do? </a:t>
            </a:r>
          </a:p>
          <a:p>
            <a:pPr algn="just">
              <a:buNone/>
            </a:pPr>
            <a:r>
              <a:rPr lang="en-US" sz="1700" dirty="0">
                <a:latin typeface="Times New Roman" panose="02020603050405020304" pitchFamily="18" charset="0"/>
                <a:cs typeface="Times New Roman" panose="02020603050405020304" pitchFamily="18" charset="0"/>
              </a:rPr>
              <a:t>Clipo AI offers several AI-powered tools to make video editing easier:</a:t>
            </a:r>
          </a:p>
          <a:p>
            <a:pPr algn="just">
              <a:buNone/>
            </a:pPr>
            <a:r>
              <a:rPr lang="en-US" sz="1700" dirty="0">
                <a:latin typeface="Times New Roman" panose="02020603050405020304" pitchFamily="18" charset="0"/>
                <a:cs typeface="Times New Roman" panose="02020603050405020304" pitchFamily="18" charset="0"/>
              </a:rPr>
              <a:t>Automatic Video Clipping – The AI automatically picks the best parts of a video and creates short, engaging clips.</a:t>
            </a:r>
          </a:p>
          <a:p>
            <a:pPr algn="just">
              <a:buNone/>
            </a:pPr>
            <a:r>
              <a:rPr lang="en-US" sz="1700" dirty="0">
                <a:latin typeface="Times New Roman" panose="02020603050405020304" pitchFamily="18" charset="0"/>
                <a:cs typeface="Times New Roman" panose="02020603050405020304" pitchFamily="18" charset="0"/>
              </a:rPr>
              <a:t>Subtitle &amp; Caption Generation – Uses advanced speech recognition to generate accurate subtitles for videos.</a:t>
            </a:r>
          </a:p>
          <a:p>
            <a:pPr algn="just">
              <a:buNone/>
            </a:pPr>
            <a:r>
              <a:rPr lang="en-US" sz="1700" dirty="0">
                <a:latin typeface="Times New Roman" panose="02020603050405020304" pitchFamily="18" charset="0"/>
                <a:cs typeface="Times New Roman" panose="02020603050405020304" pitchFamily="18" charset="0"/>
              </a:rPr>
              <a:t>Virality Score Prediction – Analyzes a video and predicts how likely it is to go viral before you even publish it.</a:t>
            </a:r>
          </a:p>
          <a:p>
            <a:pPr algn="just">
              <a:buNone/>
            </a:pPr>
            <a:r>
              <a:rPr lang="en-US" sz="1700" dirty="0">
                <a:latin typeface="Times New Roman" panose="02020603050405020304" pitchFamily="18" charset="0"/>
                <a:cs typeface="Times New Roman" panose="02020603050405020304" pitchFamily="18" charset="0"/>
              </a:rPr>
              <a:t>GIF &amp; B-Roll Generation – Creates short animations (GIFs) and background footage (B-roll) to make videos more interesting.</a:t>
            </a:r>
          </a:p>
          <a:p>
            <a:pPr algn="just">
              <a:buNone/>
            </a:pPr>
            <a:r>
              <a:rPr lang="en-US" sz="1700" dirty="0">
                <a:latin typeface="Times New Roman" panose="02020603050405020304" pitchFamily="18" charset="0"/>
                <a:cs typeface="Times New Roman" panose="02020603050405020304" pitchFamily="18" charset="0"/>
              </a:rPr>
              <a:t>Emoji Prediction &amp; Platform-Specific Captions – Suggests the best emojis and captions to boost audience engagement.</a:t>
            </a:r>
          </a:p>
          <a:p>
            <a:pPr algn="just">
              <a:buNone/>
            </a:pPr>
            <a:r>
              <a:rPr lang="en-US" sz="1700" dirty="0">
                <a:latin typeface="Times New Roman" panose="02020603050405020304" pitchFamily="18" charset="0"/>
                <a:cs typeface="Times New Roman" panose="02020603050405020304" pitchFamily="18" charset="0"/>
              </a:rPr>
              <a:t>These features help creators focus on content creation instead of spending hours on editing.</a:t>
            </a:r>
          </a:p>
          <a:p>
            <a:pPr>
              <a:buNone/>
            </a:pPr>
            <a:endParaRPr lang="en-US"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42DB35C-D554-427A-D3B2-2A50FCF6C520}"/>
              </a:ext>
            </a:extLst>
          </p:cNvPr>
          <p:cNvPicPr>
            <a:picLocks noChangeAspect="1"/>
          </p:cNvPicPr>
          <p:nvPr/>
        </p:nvPicPr>
        <p:blipFill>
          <a:blip r:embed="rId2"/>
          <a:stretch>
            <a:fillRect/>
          </a:stretch>
        </p:blipFill>
        <p:spPr>
          <a:xfrm>
            <a:off x="0" y="6145750"/>
            <a:ext cx="12192000" cy="694250"/>
          </a:xfrm>
          <a:prstGeom prst="rect">
            <a:avLst/>
          </a:prstGeom>
        </p:spPr>
      </p:pic>
    </p:spTree>
    <p:extLst>
      <p:ext uri="{BB962C8B-B14F-4D97-AF65-F5344CB8AC3E}">
        <p14:creationId xmlns:p14="http://schemas.microsoft.com/office/powerpoint/2010/main" val="123459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1A105-34BC-7216-FCEB-5F3915D0DB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FBC83-8302-3711-34D8-51C7014585D0}"/>
              </a:ext>
            </a:extLst>
          </p:cNvPr>
          <p:cNvSpPr>
            <a:spLocks noGrp="1"/>
          </p:cNvSpPr>
          <p:nvPr>
            <p:ph idx="1"/>
          </p:nvPr>
        </p:nvSpPr>
        <p:spPr>
          <a:xfrm>
            <a:off x="599661" y="487155"/>
            <a:ext cx="10515600" cy="4351338"/>
          </a:xfrm>
        </p:spPr>
        <p:txBody>
          <a:bodyPr>
            <a:normAutofit/>
          </a:bodyPr>
          <a:lstStyle/>
          <a:p>
            <a:pPr algn="just">
              <a:buNone/>
            </a:pPr>
            <a:r>
              <a:rPr lang="en-US" sz="1700" dirty="0">
                <a:latin typeface="Times New Roman" panose="02020603050405020304" pitchFamily="18" charset="0"/>
                <a:cs typeface="Times New Roman" panose="02020603050405020304" pitchFamily="18" charset="0"/>
              </a:rPr>
              <a:t>Company Mission</a:t>
            </a:r>
          </a:p>
          <a:p>
            <a:pPr algn="just">
              <a:buNone/>
            </a:pPr>
            <a:r>
              <a:rPr lang="en-US" sz="1700" dirty="0">
                <a:latin typeface="Times New Roman" panose="02020603050405020304" pitchFamily="18" charset="0"/>
                <a:cs typeface="Times New Roman" panose="02020603050405020304" pitchFamily="18" charset="0"/>
              </a:rPr>
              <a:t>Clipo AI’s mission is to make video editing easy and accessible for everyone by using artificial intelligence. Instead of struggling with complex editing software, creators can let AI handle the time-consuming parts while they focus on storytelling and creativity. They want to help businesses, influencers, marketers, and everyday creators produce high-quality content faster than ever before.</a:t>
            </a:r>
          </a:p>
          <a:p>
            <a:pPr algn="just">
              <a:buNone/>
            </a:pPr>
            <a:r>
              <a:rPr lang="en-US" sz="1700" dirty="0">
                <a:latin typeface="Times New Roman" panose="02020603050405020304" pitchFamily="18" charset="0"/>
                <a:cs typeface="Times New Roman" panose="02020603050405020304" pitchFamily="18" charset="0"/>
              </a:rPr>
              <a:t>Contact details,</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visit: www.clipo.pro</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Contact: contact@clipo.pro</a:t>
            </a:r>
          </a:p>
          <a:p>
            <a:pPr algn="just">
              <a:buNone/>
            </a:pPr>
            <a:r>
              <a:rPr lang="en-US" sz="1700" dirty="0">
                <a:latin typeface="Times New Roman" panose="02020603050405020304" pitchFamily="18" charset="0"/>
                <a:cs typeface="Times New Roman" panose="02020603050405020304" pitchFamily="18" charset="0"/>
              </a:rPr>
              <a:t>Address</a:t>
            </a:r>
          </a:p>
          <a:p>
            <a:pPr algn="just">
              <a:buNone/>
            </a:pPr>
            <a:r>
              <a:rPr lang="en-US" sz="1700" dirty="0">
                <a:latin typeface="Times New Roman" panose="02020603050405020304" pitchFamily="18" charset="0"/>
                <a:cs typeface="Times New Roman" panose="02020603050405020304" pitchFamily="18" charset="0"/>
              </a:rPr>
              <a:t>Regd. Address: B32/48 K-2-A-11 3RD FLOOR, KUBER HOUSE, SAKET NAGAR, </a:t>
            </a:r>
            <a:r>
              <a:rPr lang="en-US" sz="1700" dirty="0" err="1">
                <a:latin typeface="Times New Roman" panose="02020603050405020304" pitchFamily="18" charset="0"/>
                <a:cs typeface="Times New Roman" panose="02020603050405020304" pitchFamily="18" charset="0"/>
              </a:rPr>
              <a:t>Durgakund</a:t>
            </a:r>
            <a:r>
              <a:rPr lang="en-US" sz="1700" dirty="0">
                <a:latin typeface="Times New Roman" panose="02020603050405020304" pitchFamily="18" charset="0"/>
                <a:cs typeface="Times New Roman" panose="02020603050405020304" pitchFamily="18" charset="0"/>
              </a:rPr>
              <a:t>, Varanasi- 221005, Uttar Pradesh CIN: U62099UP2024PTC200261</a:t>
            </a:r>
          </a:p>
          <a:p>
            <a:pPr algn="just">
              <a:buNone/>
            </a:pPr>
            <a:r>
              <a:rPr lang="en-US" sz="1700" dirty="0">
                <a:latin typeface="Times New Roman" panose="02020603050405020304" pitchFamily="18" charset="0"/>
                <a:cs typeface="Times New Roman" panose="02020603050405020304" pitchFamily="18" charset="0"/>
              </a:rPr>
              <a:t>Email: contact@clipo.pro | mobile: 9935666589</a:t>
            </a:r>
          </a:p>
          <a:p>
            <a:pPr algn="just">
              <a:buNone/>
            </a:pPr>
            <a:r>
              <a:rPr lang="en-US" sz="1700" dirty="0">
                <a:latin typeface="Times New Roman" panose="02020603050405020304" pitchFamily="18" charset="0"/>
                <a:cs typeface="Times New Roman" panose="02020603050405020304" pitchFamily="18" charset="0"/>
              </a:rPr>
              <a:t>Reporting Manager: Abhishek Rai</a:t>
            </a:r>
          </a:p>
          <a:p>
            <a:pPr>
              <a:buNone/>
            </a:pPr>
            <a:endParaRPr lang="en-US"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773B8B5-7176-9DE3-A1CD-BDA3E73D3016}"/>
              </a:ext>
            </a:extLst>
          </p:cNvPr>
          <p:cNvPicPr>
            <a:picLocks noChangeAspect="1"/>
          </p:cNvPicPr>
          <p:nvPr/>
        </p:nvPicPr>
        <p:blipFill>
          <a:blip r:embed="rId2"/>
          <a:stretch>
            <a:fillRect/>
          </a:stretch>
        </p:blipFill>
        <p:spPr>
          <a:xfrm>
            <a:off x="0" y="6145750"/>
            <a:ext cx="12192000" cy="694250"/>
          </a:xfrm>
          <a:prstGeom prst="rect">
            <a:avLst/>
          </a:prstGeom>
        </p:spPr>
      </p:pic>
    </p:spTree>
    <p:extLst>
      <p:ext uri="{BB962C8B-B14F-4D97-AF65-F5344CB8AC3E}">
        <p14:creationId xmlns:p14="http://schemas.microsoft.com/office/powerpoint/2010/main" val="288451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30F3-4622-C8FB-81BD-1016F95DA8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5DED1-DD0B-C547-62E4-E834F67FD331}"/>
              </a:ext>
            </a:extLst>
          </p:cNvPr>
          <p:cNvSpPr>
            <a:spLocks noGrp="1"/>
          </p:cNvSpPr>
          <p:nvPr>
            <p:ph idx="1"/>
          </p:nvPr>
        </p:nvSpPr>
        <p:spPr>
          <a:xfrm>
            <a:off x="599661" y="487155"/>
            <a:ext cx="10515600" cy="4351338"/>
          </a:xfrm>
        </p:spPr>
        <p:txBody>
          <a:bodyPr>
            <a:normAutofit/>
          </a:bodyPr>
          <a:lstStyle/>
          <a:p>
            <a:pPr>
              <a:buNone/>
            </a:pPr>
            <a:r>
              <a:rPr lang="en-US" sz="2400" b="1" dirty="0">
                <a:latin typeface="Times New Roman" panose="02020603050405020304" pitchFamily="18" charset="0"/>
                <a:cs typeface="Times New Roman" panose="02020603050405020304" pitchFamily="18" charset="0"/>
              </a:rPr>
              <a:t>Motivation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Video creation is booming—used widely in education, marketing, and entertainment.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But editing is hard: adding voiceovers, subtitles, and cutting scenes takes time and skill.</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Most tools today are slow, manual, and not AI-powered.</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There’s a big need for smart, automated tools that can:</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Understand video scenes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Convert speech to text (ASR)</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Generate natural voices (TTS)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Work across languages and styles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My internship at Clipo AI aimed to solve this by building an AI-based video editing pipeline.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helps creators save time, make better videos faster, and reach more audiences through automation.</a:t>
            </a:r>
          </a:p>
          <a:p>
            <a:pPr>
              <a:buNone/>
            </a:pPr>
            <a:endParaRPr lang="en-US"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F46920A-55AF-D015-E45B-0F561FC85200}"/>
              </a:ext>
            </a:extLst>
          </p:cNvPr>
          <p:cNvPicPr>
            <a:picLocks noChangeAspect="1"/>
          </p:cNvPicPr>
          <p:nvPr/>
        </p:nvPicPr>
        <p:blipFill>
          <a:blip r:embed="rId2"/>
          <a:stretch>
            <a:fillRect/>
          </a:stretch>
        </p:blipFill>
        <p:spPr>
          <a:xfrm>
            <a:off x="0" y="6145750"/>
            <a:ext cx="12192000" cy="694250"/>
          </a:xfrm>
          <a:prstGeom prst="rect">
            <a:avLst/>
          </a:prstGeom>
        </p:spPr>
      </p:pic>
    </p:spTree>
    <p:extLst>
      <p:ext uri="{BB962C8B-B14F-4D97-AF65-F5344CB8AC3E}">
        <p14:creationId xmlns:p14="http://schemas.microsoft.com/office/powerpoint/2010/main" val="232399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E8FDE-0F81-5E48-49A1-25381855A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6032C-D0F4-21FC-F39B-ADC10311ABF0}"/>
              </a:ext>
            </a:extLst>
          </p:cNvPr>
          <p:cNvSpPr>
            <a:spLocks noGrp="1"/>
          </p:cNvSpPr>
          <p:nvPr>
            <p:ph type="title"/>
          </p:nvPr>
        </p:nvSpPr>
        <p:spPr/>
        <p:txBody>
          <a:bodyPr>
            <a:normAutofit/>
          </a:bodyPr>
          <a:lstStyle/>
          <a:p>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Model </a:t>
            </a:r>
            <a:endParaRPr lang="en-IN" sz="2000" b="1" dirty="0"/>
          </a:p>
        </p:txBody>
      </p:sp>
      <p:sp>
        <p:nvSpPr>
          <p:cNvPr id="3" name="Content Placeholder 2">
            <a:extLst>
              <a:ext uri="{FF2B5EF4-FFF2-40B4-BE49-F238E27FC236}">
                <a16:creationId xmlns:a16="http://schemas.microsoft.com/office/drawing/2014/main" id="{A37B3969-5C08-39C2-D113-F8367DCC98AC}"/>
              </a:ext>
            </a:extLst>
          </p:cNvPr>
          <p:cNvSpPr>
            <a:spLocks noGrp="1"/>
          </p:cNvSpPr>
          <p:nvPr>
            <p:ph idx="1"/>
          </p:nvPr>
        </p:nvSpPr>
        <p:spPr>
          <a:xfrm>
            <a:off x="838200" y="1423642"/>
            <a:ext cx="10515600" cy="4351338"/>
          </a:xfrm>
        </p:spPr>
        <p:txBody>
          <a:bodyPr>
            <a:noAutofit/>
          </a:bodyPr>
          <a:lstStyle/>
          <a:p>
            <a:pPr>
              <a:buNone/>
            </a:pPr>
            <a:r>
              <a:rPr lang="en-US" sz="1600" dirty="0">
                <a:latin typeface="Times New Roman" panose="02020603050405020304" pitchFamily="18" charset="0"/>
                <a:cs typeface="Times New Roman" panose="02020603050405020304" pitchFamily="18" charset="0"/>
              </a:rPr>
              <a:t>Steps followed in this project:</a:t>
            </a:r>
          </a:p>
          <a:p>
            <a:pPr>
              <a:buFont typeface="+mj-lt"/>
              <a:buAutoNum type="arabicPeriod"/>
            </a:pPr>
            <a:r>
              <a:rPr lang="en-US" sz="1600" dirty="0">
                <a:latin typeface="Times New Roman" panose="02020603050405020304" pitchFamily="18" charset="0"/>
                <a:cs typeface="Times New Roman" panose="02020603050405020304" pitchFamily="18" charset="0"/>
              </a:rPr>
              <a:t>Audio Input Module</a:t>
            </a:r>
          </a:p>
          <a:p>
            <a:pPr marL="457200" lvl="1" indent="0">
              <a:buNone/>
            </a:pPr>
            <a:r>
              <a:rPr lang="en-US" sz="1600" dirty="0">
                <a:latin typeface="Times New Roman" panose="02020603050405020304" pitchFamily="18" charset="0"/>
                <a:cs typeface="Times New Roman" panose="02020603050405020304" pitchFamily="18" charset="0"/>
              </a:rPr>
              <a:t>Takes any audio/video and prepares it (removes noise, silence, etc.)</a:t>
            </a:r>
          </a:p>
          <a:p>
            <a:pPr>
              <a:buFont typeface="+mj-lt"/>
              <a:buAutoNum type="arabicPeriod"/>
            </a:pPr>
            <a:r>
              <a:rPr lang="en-US" sz="1600" dirty="0">
                <a:latin typeface="Times New Roman" panose="02020603050405020304" pitchFamily="18" charset="0"/>
                <a:cs typeface="Times New Roman" panose="02020603050405020304" pitchFamily="18" charset="0"/>
              </a:rPr>
              <a:t>Speech Recognition (ASR)</a:t>
            </a:r>
          </a:p>
          <a:p>
            <a:pPr marL="457200" lvl="1" indent="0">
              <a:buNone/>
            </a:pPr>
            <a:r>
              <a:rPr lang="en-US" sz="1600" dirty="0">
                <a:latin typeface="Times New Roman" panose="02020603050405020304" pitchFamily="18" charset="0"/>
                <a:cs typeface="Times New Roman" panose="02020603050405020304" pitchFamily="18" charset="0"/>
              </a:rPr>
              <a:t>Converts voice to text using Whisper model by OpenAI</a:t>
            </a:r>
          </a:p>
          <a:p>
            <a:pPr>
              <a:buFont typeface="+mj-lt"/>
              <a:buAutoNum type="arabicPeriod"/>
            </a:pPr>
            <a:r>
              <a:rPr lang="en-US" sz="1600" dirty="0">
                <a:latin typeface="Times New Roman" panose="02020603050405020304" pitchFamily="18" charset="0"/>
                <a:cs typeface="Times New Roman" panose="02020603050405020304" pitchFamily="18" charset="0"/>
              </a:rPr>
              <a:t>Scene Detection</a:t>
            </a:r>
          </a:p>
          <a:p>
            <a:pPr marL="457200" lvl="1" indent="0">
              <a:buNone/>
            </a:pPr>
            <a:r>
              <a:rPr lang="en-US" sz="1600" dirty="0">
                <a:latin typeface="Times New Roman" panose="02020603050405020304" pitchFamily="18" charset="0"/>
                <a:cs typeface="Times New Roman" panose="02020603050405020304" pitchFamily="18" charset="0"/>
              </a:rPr>
              <a:t>Finds where scenes change or speakers change using </a:t>
            </a:r>
            <a:r>
              <a:rPr lang="en-US" sz="1600" dirty="0" err="1">
                <a:latin typeface="Times New Roman" panose="02020603050405020304" pitchFamily="18" charset="0"/>
                <a:cs typeface="Times New Roman" panose="02020603050405020304" pitchFamily="18" charset="0"/>
              </a:rPr>
              <a:t>TransNet</a:t>
            </a:r>
            <a:r>
              <a:rPr lang="en-US" sz="1600" dirty="0">
                <a:latin typeface="Times New Roman" panose="02020603050405020304" pitchFamily="18" charset="0"/>
                <a:cs typeface="Times New Roman" panose="02020603050405020304" pitchFamily="18" charset="0"/>
              </a:rPr>
              <a:t> V2 and CLIP</a:t>
            </a:r>
          </a:p>
          <a:p>
            <a:pPr>
              <a:buFont typeface="+mj-lt"/>
              <a:buAutoNum type="arabicPeriod"/>
            </a:pPr>
            <a:r>
              <a:rPr lang="en-US" sz="1600" dirty="0">
                <a:latin typeface="Times New Roman" panose="02020603050405020304" pitchFamily="18" charset="0"/>
                <a:cs typeface="Times New Roman" panose="02020603050405020304" pitchFamily="18" charset="0"/>
              </a:rPr>
              <a:t>Text Improvement (RAG)</a:t>
            </a:r>
          </a:p>
          <a:p>
            <a:pPr marL="457200" lvl="1" indent="0">
              <a:buNone/>
            </a:pPr>
            <a:r>
              <a:rPr lang="en-US" sz="1600" dirty="0">
                <a:latin typeface="Times New Roman" panose="02020603050405020304" pitchFamily="18" charset="0"/>
                <a:cs typeface="Times New Roman" panose="02020603050405020304" pitchFamily="18" charset="0"/>
              </a:rPr>
              <a:t>Adds extra context to the text (like a chatbot) to improve narration</a:t>
            </a:r>
          </a:p>
          <a:p>
            <a:pPr>
              <a:buFont typeface="+mj-lt"/>
              <a:buAutoNum type="arabicPeriod"/>
            </a:pPr>
            <a:r>
              <a:rPr lang="en-US" sz="1600" dirty="0">
                <a:latin typeface="Times New Roman" panose="02020603050405020304" pitchFamily="18" charset="0"/>
                <a:cs typeface="Times New Roman" panose="02020603050405020304" pitchFamily="18" charset="0"/>
              </a:rPr>
              <a:t>Text-to-Speech (TTS)</a:t>
            </a:r>
          </a:p>
          <a:p>
            <a:pPr marL="457200" lvl="1" indent="0">
              <a:buNone/>
            </a:pPr>
            <a:r>
              <a:rPr lang="en-US" sz="1600" dirty="0">
                <a:latin typeface="Times New Roman" panose="02020603050405020304" pitchFamily="18" charset="0"/>
                <a:cs typeface="Times New Roman" panose="02020603050405020304" pitchFamily="18" charset="0"/>
              </a:rPr>
              <a:t>Converts text back to voice using Kokoro and Dia-1.6B models</a:t>
            </a:r>
          </a:p>
          <a:p>
            <a:pPr>
              <a:buFont typeface="+mj-lt"/>
              <a:buAutoNum type="arabicPeriod"/>
            </a:pPr>
            <a:r>
              <a:rPr lang="en-US" sz="1600" dirty="0">
                <a:latin typeface="Times New Roman" panose="02020603050405020304" pitchFamily="18" charset="0"/>
                <a:cs typeface="Times New Roman" panose="02020603050405020304" pitchFamily="18" charset="0"/>
              </a:rPr>
              <a:t>Final Output</a:t>
            </a:r>
          </a:p>
          <a:p>
            <a:pPr marL="457200" lvl="1" indent="0">
              <a:buNone/>
            </a:pPr>
            <a:r>
              <a:rPr lang="en-US" sz="1600" dirty="0">
                <a:latin typeface="Times New Roman" panose="02020603050405020304" pitchFamily="18" charset="0"/>
                <a:cs typeface="Times New Roman" panose="02020603050405020304" pitchFamily="18" charset="0"/>
              </a:rPr>
              <a:t>Merges everything and creates a video with realistic AI voice and accurate subtitles</a:t>
            </a:r>
          </a:p>
        </p:txBody>
      </p:sp>
      <p:pic>
        <p:nvPicPr>
          <p:cNvPr id="7" name="Picture 6">
            <a:extLst>
              <a:ext uri="{FF2B5EF4-FFF2-40B4-BE49-F238E27FC236}">
                <a16:creationId xmlns:a16="http://schemas.microsoft.com/office/drawing/2014/main" id="{571742DF-2FD1-CD5D-E45D-50C047627117}"/>
              </a:ext>
            </a:extLst>
          </p:cNvPr>
          <p:cNvPicPr>
            <a:picLocks noChangeAspect="1"/>
          </p:cNvPicPr>
          <p:nvPr/>
        </p:nvPicPr>
        <p:blipFill>
          <a:blip r:embed="rId2"/>
          <a:stretch>
            <a:fillRect/>
          </a:stretch>
        </p:blipFill>
        <p:spPr>
          <a:xfrm>
            <a:off x="0" y="6145750"/>
            <a:ext cx="12192000" cy="694250"/>
          </a:xfrm>
          <a:prstGeom prst="rect">
            <a:avLst/>
          </a:prstGeom>
        </p:spPr>
      </p:pic>
    </p:spTree>
    <p:extLst>
      <p:ext uri="{BB962C8B-B14F-4D97-AF65-F5344CB8AC3E}">
        <p14:creationId xmlns:p14="http://schemas.microsoft.com/office/powerpoint/2010/main" val="173856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79CBB-1715-FC10-CAFA-E0A48FD4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D042D-52EE-6D72-545C-D02DE6C6B16D}"/>
              </a:ext>
            </a:extLst>
          </p:cNvPr>
          <p:cNvSpPr>
            <a:spLocks noGrp="1"/>
          </p:cNvSpPr>
          <p:nvPr>
            <p:ph type="title"/>
          </p:nvPr>
        </p:nvSpPr>
        <p:spPr/>
        <p:txBody>
          <a:bodyPr>
            <a:normAutofit/>
          </a:bodyPr>
          <a:lstStyle/>
          <a:p>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Software Requirement Specification</a:t>
            </a:r>
            <a:endParaRPr lang="en-IN" sz="2000" b="1" dirty="0"/>
          </a:p>
        </p:txBody>
      </p:sp>
      <p:sp>
        <p:nvSpPr>
          <p:cNvPr id="3" name="Content Placeholder 2">
            <a:extLst>
              <a:ext uri="{FF2B5EF4-FFF2-40B4-BE49-F238E27FC236}">
                <a16:creationId xmlns:a16="http://schemas.microsoft.com/office/drawing/2014/main" id="{C19F3A3B-1BD3-2B09-7972-AAE3957E5464}"/>
              </a:ext>
            </a:extLst>
          </p:cNvPr>
          <p:cNvSpPr>
            <a:spLocks noGrp="1"/>
          </p:cNvSpPr>
          <p:nvPr>
            <p:ph idx="1"/>
          </p:nvPr>
        </p:nvSpPr>
        <p:spPr>
          <a:xfrm>
            <a:off x="838200" y="1423642"/>
            <a:ext cx="10515600" cy="4351338"/>
          </a:xfrm>
        </p:spPr>
        <p:txBody>
          <a:bodyPr>
            <a:noAutofit/>
          </a:bodyPr>
          <a:lstStyle/>
          <a:p>
            <a:pPr>
              <a:buNone/>
            </a:pPr>
            <a:r>
              <a:rPr lang="en-IN" sz="1600" dirty="0">
                <a:latin typeface="Times New Roman" panose="02020603050405020304" pitchFamily="18" charset="0"/>
                <a:cs typeface="Times New Roman" panose="02020603050405020304" pitchFamily="18" charset="0"/>
              </a:rPr>
              <a:t>Hardware Used:</a:t>
            </a:r>
          </a:p>
          <a:p>
            <a:pPr>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Ryzen</a:t>
            </a:r>
            <a:r>
              <a:rPr lang="en-IN" sz="1600" dirty="0">
                <a:latin typeface="Times New Roman" panose="02020603050405020304" pitchFamily="18" charset="0"/>
                <a:cs typeface="Times New Roman" panose="02020603050405020304" pitchFamily="18" charset="0"/>
              </a:rPr>
              <a:t> 9 CPU, 32 GB RAM, GPU for training models</a:t>
            </a:r>
          </a:p>
          <a:p>
            <a:pPr>
              <a:buNone/>
            </a:pPr>
            <a:r>
              <a:rPr lang="en-IN" sz="1600" dirty="0">
                <a:latin typeface="Times New Roman" panose="02020603050405020304" pitchFamily="18" charset="0"/>
                <a:cs typeface="Times New Roman" panose="02020603050405020304" pitchFamily="18" charset="0"/>
              </a:rPr>
              <a:t> Software &amp; Tools:</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Python 3.10</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Whisper ASR (by OpenAI)</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Dia 1.6B (TTS from </a:t>
            </a:r>
            <a:r>
              <a:rPr lang="en-IN" sz="1600" dirty="0" err="1">
                <a:latin typeface="Times New Roman" panose="02020603050405020304" pitchFamily="18" charset="0"/>
                <a:cs typeface="Times New Roman" panose="02020603050405020304" pitchFamily="18" charset="0"/>
              </a:rPr>
              <a:t>HuggingFace</a:t>
            </a:r>
            <a:r>
              <a:rPr lang="en-IN"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Kokoro ONNX (for fast voice synthesis)</a:t>
            </a:r>
          </a:p>
          <a:p>
            <a:pPr>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Librosa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MoviePy</a:t>
            </a:r>
            <a:r>
              <a:rPr lang="en-IN" sz="1600" dirty="0">
                <a:latin typeface="Times New Roman" panose="02020603050405020304" pitchFamily="18" charset="0"/>
                <a:cs typeface="Times New Roman" panose="02020603050405020304" pitchFamily="18" charset="0"/>
              </a:rPr>
              <a:t>, OpenCV (audio/video editing)</a:t>
            </a:r>
          </a:p>
          <a:p>
            <a:pPr>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FFmpeg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HuggingFace</a:t>
            </a:r>
            <a:r>
              <a:rPr lang="en-IN" sz="1600" dirty="0">
                <a:latin typeface="Times New Roman" panose="02020603050405020304" pitchFamily="18" charset="0"/>
                <a:cs typeface="Times New Roman" panose="02020603050405020304" pitchFamily="18" charset="0"/>
              </a:rPr>
              <a:t> Transformers</a:t>
            </a:r>
          </a:p>
        </p:txBody>
      </p:sp>
      <p:pic>
        <p:nvPicPr>
          <p:cNvPr id="7" name="Picture 6">
            <a:extLst>
              <a:ext uri="{FF2B5EF4-FFF2-40B4-BE49-F238E27FC236}">
                <a16:creationId xmlns:a16="http://schemas.microsoft.com/office/drawing/2014/main" id="{9C39ECD8-4D35-EE06-4F5C-FFE23AC60826}"/>
              </a:ext>
            </a:extLst>
          </p:cNvPr>
          <p:cNvPicPr>
            <a:picLocks noChangeAspect="1"/>
          </p:cNvPicPr>
          <p:nvPr/>
        </p:nvPicPr>
        <p:blipFill>
          <a:blip r:embed="rId2"/>
          <a:stretch>
            <a:fillRect/>
          </a:stretch>
        </p:blipFill>
        <p:spPr>
          <a:xfrm>
            <a:off x="0" y="6145750"/>
            <a:ext cx="12192000" cy="694250"/>
          </a:xfrm>
          <a:prstGeom prst="rect">
            <a:avLst/>
          </a:prstGeom>
        </p:spPr>
      </p:pic>
    </p:spTree>
    <p:extLst>
      <p:ext uri="{BB962C8B-B14F-4D97-AF65-F5344CB8AC3E}">
        <p14:creationId xmlns:p14="http://schemas.microsoft.com/office/powerpoint/2010/main" val="264275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04959-7076-7613-DBD3-342C9E3D9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6E22D3-0314-C1AA-BF24-55485D403AE9}"/>
              </a:ext>
            </a:extLst>
          </p:cNvPr>
          <p:cNvSpPr>
            <a:spLocks noGrp="1"/>
          </p:cNvSpPr>
          <p:nvPr>
            <p:ph type="title"/>
          </p:nvPr>
        </p:nvSpPr>
        <p:spPr>
          <a:xfrm>
            <a:off x="809625" y="18000"/>
            <a:ext cx="10515600" cy="1325563"/>
          </a:xfrm>
        </p:spPr>
        <p:txBody>
          <a:bodyPr>
            <a:normAutofit/>
          </a:bodyPr>
          <a:lstStyle/>
          <a:p>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End-to-End Pipeline</a:t>
            </a:r>
            <a:endParaRPr lang="en-IN" sz="2000" b="1" dirty="0"/>
          </a:p>
        </p:txBody>
      </p:sp>
      <p:pic>
        <p:nvPicPr>
          <p:cNvPr id="7" name="Picture 6">
            <a:extLst>
              <a:ext uri="{FF2B5EF4-FFF2-40B4-BE49-F238E27FC236}">
                <a16:creationId xmlns:a16="http://schemas.microsoft.com/office/drawing/2014/main" id="{373B2EC7-4DF6-6F99-2174-A491F5AD938E}"/>
              </a:ext>
            </a:extLst>
          </p:cNvPr>
          <p:cNvPicPr>
            <a:picLocks noChangeAspect="1"/>
          </p:cNvPicPr>
          <p:nvPr/>
        </p:nvPicPr>
        <p:blipFill>
          <a:blip r:embed="rId2"/>
          <a:stretch>
            <a:fillRect/>
          </a:stretch>
        </p:blipFill>
        <p:spPr>
          <a:xfrm>
            <a:off x="0" y="6145750"/>
            <a:ext cx="12192000" cy="694250"/>
          </a:xfrm>
          <a:prstGeom prst="rect">
            <a:avLst/>
          </a:prstGeom>
        </p:spPr>
      </p:pic>
      <p:pic>
        <p:nvPicPr>
          <p:cNvPr id="10" name="Content Placeholder 9">
            <a:extLst>
              <a:ext uri="{FF2B5EF4-FFF2-40B4-BE49-F238E27FC236}">
                <a16:creationId xmlns:a16="http://schemas.microsoft.com/office/drawing/2014/main" id="{4BAC111B-252E-B914-2592-B2D8B04D6FFD}"/>
              </a:ext>
            </a:extLst>
          </p:cNvPr>
          <p:cNvPicPr>
            <a:picLocks noGrp="1" noChangeAspect="1"/>
          </p:cNvPicPr>
          <p:nvPr>
            <p:ph idx="1"/>
          </p:nvPr>
        </p:nvPicPr>
        <p:blipFill>
          <a:blip r:embed="rId3"/>
          <a:stretch>
            <a:fillRect/>
          </a:stretch>
        </p:blipFill>
        <p:spPr>
          <a:xfrm>
            <a:off x="691242" y="1230412"/>
            <a:ext cx="10515600" cy="1258250"/>
          </a:xfrm>
        </p:spPr>
      </p:pic>
      <p:sp>
        <p:nvSpPr>
          <p:cNvPr id="14" name="Content Placeholder 2">
            <a:extLst>
              <a:ext uri="{FF2B5EF4-FFF2-40B4-BE49-F238E27FC236}">
                <a16:creationId xmlns:a16="http://schemas.microsoft.com/office/drawing/2014/main" id="{BFFF78F0-002B-FFD6-A24B-A50FD0375326}"/>
              </a:ext>
            </a:extLst>
          </p:cNvPr>
          <p:cNvSpPr txBox="1">
            <a:spLocks/>
          </p:cNvSpPr>
          <p:nvPr/>
        </p:nvSpPr>
        <p:spPr>
          <a:xfrm>
            <a:off x="809625" y="2766878"/>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sp>
        <p:nvSpPr>
          <p:cNvPr id="16" name="Rectangle 3">
            <a:extLst>
              <a:ext uri="{FF2B5EF4-FFF2-40B4-BE49-F238E27FC236}">
                <a16:creationId xmlns:a16="http://schemas.microsoft.com/office/drawing/2014/main" id="{D85078EC-8D20-44F4-9315-63D6D9435879}"/>
              </a:ext>
            </a:extLst>
          </p:cNvPr>
          <p:cNvSpPr>
            <a:spLocks noChangeArrowheads="1"/>
          </p:cNvSpPr>
          <p:nvPr/>
        </p:nvSpPr>
        <p:spPr bwMode="auto">
          <a:xfrm>
            <a:off x="866775" y="2699565"/>
            <a:ext cx="1029788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Raw Audio (Input)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provides audio input (e.g., podcast, voiceover).</a:t>
            </a:r>
          </a:p>
          <a:p>
            <a:pPr marR="0" lvl="0" algn="l" defTabSz="914400" rtl="0" eaLnBrk="0" fontAlgn="base" latinLnBrk="0" hangingPunct="0">
              <a:lnSpc>
                <a:spcPct val="100000"/>
              </a:lnSpc>
              <a:spcBef>
                <a:spcPct val="0"/>
              </a:spcBef>
              <a:spcAft>
                <a:spcPct val="0"/>
              </a:spcAft>
              <a:buClrTx/>
              <a:buSzTx/>
              <a:tabLst/>
            </a:pPr>
            <a:r>
              <a:rPr lang="en-US" altLang="en-US" sz="1600" b="1" i="1" dirty="0">
                <a:latin typeface="Times New Roman" panose="02020603050405020304" pitchFamily="18" charset="0"/>
                <a:cs typeface="Times New Roman" panose="02020603050405020304" pitchFamily="18" charset="0"/>
              </a:rPr>
              <a:t>2. </a:t>
            </a: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ASR Module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the speech into text with timestamps using Whisper.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Scene Detection Module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Analyzes the transcript to find scene changes or topic shifts using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TransNet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V2 + CLIP.</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RAG Module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the transcript by adding external context or summaries using Retrieval-Augmented Generation.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TTS Module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natural, human-like voice from the final script using Kokoro-ONNX or Dia-1.6B.</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Synthesized Audio Output (Final Output)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 result is enriched, context-aware speech ready to be used in videos or podcasts.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38853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1718</TotalTime>
  <Words>1341</Words>
  <Application>Microsoft Office PowerPoint</Application>
  <PresentationFormat>Widescreen</PresentationFormat>
  <Paragraphs>156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Introduction</vt:lpstr>
      <vt:lpstr>PowerPoint Presentation</vt:lpstr>
      <vt:lpstr>PowerPoint Presentation</vt:lpstr>
      <vt:lpstr>PowerPoint Presentation</vt:lpstr>
      <vt:lpstr>Process Model </vt:lpstr>
      <vt:lpstr>Software Requirement Specification</vt:lpstr>
      <vt:lpstr>End-to-End Pipeline</vt:lpstr>
      <vt:lpstr>Outputs / Screenshots</vt:lpstr>
      <vt:lpstr>Outputs / Screenshots</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Jagriti Ranawat</cp:lastModifiedBy>
  <cp:revision>39</cp:revision>
  <dcterms:created xsi:type="dcterms:W3CDTF">2022-04-04T16:03:24Z</dcterms:created>
  <dcterms:modified xsi:type="dcterms:W3CDTF">2025-05-27T11:26:06Z</dcterms:modified>
</cp:coreProperties>
</file>