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1"/>
  </p:sldMasterIdLst>
  <p:notesMasterIdLst>
    <p:notesMasterId r:id="rId27"/>
  </p:notesMasterIdLst>
  <p:sldIdLst>
    <p:sldId id="288" r:id="rId2"/>
    <p:sldId id="256" r:id="rId3"/>
    <p:sldId id="465" r:id="rId4"/>
    <p:sldId id="459" r:id="rId5"/>
    <p:sldId id="443" r:id="rId6"/>
    <p:sldId id="502" r:id="rId7"/>
    <p:sldId id="512" r:id="rId8"/>
    <p:sldId id="504" r:id="rId9"/>
    <p:sldId id="261" r:id="rId10"/>
    <p:sldId id="263" r:id="rId11"/>
    <p:sldId id="513" r:id="rId12"/>
    <p:sldId id="514" r:id="rId13"/>
    <p:sldId id="505" r:id="rId14"/>
    <p:sldId id="515" r:id="rId15"/>
    <p:sldId id="516" r:id="rId16"/>
    <p:sldId id="517" r:id="rId17"/>
    <p:sldId id="518" r:id="rId18"/>
    <p:sldId id="519" r:id="rId19"/>
    <p:sldId id="520" r:id="rId20"/>
    <p:sldId id="521" r:id="rId21"/>
    <p:sldId id="522" r:id="rId22"/>
    <p:sldId id="523" r:id="rId23"/>
    <p:sldId id="524" r:id="rId24"/>
    <p:sldId id="486" r:id="rId25"/>
    <p:sldId id="32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860E9-25B1-404B-83AD-4C6732A282B2}"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83D02E4E-8565-4AE6-992C-B4C0A9AFE07F}">
      <dgm:prSet custT="1"/>
      <dgm:spPr/>
      <dgm:t>
        <a:bodyPr/>
        <a:lstStyle/>
        <a:p>
          <a:pPr algn="just"/>
          <a:r>
            <a:rPr lang="en-US" sz="2400" b="1" dirty="0">
              <a:solidFill>
                <a:schemeClr val="tx1"/>
              </a:solidFill>
              <a:latin typeface="Times New Roman" panose="02020603050405020304" pitchFamily="18" charset="0"/>
              <a:cs typeface="Times New Roman" panose="02020603050405020304" pitchFamily="18" charset="0"/>
            </a:rPr>
            <a:t>Objective 1: </a:t>
          </a:r>
          <a:r>
            <a:rPr lang="en-US" sz="2400" dirty="0">
              <a:latin typeface="Times New Roman" panose="02020603050405020304" pitchFamily="18" charset="0"/>
              <a:cs typeface="Times New Roman" panose="02020603050405020304" pitchFamily="18" charset="0"/>
            </a:rPr>
            <a:t>To detect illegitimate news, which is a classic text classification problem by using  existing machine learning models on extended dataset.</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919C8E92-3B18-40CD-BB6E-224444F073A1}" type="parTrans" cxnId="{347E1D78-9DF1-4B9D-8F8F-1CDEEE3A6AB9}">
      <dgm:prSet/>
      <dgm:spPr/>
      <dgm:t>
        <a:bodyPr/>
        <a:lstStyle/>
        <a:p>
          <a:endParaRPr lang="en-US"/>
        </a:p>
      </dgm:t>
    </dgm:pt>
    <dgm:pt modelId="{B7D684D9-D83A-4C4B-840F-E437A62473E9}" type="sibTrans" cxnId="{347E1D78-9DF1-4B9D-8F8F-1CDEEE3A6AB9}">
      <dgm:prSet/>
      <dgm:spPr/>
      <dgm:t>
        <a:bodyPr/>
        <a:lstStyle/>
        <a:p>
          <a:endParaRPr lang="en-US"/>
        </a:p>
      </dgm:t>
    </dgm:pt>
    <dgm:pt modelId="{208C6565-9CDE-4EC7-8C5C-75C3D9B6C708}">
      <dgm:prSet custT="1"/>
      <dgm:spPr/>
      <dgm:t>
        <a:bodyPr/>
        <a:lstStyle/>
        <a:p>
          <a:pPr algn="just"/>
          <a:r>
            <a:rPr lang="en-US" sz="2400" b="1" dirty="0">
              <a:solidFill>
                <a:schemeClr val="tx1"/>
              </a:solidFill>
              <a:latin typeface="Times New Roman" panose="02020603050405020304" pitchFamily="18" charset="0"/>
              <a:cs typeface="Times New Roman" panose="02020603050405020304" pitchFamily="18" charset="0"/>
            </a:rPr>
            <a:t>Objective 2: </a:t>
          </a:r>
          <a:r>
            <a:rPr lang="en-US" sz="2400" dirty="0">
              <a:latin typeface="Times New Roman" panose="02020603050405020304" pitchFamily="18" charset="0"/>
              <a:cs typeface="Times New Roman" panose="02020603050405020304" pitchFamily="18" charset="0"/>
            </a:rPr>
            <a:t>To compare some of predictions method and check which is more accurate and efficient.</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8D74B434-5D3B-49DE-BD24-5C00DAFD6878}" type="parTrans" cxnId="{63FD6034-40AE-44FD-8F07-40015426CE57}">
      <dgm:prSet/>
      <dgm:spPr/>
      <dgm:t>
        <a:bodyPr/>
        <a:lstStyle/>
        <a:p>
          <a:endParaRPr lang="en-US"/>
        </a:p>
      </dgm:t>
    </dgm:pt>
    <dgm:pt modelId="{62216158-7724-46B1-B060-77D25F945E98}" type="sibTrans" cxnId="{63FD6034-40AE-44FD-8F07-40015426CE57}">
      <dgm:prSet/>
      <dgm:spPr/>
      <dgm:t>
        <a:bodyPr/>
        <a:lstStyle/>
        <a:p>
          <a:endParaRPr lang="en-US"/>
        </a:p>
      </dgm:t>
    </dgm:pt>
    <dgm:pt modelId="{92F6FFFB-D55A-4A7D-A689-8C6FDD3CE2DD}" type="pres">
      <dgm:prSet presAssocID="{E37860E9-25B1-404B-83AD-4C6732A282B2}" presName="vert0" presStyleCnt="0">
        <dgm:presLayoutVars>
          <dgm:dir/>
          <dgm:animOne val="branch"/>
          <dgm:animLvl val="lvl"/>
        </dgm:presLayoutVars>
      </dgm:prSet>
      <dgm:spPr/>
    </dgm:pt>
    <dgm:pt modelId="{07AE2067-51FD-4FB4-A99D-295B871C5D30}" type="pres">
      <dgm:prSet presAssocID="{83D02E4E-8565-4AE6-992C-B4C0A9AFE07F}" presName="thickLine" presStyleLbl="alignNode1" presStyleIdx="0" presStyleCnt="2"/>
      <dgm:spPr/>
    </dgm:pt>
    <dgm:pt modelId="{01D4A33B-2A80-44E7-AD7D-494469DB53E1}" type="pres">
      <dgm:prSet presAssocID="{83D02E4E-8565-4AE6-992C-B4C0A9AFE07F}" presName="horz1" presStyleCnt="0"/>
      <dgm:spPr/>
    </dgm:pt>
    <dgm:pt modelId="{E90C865F-4661-4576-B8AB-D52A93C0D969}" type="pres">
      <dgm:prSet presAssocID="{83D02E4E-8565-4AE6-992C-B4C0A9AFE07F}" presName="tx1" presStyleLbl="revTx" presStyleIdx="0" presStyleCnt="2" custLinFactNeighborX="-15" custLinFactNeighborY="-6323"/>
      <dgm:spPr/>
    </dgm:pt>
    <dgm:pt modelId="{547604F1-5E36-4605-9E8C-034E18B1B16E}" type="pres">
      <dgm:prSet presAssocID="{83D02E4E-8565-4AE6-992C-B4C0A9AFE07F}" presName="vert1" presStyleCnt="0"/>
      <dgm:spPr/>
    </dgm:pt>
    <dgm:pt modelId="{9AF84712-E19B-4E6E-95F0-C22B5FB4974F}" type="pres">
      <dgm:prSet presAssocID="{208C6565-9CDE-4EC7-8C5C-75C3D9B6C708}" presName="thickLine" presStyleLbl="alignNode1" presStyleIdx="1" presStyleCnt="2"/>
      <dgm:spPr/>
    </dgm:pt>
    <dgm:pt modelId="{E1E7FB4C-88B2-4594-B58B-80CEEE884B96}" type="pres">
      <dgm:prSet presAssocID="{208C6565-9CDE-4EC7-8C5C-75C3D9B6C708}" presName="horz1" presStyleCnt="0"/>
      <dgm:spPr/>
    </dgm:pt>
    <dgm:pt modelId="{EB3BDA2B-AC36-4203-A562-E05020FC27C1}" type="pres">
      <dgm:prSet presAssocID="{208C6565-9CDE-4EC7-8C5C-75C3D9B6C708}" presName="tx1" presStyleLbl="revTx" presStyleIdx="1" presStyleCnt="2"/>
      <dgm:spPr/>
    </dgm:pt>
    <dgm:pt modelId="{8F7C1D8B-4846-4018-BD2F-52F0853DB38A}" type="pres">
      <dgm:prSet presAssocID="{208C6565-9CDE-4EC7-8C5C-75C3D9B6C708}" presName="vert1" presStyleCnt="0"/>
      <dgm:spPr/>
    </dgm:pt>
  </dgm:ptLst>
  <dgm:cxnLst>
    <dgm:cxn modelId="{63FD6034-40AE-44FD-8F07-40015426CE57}" srcId="{E37860E9-25B1-404B-83AD-4C6732A282B2}" destId="{208C6565-9CDE-4EC7-8C5C-75C3D9B6C708}" srcOrd="1" destOrd="0" parTransId="{8D74B434-5D3B-49DE-BD24-5C00DAFD6878}" sibTransId="{62216158-7724-46B1-B060-77D25F945E98}"/>
    <dgm:cxn modelId="{347E1D78-9DF1-4B9D-8F8F-1CDEEE3A6AB9}" srcId="{E37860E9-25B1-404B-83AD-4C6732A282B2}" destId="{83D02E4E-8565-4AE6-992C-B4C0A9AFE07F}" srcOrd="0" destOrd="0" parTransId="{919C8E92-3B18-40CD-BB6E-224444F073A1}" sibTransId="{B7D684D9-D83A-4C4B-840F-E437A62473E9}"/>
    <dgm:cxn modelId="{8971B78E-BF59-4E55-898C-31CEF6F5177D}" type="presOf" srcId="{208C6565-9CDE-4EC7-8C5C-75C3D9B6C708}" destId="{EB3BDA2B-AC36-4203-A562-E05020FC27C1}" srcOrd="0" destOrd="0" presId="urn:microsoft.com/office/officeart/2008/layout/LinedList"/>
    <dgm:cxn modelId="{D78D2AA1-2E16-492B-8D88-3D68465068B2}" type="presOf" srcId="{83D02E4E-8565-4AE6-992C-B4C0A9AFE07F}" destId="{E90C865F-4661-4576-B8AB-D52A93C0D969}" srcOrd="0" destOrd="0" presId="urn:microsoft.com/office/officeart/2008/layout/LinedList"/>
    <dgm:cxn modelId="{0F3C82E7-93B0-433C-A2D6-7C0278EF7E59}" type="presOf" srcId="{E37860E9-25B1-404B-83AD-4C6732A282B2}" destId="{92F6FFFB-D55A-4A7D-A689-8C6FDD3CE2DD}" srcOrd="0" destOrd="0" presId="urn:microsoft.com/office/officeart/2008/layout/LinedList"/>
    <dgm:cxn modelId="{52BC6DA9-BDBA-4135-B41A-3C1438254AC7}" type="presParOf" srcId="{92F6FFFB-D55A-4A7D-A689-8C6FDD3CE2DD}" destId="{07AE2067-51FD-4FB4-A99D-295B871C5D30}" srcOrd="0" destOrd="0" presId="urn:microsoft.com/office/officeart/2008/layout/LinedList"/>
    <dgm:cxn modelId="{7CCAF08B-0C98-46FD-A13A-03F4D408CCF5}" type="presParOf" srcId="{92F6FFFB-D55A-4A7D-A689-8C6FDD3CE2DD}" destId="{01D4A33B-2A80-44E7-AD7D-494469DB53E1}" srcOrd="1" destOrd="0" presId="urn:microsoft.com/office/officeart/2008/layout/LinedList"/>
    <dgm:cxn modelId="{D038151F-9311-4352-A9FA-B0B3A35886AB}" type="presParOf" srcId="{01D4A33B-2A80-44E7-AD7D-494469DB53E1}" destId="{E90C865F-4661-4576-B8AB-D52A93C0D969}" srcOrd="0" destOrd="0" presId="urn:microsoft.com/office/officeart/2008/layout/LinedList"/>
    <dgm:cxn modelId="{7C1367B0-3F3F-4D36-951B-C7CFF2A9DCD0}" type="presParOf" srcId="{01D4A33B-2A80-44E7-AD7D-494469DB53E1}" destId="{547604F1-5E36-4605-9E8C-034E18B1B16E}" srcOrd="1" destOrd="0" presId="urn:microsoft.com/office/officeart/2008/layout/LinedList"/>
    <dgm:cxn modelId="{43AFB4CE-1971-4690-95CB-0F863E15C8FD}" type="presParOf" srcId="{92F6FFFB-D55A-4A7D-A689-8C6FDD3CE2DD}" destId="{9AF84712-E19B-4E6E-95F0-C22B5FB4974F}" srcOrd="2" destOrd="0" presId="urn:microsoft.com/office/officeart/2008/layout/LinedList"/>
    <dgm:cxn modelId="{3CE47E8B-9DFD-48B9-84AB-75EA83990FEB}" type="presParOf" srcId="{92F6FFFB-D55A-4A7D-A689-8C6FDD3CE2DD}" destId="{E1E7FB4C-88B2-4594-B58B-80CEEE884B96}" srcOrd="3" destOrd="0" presId="urn:microsoft.com/office/officeart/2008/layout/LinedList"/>
    <dgm:cxn modelId="{6E8CF16B-7A61-4107-BAD8-5BB6904140A4}" type="presParOf" srcId="{E1E7FB4C-88B2-4594-B58B-80CEEE884B96}" destId="{EB3BDA2B-AC36-4203-A562-E05020FC27C1}" srcOrd="0" destOrd="0" presId="urn:microsoft.com/office/officeart/2008/layout/LinedList"/>
    <dgm:cxn modelId="{972F6823-04C9-4EA9-8B2F-E304BDB8568E}" type="presParOf" srcId="{E1E7FB4C-88B2-4594-B58B-80CEEE884B96}" destId="{8F7C1D8B-4846-4018-BD2F-52F0853DB3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E2067-51FD-4FB4-A99D-295B871C5D30}">
      <dsp:nvSpPr>
        <dsp:cNvPr id="0" name=""/>
        <dsp:cNvSpPr/>
      </dsp:nvSpPr>
      <dsp:spPr>
        <a:xfrm>
          <a:off x="0" y="0"/>
          <a:ext cx="105156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C865F-4661-4576-B8AB-D52A93C0D969}">
      <dsp:nvSpPr>
        <dsp:cNvPr id="0" name=""/>
        <dsp:cNvSpPr/>
      </dsp:nvSpPr>
      <dsp:spPr>
        <a:xfrm>
          <a:off x="0" y="0"/>
          <a:ext cx="10515600" cy="1345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Objective 1: </a:t>
          </a:r>
          <a:r>
            <a:rPr lang="en-US" sz="2400" kern="1200" dirty="0">
              <a:latin typeface="Times New Roman" panose="02020603050405020304" pitchFamily="18" charset="0"/>
              <a:cs typeface="Times New Roman" panose="02020603050405020304" pitchFamily="18" charset="0"/>
            </a:rPr>
            <a:t>To detect illegitimate news, which is a classic text classification problem by using  existing machine learning models on extended dataset.</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0" y="0"/>
        <a:ext cx="10515600" cy="1345572"/>
      </dsp:txXfrm>
    </dsp:sp>
    <dsp:sp modelId="{9AF84712-E19B-4E6E-95F0-C22B5FB4974F}">
      <dsp:nvSpPr>
        <dsp:cNvPr id="0" name=""/>
        <dsp:cNvSpPr/>
      </dsp:nvSpPr>
      <dsp:spPr>
        <a:xfrm>
          <a:off x="0" y="1345572"/>
          <a:ext cx="105156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BDA2B-AC36-4203-A562-E05020FC27C1}">
      <dsp:nvSpPr>
        <dsp:cNvPr id="0" name=""/>
        <dsp:cNvSpPr/>
      </dsp:nvSpPr>
      <dsp:spPr>
        <a:xfrm>
          <a:off x="0" y="1345572"/>
          <a:ext cx="10515600" cy="1345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Objective 2: </a:t>
          </a:r>
          <a:r>
            <a:rPr lang="en-US" sz="2400" kern="1200" dirty="0">
              <a:latin typeface="Times New Roman" panose="02020603050405020304" pitchFamily="18" charset="0"/>
              <a:cs typeface="Times New Roman" panose="02020603050405020304" pitchFamily="18" charset="0"/>
            </a:rPr>
            <a:t>To compare some of predictions method and check which is more accurate and efficient.</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0" y="1345572"/>
        <a:ext cx="10515600" cy="13455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D55EC-BA73-4468-837E-C206E4A45167}" type="datetimeFigureOut">
              <a:rPr lang="en-IN" smtClean="0"/>
              <a:t>30-06-2021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301F4-B157-44C8-93E0-67B982E023E3}" type="slidenum">
              <a:rPr lang="en-IN" smtClean="0"/>
              <a:t>‹#›</a:t>
            </a:fld>
            <a:endParaRPr lang="en-IN"/>
          </a:p>
        </p:txBody>
      </p:sp>
    </p:spTree>
    <p:extLst>
      <p:ext uri="{BB962C8B-B14F-4D97-AF65-F5344CB8AC3E}">
        <p14:creationId xmlns:p14="http://schemas.microsoft.com/office/powerpoint/2010/main" val="2556750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A301F4-B157-44C8-93E0-67B982E023E3}" type="slidenum">
              <a:rPr lang="en-IN" smtClean="0"/>
              <a:t>4</a:t>
            </a:fld>
            <a:endParaRPr lang="en-IN"/>
          </a:p>
        </p:txBody>
      </p:sp>
    </p:spTree>
    <p:extLst>
      <p:ext uri="{BB962C8B-B14F-4D97-AF65-F5344CB8AC3E}">
        <p14:creationId xmlns:p14="http://schemas.microsoft.com/office/powerpoint/2010/main" val="3874342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55DB1-6560-43C3-94B6-566853001A7A}" type="datetime1">
              <a:rPr lang="en-IN" smtClean="0"/>
              <a:t>30-06-2021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E2F3C8B-18F7-4EFE-AAB4-6E6C40AC490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954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B6A9B-CD7E-4CA9-ABE7-B4C85E9A5755}" type="datetime1">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F3C8B-18F7-4EFE-AAB4-6E6C40AC490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79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BB24F-AC39-4C5C-88A0-FDD7F963C463}" type="datetime1">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F3C8B-18F7-4EFE-AAB4-6E6C40AC490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77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Shape 22"/>
          <p:cNvSpPr txBox="1">
            <a:spLocks noGrp="1"/>
          </p:cNvSpPr>
          <p:nvPr>
            <p:ph type="title"/>
          </p:nvPr>
        </p:nvSpPr>
        <p:spPr>
          <a:xfrm>
            <a:off x="517200" y="610700"/>
            <a:ext cx="11157600" cy="9148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517200" y="1986432"/>
            <a:ext cx="11157600" cy="410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907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14A8B-D7B7-4A3E-88B9-2E9D1FC157E9}" type="datetime1">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F3C8B-18F7-4EFE-AAB4-6E6C40AC490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071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585DD-DD7B-462D-AA18-45D84A0FC574}" type="datetime1">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F3C8B-18F7-4EFE-AAB4-6E6C40AC490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57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F05FB-D249-4D50-AEAD-DCBE0823D75D}" type="datetime1">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2F3C8B-18F7-4EFE-AAB4-6E6C40AC490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956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47E364-FDD0-4897-B838-78C72E8D392E}" type="datetime1">
              <a:rPr lang="en-IN" smtClean="0"/>
              <a:t>30-06-2021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2F3C8B-18F7-4EFE-AAB4-6E6C40AC490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E33F-A45C-409B-9754-9F9F6645329A}" type="datetime1">
              <a:rPr lang="en-IN" smtClean="0"/>
              <a:t>30-06-2021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2F3C8B-18F7-4EFE-AAB4-6E6C40AC490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104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07EBE-BA1C-4DDB-9E15-B055CAF66246}" type="datetime1">
              <a:rPr lang="en-IN" smtClean="0"/>
              <a:t>30-06-2021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2F3C8B-18F7-4EFE-AAB4-6E6C40AC490B}" type="slidenum">
              <a:rPr lang="en-IN" smtClean="0"/>
              <a:t>‹#›</a:t>
            </a:fld>
            <a:endParaRPr lang="en-IN"/>
          </a:p>
        </p:txBody>
      </p:sp>
    </p:spTree>
    <p:extLst>
      <p:ext uri="{BB962C8B-B14F-4D97-AF65-F5344CB8AC3E}">
        <p14:creationId xmlns:p14="http://schemas.microsoft.com/office/powerpoint/2010/main" val="354103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D2FF6-9517-4B8E-BD78-917401A25EFA}" type="datetime1">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2F3C8B-18F7-4EFE-AAB4-6E6C40AC490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4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1B7366-1AC0-419E-AEFB-C10525909CB7}" type="datetime1">
              <a:rPr lang="en-IN" smtClean="0"/>
              <a:t>30-06-2021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E2F3C8B-18F7-4EFE-AAB4-6E6C40AC490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43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7C410B-60AE-416D-8386-677BDF4D6B45}" type="datetime1">
              <a:rPr lang="en-IN" smtClean="0"/>
              <a:t>30-06-2021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E2F3C8B-18F7-4EFE-AAB4-6E6C40AC490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32004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towardsdatascience.com/exploring-activation-functions-for-neural-networks-73498da59b0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6367" y="590678"/>
            <a:ext cx="10617899" cy="1433266"/>
          </a:xfrm>
        </p:spPr>
        <p:txBody>
          <a:bodyPr vert="horz" lIns="91440" tIns="45720" rIns="91440" bIns="45720" rtlCol="0" anchor="b">
            <a:noAutofit/>
          </a:bodyPr>
          <a:lstStyle/>
          <a:p>
            <a:pPr algn="ctr"/>
            <a:r>
              <a:rPr lang="en-US" sz="3200" b="1" kern="1200" dirty="0">
                <a:solidFill>
                  <a:schemeClr val="bg2">
                    <a:lumMod val="25000"/>
                  </a:schemeClr>
                </a:solidFill>
                <a:latin typeface="Times New Roman" panose="02020603050405020304" pitchFamily="18" charset="0"/>
                <a:cs typeface="Times New Roman" panose="02020603050405020304" pitchFamily="18" charset="0"/>
              </a:rPr>
              <a:t>EVALUATION OF MACHINE LEARNING METHODS FOR DETECTING LEGITIMACY OF NEWS ON EXTENDED DATASET</a:t>
            </a:r>
            <a:br>
              <a:rPr lang="en-US" sz="2000" b="1" i="1" kern="1200" dirty="0">
                <a:solidFill>
                  <a:schemeClr val="tx1"/>
                </a:solidFill>
                <a:latin typeface="Times New Roman" panose="02020603050405020304" pitchFamily="18" charset="0"/>
                <a:cs typeface="Times New Roman" panose="02020603050405020304" pitchFamily="18" charset="0"/>
              </a:rPr>
            </a:br>
            <a:endParaRPr lang="en-US" sz="2000" b="1" i="1" u="sng" kern="1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270196" y="2898399"/>
            <a:ext cx="3374070" cy="2244261"/>
          </a:xfrm>
        </p:spPr>
        <p:txBody>
          <a:bodyPr vert="horz" lIns="91440" tIns="45720" rIns="91440" bIns="45720" rtlCol="0">
            <a:normAutofit fontScale="92500" lnSpcReduction="20000"/>
          </a:bodyPr>
          <a:lstStyle/>
          <a:p>
            <a:pPr algn="l"/>
            <a:r>
              <a:rPr lang="en-US" sz="2000" b="1" dirty="0">
                <a:latin typeface="Times New Roman" panose="02020603050405020304" pitchFamily="18" charset="0"/>
                <a:cs typeface="Times New Roman" panose="02020603050405020304" pitchFamily="18" charset="0"/>
              </a:rPr>
              <a:t>                                   PRESENTED BY:</a:t>
            </a:r>
          </a:p>
          <a:p>
            <a:pPr algn="l"/>
            <a:r>
              <a:rPr lang="en-US" sz="2000" b="1" dirty="0">
                <a:latin typeface="Times New Roman" panose="02020603050405020304" pitchFamily="18" charset="0"/>
                <a:cs typeface="Times New Roman" panose="02020603050405020304" pitchFamily="18" charset="0"/>
              </a:rPr>
              <a:t>Jagriti Shahi</a:t>
            </a:r>
          </a:p>
          <a:p>
            <a:pPr algn="l"/>
            <a:r>
              <a:rPr lang="en-US" sz="2000" b="1" dirty="0">
                <a:latin typeface="Times New Roman" panose="02020603050405020304" pitchFamily="18" charset="0"/>
                <a:cs typeface="Times New Roman" panose="02020603050405020304" pitchFamily="18" charset="0"/>
              </a:rPr>
              <a:t>16/ICS/025</a:t>
            </a:r>
          </a:p>
          <a:p>
            <a:pPr algn="l"/>
            <a:r>
              <a:rPr lang="en-US" sz="2000" b="1" cap="none" dirty="0">
                <a:latin typeface="Times New Roman" panose="02020603050405020304" pitchFamily="18" charset="0"/>
                <a:cs typeface="Times New Roman" panose="02020603050405020304" pitchFamily="18" charset="0"/>
              </a:rPr>
              <a:t>Integrated </a:t>
            </a:r>
            <a:r>
              <a:rPr lang="en-US" sz="2000" b="1" cap="none" dirty="0" err="1">
                <a:latin typeface="Times New Roman" panose="02020603050405020304" pitchFamily="18" charset="0"/>
                <a:cs typeface="Times New Roman" panose="02020603050405020304" pitchFamily="18" charset="0"/>
              </a:rPr>
              <a:t>B.Tech</a:t>
            </a:r>
            <a:r>
              <a:rPr lang="en-US" sz="2000" b="1" cap="none" dirty="0">
                <a:latin typeface="Times New Roman" panose="02020603050405020304" pitchFamily="18" charset="0"/>
                <a:cs typeface="Times New Roman" panose="02020603050405020304" pitchFamily="18" charset="0"/>
              </a:rPr>
              <a:t> +</a:t>
            </a:r>
            <a:r>
              <a:rPr lang="en-US" sz="2000" b="1" cap="none" dirty="0" err="1">
                <a:latin typeface="Times New Roman" panose="02020603050405020304" pitchFamily="18" charset="0"/>
                <a:cs typeface="Times New Roman" panose="02020603050405020304" pitchFamily="18" charset="0"/>
              </a:rPr>
              <a:t>M.Tech</a:t>
            </a:r>
            <a:r>
              <a:rPr lang="en-US" sz="2000" b="1" cap="none" dirty="0">
                <a:latin typeface="Times New Roman" panose="02020603050405020304" pitchFamily="18" charset="0"/>
                <a:cs typeface="Times New Roman" panose="02020603050405020304" pitchFamily="18" charset="0"/>
              </a:rPr>
              <a:t> (AIR)</a:t>
            </a:r>
          </a:p>
        </p:txBody>
      </p:sp>
      <p:sp>
        <p:nvSpPr>
          <p:cNvPr id="12" name="Subtitle 2">
            <a:extLst>
              <a:ext uri="{FF2B5EF4-FFF2-40B4-BE49-F238E27FC236}">
                <a16:creationId xmlns:a16="http://schemas.microsoft.com/office/drawing/2014/main" id="{B78D133B-CD99-41AB-92C7-E9761F24AFDD}"/>
              </a:ext>
            </a:extLst>
          </p:cNvPr>
          <p:cNvSpPr txBox="1">
            <a:spLocks/>
          </p:cNvSpPr>
          <p:nvPr/>
        </p:nvSpPr>
        <p:spPr>
          <a:xfrm>
            <a:off x="1227947" y="3106733"/>
            <a:ext cx="3655235" cy="15919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latin typeface="Times New Roman" panose="02020603050405020304" pitchFamily="18" charset="0"/>
                <a:cs typeface="Times New Roman" panose="02020603050405020304" pitchFamily="18" charset="0"/>
              </a:rPr>
              <a:t>SUPERVISED BY:</a:t>
            </a:r>
          </a:p>
          <a:p>
            <a:pPr algn="l"/>
            <a:r>
              <a:rPr lang="en-US" sz="2000" b="1" dirty="0">
                <a:latin typeface="Times New Roman" panose="02020603050405020304" pitchFamily="18" charset="0"/>
                <a:cs typeface="Times New Roman" panose="02020603050405020304" pitchFamily="18" charset="0"/>
              </a:rPr>
              <a:t>Dr. Anurag Singh </a:t>
            </a:r>
            <a:r>
              <a:rPr lang="en-US" sz="2000" b="1" dirty="0" err="1">
                <a:latin typeface="Times New Roman" panose="02020603050405020304" pitchFamily="18" charset="0"/>
                <a:cs typeface="Times New Roman" panose="02020603050405020304" pitchFamily="18" charset="0"/>
              </a:rPr>
              <a:t>Baghel</a:t>
            </a:r>
            <a:endParaRPr lang="en-US"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1391035-74EE-4C9A-98BE-3D3A4A11DBE9}"/>
              </a:ext>
            </a:extLst>
          </p:cNvPr>
          <p:cNvSpPr txBox="1"/>
          <p:nvPr/>
        </p:nvSpPr>
        <p:spPr>
          <a:xfrm>
            <a:off x="0" y="4937658"/>
            <a:ext cx="12192000" cy="129266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DEPARTMENT OF COMPUTER SCIENCE AND ENGINEERING </a:t>
            </a:r>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GAUTAM BUDDHA UNIVERSITY</a:t>
            </a:r>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GREATER NOIDA-201310, UTTAR PRADESH, INDIA</a:t>
            </a:r>
          </a:p>
        </p:txBody>
      </p:sp>
      <p:pic>
        <p:nvPicPr>
          <p:cNvPr id="5" name="Picture 4">
            <a:extLst>
              <a:ext uri="{FF2B5EF4-FFF2-40B4-BE49-F238E27FC236}">
                <a16:creationId xmlns:a16="http://schemas.microsoft.com/office/drawing/2014/main" id="{F10ACD41-6921-4250-A4EC-2C50C2556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2416" y="5583989"/>
            <a:ext cx="2189584" cy="1238843"/>
          </a:xfrm>
          <a:prstGeom prst="rect">
            <a:avLst/>
          </a:prstGeom>
        </p:spPr>
      </p:pic>
      <p:pic>
        <p:nvPicPr>
          <p:cNvPr id="7" name="Picture 6">
            <a:extLst>
              <a:ext uri="{FF2B5EF4-FFF2-40B4-BE49-F238E27FC236}">
                <a16:creationId xmlns:a16="http://schemas.microsoft.com/office/drawing/2014/main" id="{89EFBB6F-1EE8-4A80-884B-56644A895E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43804" y="1995735"/>
            <a:ext cx="1791478" cy="1433266"/>
          </a:xfrm>
          <a:prstGeom prst="rect">
            <a:avLst/>
          </a:prstGeom>
          <a:noFill/>
          <a:ln>
            <a:noFill/>
          </a:ln>
        </p:spPr>
      </p:pic>
    </p:spTree>
    <p:extLst>
      <p:ext uri="{BB962C8B-B14F-4D97-AF65-F5344CB8AC3E}">
        <p14:creationId xmlns:p14="http://schemas.microsoft.com/office/powerpoint/2010/main" val="126886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65706" y="308967"/>
            <a:ext cx="11157600" cy="914800"/>
          </a:xfrm>
          <a:prstGeom prst="rect">
            <a:avLst/>
          </a:prstGeom>
        </p:spPr>
        <p:txBody>
          <a:bodyPr spcFirstLastPara="1" vert="horz" wrap="square" lIns="121900" tIns="121900" rIns="121900" bIns="121900" rtlCol="0" anchor="b" anchorCtr="0">
            <a:noAutofit/>
          </a:bodyPr>
          <a:lstStyle/>
          <a:p>
            <a:pPr algn="ctr"/>
            <a:r>
              <a:rPr lang="en-IN" sz="4000" b="1" dirty="0">
                <a:latin typeface="Times New Roman" panose="02020603050405020304" pitchFamily="18" charset="0"/>
                <a:cs typeface="Times New Roman" panose="02020603050405020304" pitchFamily="18" charset="0"/>
              </a:rPr>
              <a:t>TRAINING A MODEL</a:t>
            </a:r>
          </a:p>
        </p:txBody>
      </p:sp>
      <p:sp>
        <p:nvSpPr>
          <p:cNvPr id="113" name="Shape 113"/>
          <p:cNvSpPr txBox="1">
            <a:spLocks noGrp="1"/>
          </p:cNvSpPr>
          <p:nvPr>
            <p:ph type="body" idx="1"/>
          </p:nvPr>
        </p:nvSpPr>
        <p:spPr>
          <a:xfrm>
            <a:off x="554522" y="1525501"/>
            <a:ext cx="5247200" cy="4105200"/>
          </a:xfrm>
          <a:prstGeom prst="rect">
            <a:avLst/>
          </a:prstGeom>
        </p:spPr>
        <p:txBody>
          <a:bodyPr spcFirstLastPara="1" vert="horz" wrap="square" lIns="121900" tIns="121900" rIns="121900" bIns="121900" rtlCol="0" anchor="t" anchorCtr="0">
            <a:noAutofit/>
          </a:bodyPr>
          <a:lstStyle/>
          <a:p>
            <a:pPr marL="0" indent="0">
              <a:buNone/>
            </a:pPr>
            <a:r>
              <a:rPr lang="en" sz="2000" dirty="0">
                <a:latin typeface="Times New Roman" panose="02020603050405020304" pitchFamily="18" charset="0"/>
                <a:cs typeface="Times New Roman" panose="02020603050405020304" pitchFamily="18" charset="0"/>
              </a:rPr>
              <a:t>Models used-</a:t>
            </a:r>
          </a:p>
          <a:p>
            <a:pPr marL="0" indent="0">
              <a:buNone/>
            </a:pPr>
            <a:endParaRPr lang="en"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K-nearest neighbor (KNN)</a:t>
            </a:r>
          </a:p>
          <a:p>
            <a:pPr marL="0" indent="0">
              <a:buNone/>
            </a:pPr>
            <a:endParaRPr lang="en-US" sz="2000" dirty="0">
              <a:latin typeface="Times New Roman" panose="02020603050405020304" pitchFamily="18" charset="0"/>
              <a:cs typeface="Times New Roman" panose="02020603050405020304" pitchFamily="18" charset="0"/>
            </a:endParaRPr>
          </a:p>
          <a:p>
            <a:pPr marL="342900" indent="-342900"/>
            <a:r>
              <a:rPr lang="en-US" sz="2000" dirty="0">
                <a:latin typeface="Times New Roman" panose="02020603050405020304" pitchFamily="18" charset="0"/>
                <a:cs typeface="Times New Roman" panose="02020603050405020304" pitchFamily="18" charset="0"/>
              </a:rPr>
              <a:t>Random Forest Classifier</a:t>
            </a:r>
          </a:p>
          <a:p>
            <a:pPr marL="0" indent="0">
              <a:buNone/>
            </a:pPr>
            <a:endParaRPr lang="en-US" sz="2000" dirty="0">
              <a:latin typeface="Times New Roman" panose="02020603050405020304" pitchFamily="18" charset="0"/>
              <a:cs typeface="Times New Roman" panose="02020603050405020304" pitchFamily="18" charset="0"/>
            </a:endParaRPr>
          </a:p>
          <a:p>
            <a:pPr marL="342900" indent="-342900"/>
            <a:r>
              <a:rPr lang="en" sz="2000" dirty="0">
                <a:latin typeface="Times New Roman" panose="02020603050405020304" pitchFamily="18" charset="0"/>
                <a:cs typeface="Times New Roman" panose="02020603050405020304" pitchFamily="18" charset="0"/>
              </a:rPr>
              <a:t>Long Short-Term Memory (LSTM)</a:t>
            </a:r>
            <a:endParaRPr sz="2000" dirty="0">
              <a:latin typeface="Times New Roman" panose="02020603050405020304" pitchFamily="18" charset="0"/>
              <a:cs typeface="Times New Roman" panose="02020603050405020304" pitchFamily="18" charset="0"/>
            </a:endParaRPr>
          </a:p>
        </p:txBody>
      </p:sp>
      <p:pic>
        <p:nvPicPr>
          <p:cNvPr id="114" name="Shape 114"/>
          <p:cNvPicPr preferRelativeResize="0"/>
          <p:nvPr/>
        </p:nvPicPr>
        <p:blipFill>
          <a:blip r:embed="rId3">
            <a:alphaModFix/>
          </a:blip>
          <a:stretch>
            <a:fillRect/>
          </a:stretch>
        </p:blipFill>
        <p:spPr>
          <a:xfrm>
            <a:off x="6932645" y="1525500"/>
            <a:ext cx="4590661" cy="4105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0455-AF2A-4B3C-9570-6DE5E83CD588}"/>
              </a:ext>
            </a:extLst>
          </p:cNvPr>
          <p:cNvSpPr>
            <a:spLocks noGrp="1"/>
          </p:cNvSpPr>
          <p:nvPr>
            <p:ph type="title"/>
          </p:nvPr>
        </p:nvSpPr>
        <p:spPr>
          <a:xfrm>
            <a:off x="434328" y="286592"/>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K-Nearest Neighbor</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DC82DBF-3A8D-4280-9499-9B0668FE9EA8}"/>
              </a:ext>
            </a:extLst>
          </p:cNvPr>
          <p:cNvSpPr>
            <a:spLocks noGrp="1"/>
          </p:cNvSpPr>
          <p:nvPr>
            <p:ph type="body" idx="1"/>
          </p:nvPr>
        </p:nvSpPr>
        <p:spPr>
          <a:xfrm>
            <a:off x="517203" y="1641198"/>
            <a:ext cx="7441810" cy="3966500"/>
          </a:xfrm>
        </p:spPr>
        <p:txBody>
          <a:bodyPr>
            <a:normAutofit fontScale="85000" lnSpcReduction="20000"/>
          </a:bodyPr>
          <a:lstStyle/>
          <a:p>
            <a:pPr algn="just"/>
            <a:r>
              <a:rPr lang="en-US" sz="2100" b="0" i="0" dirty="0">
                <a:effectLst/>
                <a:latin typeface="Times New Roman" panose="02020603050405020304" pitchFamily="18" charset="0"/>
                <a:cs typeface="Times New Roman" panose="02020603050405020304" pitchFamily="18" charset="0"/>
              </a:rPr>
              <a:t>K-Nearest Neighbors is one of the most basic yet essential classification algorithms.</a:t>
            </a:r>
          </a:p>
          <a:p>
            <a:pPr algn="just"/>
            <a:endParaRPr lang="en-US" sz="2100" dirty="0">
              <a:latin typeface="Times New Roman" panose="02020603050405020304" pitchFamily="18" charset="0"/>
              <a:cs typeface="Times New Roman" panose="02020603050405020304" pitchFamily="18" charset="0"/>
            </a:endParaRPr>
          </a:p>
          <a:p>
            <a:pPr algn="just"/>
            <a:r>
              <a:rPr lang="en-IN" sz="2100" dirty="0">
                <a:effectLst/>
                <a:latin typeface="Times New Roman" panose="02020603050405020304" pitchFamily="18" charset="0"/>
                <a:ea typeface="Calibri" panose="020F0502020204030204" pitchFamily="34" charset="0"/>
              </a:rPr>
              <a:t>The KNN computations are predicted on the presumption that similar items occur in close enough proximity.</a:t>
            </a:r>
          </a:p>
          <a:p>
            <a:pPr algn="just"/>
            <a:endParaRPr lang="en-IN" sz="2100" b="0" i="0" dirty="0">
              <a:latin typeface="Times New Roman" panose="02020603050405020304" pitchFamily="18" charset="0"/>
              <a:cs typeface="Times New Roman" panose="02020603050405020304" pitchFamily="18" charset="0"/>
            </a:endParaRPr>
          </a:p>
          <a:p>
            <a:pPr algn="just"/>
            <a:r>
              <a:rPr lang="en-US" sz="2100" b="0" i="0" dirty="0">
                <a:effectLst/>
                <a:latin typeface="Times New Roman" panose="02020603050405020304" pitchFamily="18" charset="0"/>
                <a:cs typeface="Times New Roman" panose="02020603050405020304" pitchFamily="18" charset="0"/>
              </a:rPr>
              <a:t>As per Euclidean distance, closest neighbors are find out.</a:t>
            </a:r>
          </a:p>
          <a:p>
            <a:pPr algn="just"/>
            <a:endParaRPr lang="en-US" sz="2100" b="0" i="0" dirty="0">
              <a:effectLst/>
              <a:latin typeface="Times New Roman" panose="02020603050405020304" pitchFamily="18" charset="0"/>
              <a:cs typeface="Times New Roman" panose="02020603050405020304" pitchFamily="18" charset="0"/>
            </a:endParaRPr>
          </a:p>
          <a:p>
            <a:pPr algn="just"/>
            <a:r>
              <a:rPr lang="en-IN" sz="2100" dirty="0">
                <a:effectLst/>
                <a:latin typeface="Times New Roman" panose="02020603050405020304" pitchFamily="18" charset="0"/>
                <a:ea typeface="Calibri" panose="020F0502020204030204" pitchFamily="34" charset="0"/>
              </a:rPr>
              <a:t>On the basis of closest </a:t>
            </a:r>
            <a:r>
              <a:rPr lang="en-IN" sz="2100" dirty="0" err="1">
                <a:effectLst/>
                <a:latin typeface="Times New Roman" panose="02020603050405020304" pitchFamily="18" charset="0"/>
                <a:ea typeface="Calibri" panose="020F0502020204030204" pitchFamily="34" charset="0"/>
              </a:rPr>
              <a:t>neighbors</a:t>
            </a:r>
            <a:r>
              <a:rPr lang="en-IN" sz="2100" dirty="0">
                <a:effectLst/>
                <a:latin typeface="Times New Roman" panose="02020603050405020304" pitchFamily="18" charset="0"/>
                <a:ea typeface="Calibri" panose="020F0502020204030204" pitchFamily="34" charset="0"/>
              </a:rPr>
              <a:t> in category, the new data point  is assigned to that category. </a:t>
            </a:r>
            <a:endParaRPr lang="en-US" sz="2100" b="0" i="0" dirty="0">
              <a:effectLst/>
              <a:latin typeface="Times New Roman" panose="02020603050405020304" pitchFamily="18" charset="0"/>
              <a:cs typeface="Times New Roman" panose="02020603050405020304" pitchFamily="18" charset="0"/>
            </a:endParaRPr>
          </a:p>
          <a:p>
            <a:pPr marL="152396" indent="0" algn="just">
              <a:buNone/>
            </a:pPr>
            <a:endParaRPr lang="en-US" sz="2100" dirty="0">
              <a:latin typeface="Times New Roman" panose="02020603050405020304" pitchFamily="18" charset="0"/>
              <a:cs typeface="Times New Roman" panose="02020603050405020304" pitchFamily="18" charset="0"/>
            </a:endParaRPr>
          </a:p>
          <a:p>
            <a:pPr algn="just"/>
            <a:r>
              <a:rPr lang="en-US" sz="2100" b="0" i="0" dirty="0">
                <a:effectLst/>
                <a:latin typeface="Times New Roman" panose="02020603050405020304" pitchFamily="18" charset="0"/>
                <a:cs typeface="Times New Roman" panose="02020603050405020304" pitchFamily="18" charset="0"/>
              </a:rPr>
              <a:t>It belongs to the supervised learning domain and finds intense application in pattern recognition, data mining and intrusion detection.</a:t>
            </a:r>
          </a:p>
          <a:p>
            <a:endParaRPr lang="en-US" sz="1800" dirty="0">
              <a:latin typeface="Times New Roman" panose="02020603050405020304" pitchFamily="18" charset="0"/>
              <a:cs typeface="Times New Roman" panose="02020603050405020304" pitchFamily="18" charset="0"/>
            </a:endParaRPr>
          </a:p>
          <a:p>
            <a:endParaRPr lang="en-IN" sz="1800" b="0" i="0" dirty="0">
              <a:latin typeface="Times New Roman" panose="02020603050405020304" pitchFamily="18" charset="0"/>
              <a:cs typeface="Times New Roman" panose="02020603050405020304" pitchFamily="18" charset="0"/>
            </a:endParaRPr>
          </a:p>
          <a:p>
            <a:endParaRPr lang="en-US" sz="1800" b="0" i="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AE2D1D-3C2A-454F-A838-86231B630A0E}"/>
              </a:ext>
            </a:extLst>
          </p:cNvPr>
          <p:cNvSpPr>
            <a:spLocks noGrp="1"/>
          </p:cNvSpPr>
          <p:nvPr>
            <p:ph type="sldNum" idx="12"/>
          </p:nvPr>
        </p:nvSpPr>
        <p:spPr/>
        <p:txBody>
          <a:bodyPr/>
          <a:lstStyle/>
          <a:p>
            <a:fld id="{00000000-1234-1234-1234-123412341234}" type="slidenum">
              <a:rPr lang="en" smtClean="0"/>
              <a:pPr/>
              <a:t>11</a:t>
            </a:fld>
            <a:endParaRPr lang="en"/>
          </a:p>
        </p:txBody>
      </p:sp>
      <p:pic>
        <p:nvPicPr>
          <p:cNvPr id="6" name="Picture 5">
            <a:extLst>
              <a:ext uri="{FF2B5EF4-FFF2-40B4-BE49-F238E27FC236}">
                <a16:creationId xmlns:a16="http://schemas.microsoft.com/office/drawing/2014/main" id="{5357B1F9-9835-448E-9DD2-B575A60CED93}"/>
              </a:ext>
            </a:extLst>
          </p:cNvPr>
          <p:cNvPicPr>
            <a:picLocks noChangeAspect="1"/>
          </p:cNvPicPr>
          <p:nvPr/>
        </p:nvPicPr>
        <p:blipFill rotWithShape="1">
          <a:blip r:embed="rId2"/>
          <a:srcRect l="1" r="-128" b="1014"/>
          <a:stretch/>
        </p:blipFill>
        <p:spPr>
          <a:xfrm>
            <a:off x="8102081" y="1885562"/>
            <a:ext cx="3572717" cy="2733091"/>
          </a:xfrm>
          <a:prstGeom prst="rect">
            <a:avLst/>
          </a:prstGeom>
        </p:spPr>
      </p:pic>
    </p:spTree>
    <p:extLst>
      <p:ext uri="{BB962C8B-B14F-4D97-AF65-F5344CB8AC3E}">
        <p14:creationId xmlns:p14="http://schemas.microsoft.com/office/powerpoint/2010/main" val="195190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BEEA-D4BA-441B-A060-B6660B0B8DEC}"/>
              </a:ext>
            </a:extLst>
          </p:cNvPr>
          <p:cNvSpPr>
            <a:spLocks noGrp="1"/>
          </p:cNvSpPr>
          <p:nvPr>
            <p:ph type="title"/>
          </p:nvPr>
        </p:nvSpPr>
        <p:spPr>
          <a:xfrm>
            <a:off x="517200" y="282666"/>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Random Forest Classifier</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E9762F-ED48-4075-9043-D7B8728A293C}"/>
              </a:ext>
            </a:extLst>
          </p:cNvPr>
          <p:cNvSpPr>
            <a:spLocks noGrp="1"/>
          </p:cNvSpPr>
          <p:nvPr>
            <p:ph type="body" idx="1"/>
          </p:nvPr>
        </p:nvSpPr>
        <p:spPr>
          <a:xfrm>
            <a:off x="517200" y="1986432"/>
            <a:ext cx="6172849" cy="3929176"/>
          </a:xfrm>
        </p:spPr>
        <p:txBody>
          <a:bodyPr>
            <a:normAutofit/>
          </a:bodyPr>
          <a:lstStyle/>
          <a:p>
            <a:pPr algn="just"/>
            <a:r>
              <a:rPr lang="en-US" sz="2000" dirty="0">
                <a:latin typeface="Times New Roman" panose="02020603050405020304" pitchFamily="18" charset="0"/>
                <a:cs typeface="Times New Roman" panose="02020603050405020304" pitchFamily="18" charset="0"/>
              </a:rPr>
              <a:t>It is a supervised Machine learning algorithm used for classification, regression, and other tasks using decision trees.</a:t>
            </a:r>
            <a:endParaRPr lang="en-US" sz="2000" b="0" i="0" dirty="0">
              <a:effectLs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It creates a set of decision trees from a randomly selected subset of the training set.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Then It collects the votes from different decision trees to decide the final prediction.</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4F8C6E-A707-4362-9F00-148081BBA712}"/>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1026" name="Picture 2" descr="Random Forest - Overview, Modeling Predictions, Advantages">
            <a:extLst>
              <a:ext uri="{FF2B5EF4-FFF2-40B4-BE49-F238E27FC236}">
                <a16:creationId xmlns:a16="http://schemas.microsoft.com/office/drawing/2014/main" id="{B9C58316-F128-4543-B187-3AD513C70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167" y="2023355"/>
            <a:ext cx="4382393" cy="291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89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E53-8B39-4773-A32B-22EEF71D0C83}"/>
              </a:ext>
            </a:extLst>
          </p:cNvPr>
          <p:cNvSpPr>
            <a:spLocks noGrp="1"/>
          </p:cNvSpPr>
          <p:nvPr>
            <p:ph type="title"/>
          </p:nvPr>
        </p:nvSpPr>
        <p:spPr>
          <a:xfrm>
            <a:off x="504811" y="320771"/>
            <a:ext cx="11157600" cy="914800"/>
          </a:xfrm>
        </p:spPr>
        <p:txBody>
          <a:bodyPr>
            <a:normAutofit/>
          </a:bodyPr>
          <a:lstStyle/>
          <a:p>
            <a:pPr algn="ctr"/>
            <a:r>
              <a:rPr lang="en-IN" sz="4000" b="1" dirty="0">
                <a:latin typeface="Times New Roman" panose="02020603050405020304" pitchFamily="18" charset="0"/>
                <a:cs typeface="Times New Roman" panose="02020603050405020304" pitchFamily="18" charset="0"/>
              </a:rPr>
              <a:t>LSTM(</a:t>
            </a:r>
            <a:r>
              <a:rPr lang="en-US" sz="4000" b="1" dirty="0">
                <a:latin typeface="Times New Roman" panose="02020603050405020304" pitchFamily="18" charset="0"/>
                <a:cs typeface="Times New Roman" panose="02020603050405020304" pitchFamily="18" charset="0"/>
              </a:rPr>
              <a:t>Long short-term memory </a:t>
            </a:r>
            <a:r>
              <a:rPr lang="en-IN" sz="4000" b="1"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9876285D-537C-424E-9DF3-C45757AF78C4}"/>
              </a:ext>
            </a:extLst>
          </p:cNvPr>
          <p:cNvSpPr>
            <a:spLocks noGrp="1"/>
          </p:cNvSpPr>
          <p:nvPr>
            <p:ph type="body" idx="1"/>
          </p:nvPr>
        </p:nvSpPr>
        <p:spPr>
          <a:xfrm>
            <a:off x="517200" y="1986432"/>
            <a:ext cx="6422080" cy="4105200"/>
          </a:xfrm>
        </p:spPr>
        <p:txBody>
          <a:bodyPr>
            <a:normAutofit fontScale="85000" lnSpcReduction="10000"/>
          </a:bodyPr>
          <a:lstStyle/>
          <a:p>
            <a:pPr algn="just"/>
            <a:r>
              <a:rPr lang="en-US" sz="2000" dirty="0">
                <a:latin typeface="Times New Roman" panose="02020603050405020304" pitchFamily="18" charset="0"/>
                <a:cs typeface="Times New Roman" panose="02020603050405020304" pitchFamily="18" charset="0"/>
              </a:rPr>
              <a:t>Long short-term memory (LSTM) is an artificial recurrent neural network (RNN) architecture used in the field of deep learning.</a:t>
            </a:r>
          </a:p>
          <a:p>
            <a:pPr marL="152396"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Unlike standard feedforward neural networks, LSTM has feedback connections.</a:t>
            </a:r>
          </a:p>
          <a:p>
            <a:pPr marL="152396"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common LSTM unit is composed of a cell, an input gate, an output gate and a forget gate.</a:t>
            </a:r>
          </a:p>
          <a:p>
            <a:pPr marL="152396"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Applicable to tasks such as unsegmented, connected handwriting recognition, speech recognition and anomaly detection in network traffic or IDSs (intrusion detection systems).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7845D9-7D10-4E97-98E7-04BC2FAC9C59}"/>
              </a:ext>
            </a:extLst>
          </p:cNvPr>
          <p:cNvSpPr>
            <a:spLocks noGrp="1"/>
          </p:cNvSpPr>
          <p:nvPr>
            <p:ph type="sldNum" idx="12"/>
          </p:nvPr>
        </p:nvSpPr>
        <p:spPr/>
        <p:txBody>
          <a:bodyPr/>
          <a:lstStyle/>
          <a:p>
            <a:fld id="{00000000-1234-1234-1234-123412341234}" type="slidenum">
              <a:rPr lang="en" smtClean="0"/>
              <a:pPr/>
              <a:t>13</a:t>
            </a:fld>
            <a:endParaRPr lang="en"/>
          </a:p>
        </p:txBody>
      </p:sp>
      <p:pic>
        <p:nvPicPr>
          <p:cNvPr id="1028" name="Picture 4" descr="Understanding LSTM and its diagrams | by Shi Yan | ML Review | Medium">
            <a:extLst>
              <a:ext uri="{FF2B5EF4-FFF2-40B4-BE49-F238E27FC236}">
                <a16:creationId xmlns:a16="http://schemas.microsoft.com/office/drawing/2014/main" id="{E2A45165-36F9-4309-A80A-D68526589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028" y="1525500"/>
            <a:ext cx="4686183" cy="41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53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4D05-5123-4CE0-9B5B-69ACB3014001}"/>
              </a:ext>
            </a:extLst>
          </p:cNvPr>
          <p:cNvSpPr>
            <a:spLocks noGrp="1"/>
          </p:cNvSpPr>
          <p:nvPr>
            <p:ph type="title"/>
          </p:nvPr>
        </p:nvSpPr>
        <p:spPr>
          <a:xfrm>
            <a:off x="504811" y="251910"/>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D1A13A-6093-47E5-843A-75999198B0FC}"/>
              </a:ext>
            </a:extLst>
          </p:cNvPr>
          <p:cNvSpPr>
            <a:spLocks noGrp="1"/>
          </p:cNvSpPr>
          <p:nvPr>
            <p:ph type="body" idx="1"/>
          </p:nvPr>
        </p:nvSpPr>
        <p:spPr>
          <a:xfrm>
            <a:off x="517200" y="1818961"/>
            <a:ext cx="11157600" cy="410520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Reading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pPr>
            <a:r>
              <a:rPr lang="en-IN" dirty="0"/>
              <a:t>       </a:t>
            </a:r>
          </a:p>
          <a:p>
            <a:pPr marL="152396" indent="0">
              <a:buNone/>
            </a:pPr>
            <a:endParaRPr lang="en-IN" dirty="0"/>
          </a:p>
          <a:p>
            <a:pPr marL="152396" indent="0">
              <a:buNone/>
            </a:pPr>
            <a:endParaRPr lang="en-IN" dirty="0"/>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Merging all the field of dataset 1 that contains content of articles like ‘headline’,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written_by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‘news’ into one column with name ‘text’ which will be same as name of column in dataset 2, and then deleting these columns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‘headline’,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written_by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‘news’ from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8F41C40-B91D-48EE-BAF1-E44F3834E727}"/>
              </a:ext>
            </a:extLst>
          </p:cNvPr>
          <p:cNvSpPr>
            <a:spLocks noGrp="1"/>
          </p:cNvSpPr>
          <p:nvPr>
            <p:ph type="sldNum" idx="12"/>
          </p:nvPr>
        </p:nvSpPr>
        <p:spPr/>
        <p:txBody>
          <a:bodyPr/>
          <a:lstStyle/>
          <a:p>
            <a:fld id="{00000000-1234-1234-1234-123412341234}" type="slidenum">
              <a:rPr lang="en" smtClean="0"/>
              <a:pPr/>
              <a:t>14</a:t>
            </a:fld>
            <a:endParaRPr lang="en"/>
          </a:p>
        </p:txBody>
      </p:sp>
      <p:pic>
        <p:nvPicPr>
          <p:cNvPr id="5" name="Picture 4">
            <a:extLst>
              <a:ext uri="{FF2B5EF4-FFF2-40B4-BE49-F238E27FC236}">
                <a16:creationId xmlns:a16="http://schemas.microsoft.com/office/drawing/2014/main" id="{829CA02A-4D7F-47D2-AE10-A9FF9E3DC1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5486" y="2471212"/>
            <a:ext cx="7608596" cy="878477"/>
          </a:xfrm>
          <a:prstGeom prst="rect">
            <a:avLst/>
          </a:prstGeom>
          <a:noFill/>
          <a:ln>
            <a:noFill/>
          </a:ln>
        </p:spPr>
      </p:pic>
      <p:pic>
        <p:nvPicPr>
          <p:cNvPr id="6" name="Picture 5">
            <a:extLst>
              <a:ext uri="{FF2B5EF4-FFF2-40B4-BE49-F238E27FC236}">
                <a16:creationId xmlns:a16="http://schemas.microsoft.com/office/drawing/2014/main" id="{A5C8E972-ECCB-41F7-9FD7-5A3597F425A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2165" y="4343752"/>
            <a:ext cx="5547995" cy="2232660"/>
          </a:xfrm>
          <a:prstGeom prst="rect">
            <a:avLst/>
          </a:prstGeom>
          <a:noFill/>
          <a:ln>
            <a:noFill/>
          </a:ln>
        </p:spPr>
      </p:pic>
    </p:spTree>
    <p:extLst>
      <p:ext uri="{BB962C8B-B14F-4D97-AF65-F5344CB8AC3E}">
        <p14:creationId xmlns:p14="http://schemas.microsoft.com/office/powerpoint/2010/main" val="33339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AB50A2A-9ACE-4544-9D23-A25BED554919}"/>
              </a:ext>
            </a:extLst>
          </p:cNvPr>
          <p:cNvSpPr>
            <a:spLocks noGrp="1"/>
          </p:cNvSpPr>
          <p:nvPr>
            <p:ph type="title"/>
          </p:nvPr>
        </p:nvSpPr>
        <p:spPr>
          <a:xfrm>
            <a:off x="517200" y="218815"/>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3E32EB3-A3D6-4DFD-A095-046973990EF7}"/>
              </a:ext>
            </a:extLst>
          </p:cNvPr>
          <p:cNvSpPr>
            <a:spLocks noGrp="1"/>
          </p:cNvSpPr>
          <p:nvPr>
            <p:ph type="body" idx="1"/>
          </p:nvPr>
        </p:nvSpPr>
        <p:spPr>
          <a:xfrm>
            <a:off x="591845" y="1133615"/>
            <a:ext cx="11157600" cy="5198647"/>
          </a:xfrm>
        </p:spPr>
        <p:txBody>
          <a:bodyPr>
            <a:normAutofit/>
          </a:bodyPr>
          <a:lstStyle/>
          <a:p>
            <a:r>
              <a:rPr lang="en-US" sz="2000" dirty="0">
                <a:latin typeface="Times New Roman" panose="02020603050405020304" pitchFamily="18" charset="0"/>
                <a:cs typeface="Times New Roman" panose="02020603050405020304" pitchFamily="18" charset="0"/>
              </a:rPr>
              <a:t>Concatenating both datasets:</a:t>
            </a:r>
          </a:p>
          <a:p>
            <a:pPr marL="152396"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Dropping null values from data frame: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pPr>
            <a:endParaRPr lang="en-US" sz="2000" dirty="0">
              <a:latin typeface="Times New Roman" panose="02020603050405020304" pitchFamily="18" charset="0"/>
              <a:cs typeface="Times New Roman" panose="02020603050405020304" pitchFamily="18" charset="0"/>
            </a:endParaRPr>
          </a:p>
          <a:p>
            <a:pPr marL="152396" indent="0">
              <a:buNone/>
            </a:pPr>
            <a:endParaRPr lang="en-US" sz="2000" dirty="0">
              <a:latin typeface="Times New Roman" panose="02020603050405020304" pitchFamily="18" charset="0"/>
              <a:cs typeface="Times New Roman" panose="02020603050405020304" pitchFamily="18" charset="0"/>
            </a:endParaRPr>
          </a:p>
          <a:p>
            <a:pPr marL="152396"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A4F6CC-5606-44CC-A51E-1365E7F6476D}"/>
              </a:ext>
            </a:extLst>
          </p:cNvPr>
          <p:cNvSpPr>
            <a:spLocks noGrp="1"/>
          </p:cNvSpPr>
          <p:nvPr>
            <p:ph type="sldNum" idx="12"/>
          </p:nvPr>
        </p:nvSpPr>
        <p:spPr/>
        <p:txBody>
          <a:bodyPr/>
          <a:lstStyle/>
          <a:p>
            <a:fld id="{00000000-1234-1234-1234-123412341234}" type="slidenum">
              <a:rPr lang="en" smtClean="0"/>
              <a:pPr/>
              <a:t>15</a:t>
            </a:fld>
            <a:endParaRPr lang="en"/>
          </a:p>
        </p:txBody>
      </p:sp>
      <p:pic>
        <p:nvPicPr>
          <p:cNvPr id="6" name="Picture 5">
            <a:extLst>
              <a:ext uri="{FF2B5EF4-FFF2-40B4-BE49-F238E27FC236}">
                <a16:creationId xmlns:a16="http://schemas.microsoft.com/office/drawing/2014/main" id="{9E03B1FF-F83E-4587-AEAF-47D6AF99198E}"/>
              </a:ext>
            </a:extLst>
          </p:cNvPr>
          <p:cNvPicPr/>
          <p:nvPr/>
        </p:nvPicPr>
        <p:blipFill rotWithShape="1">
          <a:blip r:embed="rId2">
            <a:extLst>
              <a:ext uri="{28A0092B-C50C-407E-A947-70E740481C1C}">
                <a14:useLocalDpi xmlns:a14="http://schemas.microsoft.com/office/drawing/2010/main" val="0"/>
              </a:ext>
            </a:extLst>
          </a:blip>
          <a:srcRect l="1" r="-1646" b="46162"/>
          <a:stretch/>
        </p:blipFill>
        <p:spPr bwMode="auto">
          <a:xfrm>
            <a:off x="1448397" y="1598005"/>
            <a:ext cx="7518322" cy="2567939"/>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87BB55F-6EFC-4823-B4C5-02ABD244F273}"/>
              </a:ext>
            </a:extLst>
          </p:cNvPr>
          <p:cNvPicPr/>
          <p:nvPr/>
        </p:nvPicPr>
        <p:blipFill rotWithShape="1">
          <a:blip r:embed="rId2">
            <a:extLst>
              <a:ext uri="{28A0092B-C50C-407E-A947-70E740481C1C}">
                <a14:useLocalDpi xmlns:a14="http://schemas.microsoft.com/office/drawing/2010/main" val="0"/>
              </a:ext>
            </a:extLst>
          </a:blip>
          <a:srcRect t="52450" r="-437"/>
          <a:stretch/>
        </p:blipFill>
        <p:spPr bwMode="auto">
          <a:xfrm>
            <a:off x="1659968" y="4868912"/>
            <a:ext cx="5907159" cy="11122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268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D45A82-CFCB-48EE-B5AE-8852D314193F}"/>
              </a:ext>
            </a:extLst>
          </p:cNvPr>
          <p:cNvSpPr>
            <a:spLocks noGrp="1"/>
          </p:cNvSpPr>
          <p:nvPr>
            <p:ph type="body" idx="1"/>
          </p:nvPr>
        </p:nvSpPr>
        <p:spPr>
          <a:xfrm>
            <a:off x="504811" y="1668095"/>
            <a:ext cx="11157600" cy="410520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preprocessing has been done that includes removing stop words, punctuation, and missing rows:</a:t>
            </a:r>
          </a:p>
          <a:p>
            <a:pPr marL="152396"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396"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pPr>
            <a:endParaRPr lang="en-IN" dirty="0"/>
          </a:p>
          <a:p>
            <a:pPr marL="152396" indent="0">
              <a:buNone/>
            </a:pPr>
            <a:endParaRPr lang="en-IN" dirty="0"/>
          </a:p>
        </p:txBody>
      </p:sp>
      <p:sp>
        <p:nvSpPr>
          <p:cNvPr id="4" name="Slide Number Placeholder 3">
            <a:extLst>
              <a:ext uri="{FF2B5EF4-FFF2-40B4-BE49-F238E27FC236}">
                <a16:creationId xmlns:a16="http://schemas.microsoft.com/office/drawing/2014/main" id="{45B7C0ED-FE7D-45C2-A0BB-8E18DE6C070F}"/>
              </a:ext>
            </a:extLst>
          </p:cNvPr>
          <p:cNvSpPr>
            <a:spLocks noGrp="1"/>
          </p:cNvSpPr>
          <p:nvPr>
            <p:ph type="sldNum" idx="12"/>
          </p:nvPr>
        </p:nvSpPr>
        <p:spPr/>
        <p:txBody>
          <a:bodyPr/>
          <a:lstStyle/>
          <a:p>
            <a:fld id="{00000000-1234-1234-1234-123412341234}" type="slidenum">
              <a:rPr lang="en" smtClean="0"/>
              <a:pPr/>
              <a:t>16</a:t>
            </a:fld>
            <a:endParaRPr lang="en"/>
          </a:p>
        </p:txBody>
      </p:sp>
      <p:sp>
        <p:nvSpPr>
          <p:cNvPr id="5" name="Title 1">
            <a:extLst>
              <a:ext uri="{FF2B5EF4-FFF2-40B4-BE49-F238E27FC236}">
                <a16:creationId xmlns:a16="http://schemas.microsoft.com/office/drawing/2014/main" id="{C8F9A2A6-6BF6-4C92-82A7-CDD412693960}"/>
              </a:ext>
            </a:extLst>
          </p:cNvPr>
          <p:cNvSpPr txBox="1">
            <a:spLocks/>
          </p:cNvSpPr>
          <p:nvPr/>
        </p:nvSpPr>
        <p:spPr>
          <a:xfrm>
            <a:off x="504811" y="299637"/>
            <a:ext cx="11157600" cy="914800"/>
          </a:xfrm>
          <a:prstGeom prst="rect">
            <a:avLst/>
          </a:prstGeom>
        </p:spPr>
        <p:txBody>
          <a:bodyPr spcFirstLastPara="1" vert="horz" wrap="square" lIns="91425" tIns="91425" rIns="91425" bIns="91425" rtlCol="0" anchor="b" anchorCtr="0">
            <a:norm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lgn="ctr"/>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3335204-9D73-45BD-B7EA-3738A5E8DCA4}"/>
              </a:ext>
            </a:extLst>
          </p:cNvPr>
          <p:cNvPicPr/>
          <p:nvPr/>
        </p:nvPicPr>
        <p:blipFill>
          <a:blip r:embed="rId2"/>
          <a:stretch>
            <a:fillRect/>
          </a:stretch>
        </p:blipFill>
        <p:spPr>
          <a:xfrm>
            <a:off x="2073248" y="2428564"/>
            <a:ext cx="7686572" cy="1816866"/>
          </a:xfrm>
          <a:prstGeom prst="rect">
            <a:avLst/>
          </a:prstGeom>
        </p:spPr>
      </p:pic>
      <p:pic>
        <p:nvPicPr>
          <p:cNvPr id="7" name="Picture 6">
            <a:extLst>
              <a:ext uri="{FF2B5EF4-FFF2-40B4-BE49-F238E27FC236}">
                <a16:creationId xmlns:a16="http://schemas.microsoft.com/office/drawing/2014/main" id="{27339413-5A12-4749-9786-B4B8340EAD06}"/>
              </a:ext>
            </a:extLst>
          </p:cNvPr>
          <p:cNvPicPr/>
          <p:nvPr/>
        </p:nvPicPr>
        <p:blipFill>
          <a:blip r:embed="rId3"/>
          <a:stretch>
            <a:fillRect/>
          </a:stretch>
        </p:blipFill>
        <p:spPr>
          <a:xfrm>
            <a:off x="2073247" y="4437861"/>
            <a:ext cx="7686571" cy="1335433"/>
          </a:xfrm>
          <a:prstGeom prst="rect">
            <a:avLst/>
          </a:prstGeom>
        </p:spPr>
      </p:pic>
    </p:spTree>
    <p:extLst>
      <p:ext uri="{BB962C8B-B14F-4D97-AF65-F5344CB8AC3E}">
        <p14:creationId xmlns:p14="http://schemas.microsoft.com/office/powerpoint/2010/main" val="1607641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6AA9054-ED67-4F92-9391-19ED4EB47BDA}"/>
              </a:ext>
            </a:extLst>
          </p:cNvPr>
          <p:cNvSpPr>
            <a:spLocks noGrp="1"/>
          </p:cNvSpPr>
          <p:nvPr>
            <p:ph type="body" idx="1"/>
          </p:nvPr>
        </p:nvSpPr>
        <p:spPr>
          <a:xfrm>
            <a:off x="517200" y="1728744"/>
            <a:ext cx="11157600" cy="410520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Doc2Vec is using two things when preparing the model, labels and the real data. The labels can be anything, yet to make it simpler each document name will be its label.</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152396"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574675"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Doc2Vec model has been applied and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frame is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splitted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into train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&amp; test set.</a:t>
            </a:r>
          </a:p>
          <a:p>
            <a:pPr marL="403236"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 set: 80%</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03236"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set: 20%</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7486"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Train set is fitted with model to train it and then test dataset is used to evaluate the fitted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
        <p:nvSpPr>
          <p:cNvPr id="4" name="Slide Number Placeholder 3">
            <a:extLst>
              <a:ext uri="{FF2B5EF4-FFF2-40B4-BE49-F238E27FC236}">
                <a16:creationId xmlns:a16="http://schemas.microsoft.com/office/drawing/2014/main" id="{246E161C-7B61-4BD5-82B5-2D0979B30370}"/>
              </a:ext>
            </a:extLst>
          </p:cNvPr>
          <p:cNvSpPr>
            <a:spLocks noGrp="1"/>
          </p:cNvSpPr>
          <p:nvPr>
            <p:ph type="sldNum" idx="12"/>
          </p:nvPr>
        </p:nvSpPr>
        <p:spPr/>
        <p:txBody>
          <a:bodyPr/>
          <a:lstStyle/>
          <a:p>
            <a:fld id="{00000000-1234-1234-1234-123412341234}" type="slidenum">
              <a:rPr lang="en" smtClean="0"/>
              <a:pPr/>
              <a:t>17</a:t>
            </a:fld>
            <a:endParaRPr lang="en"/>
          </a:p>
        </p:txBody>
      </p:sp>
      <p:sp>
        <p:nvSpPr>
          <p:cNvPr id="5" name="Title 1">
            <a:extLst>
              <a:ext uri="{FF2B5EF4-FFF2-40B4-BE49-F238E27FC236}">
                <a16:creationId xmlns:a16="http://schemas.microsoft.com/office/drawing/2014/main" id="{43FF8436-DD1E-48E1-84A7-509919887A38}"/>
              </a:ext>
            </a:extLst>
          </p:cNvPr>
          <p:cNvSpPr txBox="1">
            <a:spLocks/>
          </p:cNvSpPr>
          <p:nvPr/>
        </p:nvSpPr>
        <p:spPr>
          <a:xfrm>
            <a:off x="504811" y="299637"/>
            <a:ext cx="11157600" cy="914800"/>
          </a:xfrm>
          <a:prstGeom prst="rect">
            <a:avLst/>
          </a:prstGeom>
        </p:spPr>
        <p:txBody>
          <a:bodyPr spcFirstLastPara="1" vert="horz" wrap="square" lIns="91425" tIns="91425" rIns="91425" bIns="91425" rtlCol="0" anchor="b" anchorCtr="0">
            <a:norm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lgn="ctr"/>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92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789F-0B3F-465A-8705-84F978823935}"/>
              </a:ext>
            </a:extLst>
          </p:cNvPr>
          <p:cNvSpPr>
            <a:spLocks noGrp="1"/>
          </p:cNvSpPr>
          <p:nvPr>
            <p:ph type="title"/>
          </p:nvPr>
        </p:nvSpPr>
        <p:spPr>
          <a:xfrm>
            <a:off x="504811" y="414884"/>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50D04B-DD53-4F23-82C4-65E2C7991EF2}"/>
              </a:ext>
            </a:extLst>
          </p:cNvPr>
          <p:cNvSpPr>
            <a:spLocks noGrp="1"/>
          </p:cNvSpPr>
          <p:nvPr>
            <p:ph type="sldNum" idx="12"/>
          </p:nvPr>
        </p:nvSpPr>
        <p:spPr/>
        <p:txBody>
          <a:bodyPr/>
          <a:lstStyle/>
          <a:p>
            <a:fld id="{00000000-1234-1234-1234-123412341234}" type="slidenum">
              <a:rPr lang="en" smtClean="0"/>
              <a:pPr/>
              <a:t>18</a:t>
            </a:fld>
            <a:endParaRPr lang="en"/>
          </a:p>
        </p:txBody>
      </p:sp>
      <p:sp>
        <p:nvSpPr>
          <p:cNvPr id="6" name="TextBox 5">
            <a:extLst>
              <a:ext uri="{FF2B5EF4-FFF2-40B4-BE49-F238E27FC236}">
                <a16:creationId xmlns:a16="http://schemas.microsoft.com/office/drawing/2014/main" id="{6310AFC3-7E0C-4AFC-8B86-E20E07F6A03D}"/>
              </a:ext>
            </a:extLst>
          </p:cNvPr>
          <p:cNvSpPr txBox="1"/>
          <p:nvPr/>
        </p:nvSpPr>
        <p:spPr>
          <a:xfrm>
            <a:off x="942392" y="1856791"/>
            <a:ext cx="975049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the KNN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145685F-1F25-49EC-A8ED-B967FF227AED}"/>
              </a:ext>
            </a:extLst>
          </p:cNvPr>
          <p:cNvPicPr/>
          <p:nvPr/>
        </p:nvPicPr>
        <p:blipFill rotWithShape="1">
          <a:blip r:embed="rId2"/>
          <a:srcRect l="6082" t="22479" r="44731" b="47436"/>
          <a:stretch/>
        </p:blipFill>
        <p:spPr bwMode="auto">
          <a:xfrm>
            <a:off x="1921094" y="2368135"/>
            <a:ext cx="6373819" cy="75946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0964139B-2D56-43FA-9D51-216BD5250C08}"/>
              </a:ext>
            </a:extLst>
          </p:cNvPr>
          <p:cNvSpPr txBox="1"/>
          <p:nvPr/>
        </p:nvSpPr>
        <p:spPr>
          <a:xfrm>
            <a:off x="363894" y="3267009"/>
            <a:ext cx="9750490" cy="463397"/>
          </a:xfrm>
          <a:prstGeom prst="rect">
            <a:avLst/>
          </a:prstGeom>
          <a:noFill/>
        </p:spPr>
        <p:txBody>
          <a:bodyPr wrap="square" rtlCol="0">
            <a:spAutoFit/>
          </a:bodyPr>
          <a:lstStyle/>
          <a:p>
            <a:pPr marL="860425"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 score is calculated for KNN: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D125116-E5E0-4F0F-B135-2F00D00DC0FA}"/>
              </a:ext>
            </a:extLst>
          </p:cNvPr>
          <p:cNvPicPr/>
          <p:nvPr/>
        </p:nvPicPr>
        <p:blipFill rotWithShape="1">
          <a:blip r:embed="rId2"/>
          <a:srcRect l="6640" t="66152" r="44393" b="17624"/>
          <a:stretch/>
        </p:blipFill>
        <p:spPr bwMode="auto">
          <a:xfrm>
            <a:off x="2005368" y="3869819"/>
            <a:ext cx="6373521" cy="534229"/>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2385B8B6-21D6-408A-A793-9FF6A1CB4070}"/>
              </a:ext>
            </a:extLst>
          </p:cNvPr>
          <p:cNvSpPr txBox="1"/>
          <p:nvPr/>
        </p:nvSpPr>
        <p:spPr>
          <a:xfrm>
            <a:off x="942392" y="4659085"/>
            <a:ext cx="975049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the Random Forest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92E52860-2253-4589-AE0B-46AD6A38B1C3}"/>
              </a:ext>
            </a:extLst>
          </p:cNvPr>
          <p:cNvPicPr/>
          <p:nvPr/>
        </p:nvPicPr>
        <p:blipFill rotWithShape="1">
          <a:blip r:embed="rId3"/>
          <a:srcRect b="54334"/>
          <a:stretch/>
        </p:blipFill>
        <p:spPr bwMode="auto">
          <a:xfrm>
            <a:off x="2005367" y="5141353"/>
            <a:ext cx="6373521" cy="848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906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789F-0B3F-465A-8705-84F978823935}"/>
              </a:ext>
            </a:extLst>
          </p:cNvPr>
          <p:cNvSpPr>
            <a:spLocks noGrp="1"/>
          </p:cNvSpPr>
          <p:nvPr>
            <p:ph type="title"/>
          </p:nvPr>
        </p:nvSpPr>
        <p:spPr>
          <a:xfrm>
            <a:off x="504811" y="313346"/>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50D04B-DD53-4F23-82C4-65E2C7991EF2}"/>
              </a:ext>
            </a:extLst>
          </p:cNvPr>
          <p:cNvSpPr>
            <a:spLocks noGrp="1"/>
          </p:cNvSpPr>
          <p:nvPr>
            <p:ph type="sldNum" idx="12"/>
          </p:nvPr>
        </p:nvSpPr>
        <p:spPr/>
        <p:txBody>
          <a:bodyPr/>
          <a:lstStyle/>
          <a:p>
            <a:fld id="{00000000-1234-1234-1234-123412341234}" type="slidenum">
              <a:rPr lang="en" smtClean="0"/>
              <a:pPr/>
              <a:t>19</a:t>
            </a:fld>
            <a:endParaRPr lang="en"/>
          </a:p>
        </p:txBody>
      </p:sp>
      <p:sp>
        <p:nvSpPr>
          <p:cNvPr id="8" name="TextBox 7">
            <a:extLst>
              <a:ext uri="{FF2B5EF4-FFF2-40B4-BE49-F238E27FC236}">
                <a16:creationId xmlns:a16="http://schemas.microsoft.com/office/drawing/2014/main" id="{0964139B-2D56-43FA-9D51-216BD5250C08}"/>
              </a:ext>
            </a:extLst>
          </p:cNvPr>
          <p:cNvSpPr txBox="1"/>
          <p:nvPr/>
        </p:nvSpPr>
        <p:spPr>
          <a:xfrm>
            <a:off x="208025" y="1783769"/>
            <a:ext cx="9750490" cy="463397"/>
          </a:xfrm>
          <a:prstGeom prst="rect">
            <a:avLst/>
          </a:prstGeom>
          <a:noFill/>
        </p:spPr>
        <p:txBody>
          <a:bodyPr wrap="square" rtlCol="0">
            <a:spAutoFit/>
          </a:bodyPr>
          <a:lstStyle/>
          <a:p>
            <a:pPr marL="860425"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 score is calculated for KNN: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492B7DC0-E55E-4CF8-9A37-CC52ECB7C059}"/>
              </a:ext>
            </a:extLst>
          </p:cNvPr>
          <p:cNvPicPr/>
          <p:nvPr/>
        </p:nvPicPr>
        <p:blipFill rotWithShape="1">
          <a:blip r:embed="rId2"/>
          <a:srcRect t="52008" b="18812"/>
          <a:stretch/>
        </p:blipFill>
        <p:spPr bwMode="auto">
          <a:xfrm>
            <a:off x="1891886" y="2499827"/>
            <a:ext cx="5217160" cy="533400"/>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69E47E1C-A51D-4BFB-ACDF-6F5E859A33ED}"/>
              </a:ext>
            </a:extLst>
          </p:cNvPr>
          <p:cNvSpPr txBox="1"/>
          <p:nvPr/>
        </p:nvSpPr>
        <p:spPr>
          <a:xfrm>
            <a:off x="208025" y="3075152"/>
            <a:ext cx="9750490" cy="458074"/>
          </a:xfrm>
          <a:prstGeom prst="rect">
            <a:avLst/>
          </a:prstGeom>
          <a:noFill/>
        </p:spPr>
        <p:txBody>
          <a:bodyPr wrap="square" rtlCol="0">
            <a:spAutoFit/>
          </a:bodyPr>
          <a:lstStyle/>
          <a:p>
            <a:pPr marL="860425"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Training LSTM model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4" name="Picture 13">
            <a:extLst>
              <a:ext uri="{FF2B5EF4-FFF2-40B4-BE49-F238E27FC236}">
                <a16:creationId xmlns:a16="http://schemas.microsoft.com/office/drawing/2014/main" id="{35B393A3-0BBB-46B0-B75E-1C85F574753C}"/>
              </a:ext>
            </a:extLst>
          </p:cNvPr>
          <p:cNvPicPr/>
          <p:nvPr/>
        </p:nvPicPr>
        <p:blipFill>
          <a:blip r:embed="rId3"/>
          <a:stretch>
            <a:fillRect/>
          </a:stretch>
        </p:blipFill>
        <p:spPr>
          <a:xfrm>
            <a:off x="1826571" y="3729672"/>
            <a:ext cx="6939837" cy="1949062"/>
          </a:xfrm>
          <a:prstGeom prst="rect">
            <a:avLst/>
          </a:prstGeom>
        </p:spPr>
      </p:pic>
    </p:spTree>
    <p:extLst>
      <p:ext uri="{BB962C8B-B14F-4D97-AF65-F5344CB8AC3E}">
        <p14:creationId xmlns:p14="http://schemas.microsoft.com/office/powerpoint/2010/main" val="384607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578C-972C-44B8-A3CB-84E7D346A17D}"/>
              </a:ext>
            </a:extLst>
          </p:cNvPr>
          <p:cNvSpPr>
            <a:spLocks noGrp="1"/>
          </p:cNvSpPr>
          <p:nvPr>
            <p:ph type="ctrTitle"/>
          </p:nvPr>
        </p:nvSpPr>
        <p:spPr>
          <a:xfrm>
            <a:off x="2166247" y="514905"/>
            <a:ext cx="6586491" cy="556065"/>
          </a:xfrm>
        </p:spPr>
        <p:txBody>
          <a:bodyPr vert="horz" lIns="91440" tIns="45720" rIns="91440" bIns="45720" rtlCol="0" anchor="b">
            <a:noAutofit/>
          </a:bodyPr>
          <a:lstStyle/>
          <a:p>
            <a:pPr algn="ctr"/>
            <a:r>
              <a:rPr lang="en-US" sz="4000" b="1" dirty="0">
                <a:latin typeface="Times New Roman" panose="02020603050405020304" pitchFamily="18" charset="0"/>
                <a:cs typeface="Times New Roman" panose="02020603050405020304" pitchFamily="18" charset="0"/>
              </a:rPr>
              <a:t>OUTLINES</a:t>
            </a:r>
          </a:p>
        </p:txBody>
      </p:sp>
      <p:sp>
        <p:nvSpPr>
          <p:cNvPr id="3" name="Subtitle 2">
            <a:extLst>
              <a:ext uri="{FF2B5EF4-FFF2-40B4-BE49-F238E27FC236}">
                <a16:creationId xmlns:a16="http://schemas.microsoft.com/office/drawing/2014/main" id="{9B84525B-6A1C-48E3-AA02-358C50B5FCA7}"/>
              </a:ext>
            </a:extLst>
          </p:cNvPr>
          <p:cNvSpPr>
            <a:spLocks noGrp="1"/>
          </p:cNvSpPr>
          <p:nvPr>
            <p:ph type="subTitle" idx="1"/>
          </p:nvPr>
        </p:nvSpPr>
        <p:spPr>
          <a:xfrm>
            <a:off x="593428" y="1356733"/>
            <a:ext cx="6586489" cy="4512386"/>
          </a:xfrm>
        </p:spPr>
        <p:txBody>
          <a:bodyPr vert="horz" lIns="91440" tIns="45720" rIns="91440" bIns="45720" rtlCol="0">
            <a:noAutofit/>
          </a:bodyPr>
          <a:lstStyle/>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STUDY AND REVIEW OF LITERATURE</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IDENTIFICATION</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DESCRIPTION</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RESEARCH OBJECTIVES </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RESEARCH METHODOLOGY</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RESULTS AND COMPARISON OF MODELS</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342900"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9" name="TextBox 8">
            <a:extLst>
              <a:ext uri="{FF2B5EF4-FFF2-40B4-BE49-F238E27FC236}">
                <a16:creationId xmlns:a16="http://schemas.microsoft.com/office/drawing/2014/main" id="{E6E7ABDD-0A4D-42AC-B8BC-E5399A8133B4}"/>
              </a:ext>
            </a:extLst>
          </p:cNvPr>
          <p:cNvSpPr txBox="1"/>
          <p:nvPr/>
        </p:nvSpPr>
        <p:spPr>
          <a:xfrm>
            <a:off x="11830373" y="6462793"/>
            <a:ext cx="475281" cy="276999"/>
          </a:xfrm>
          <a:prstGeom prst="rect">
            <a:avLst/>
          </a:prstGeom>
          <a:noFill/>
        </p:spPr>
        <p:txBody>
          <a:bodyPr wrap="square">
            <a:spAutoFit/>
          </a:bodyPr>
          <a:lstStyle/>
          <a:p>
            <a:fld id="{66964B67-CE35-4BAD-AB1F-FFC895F17458}" type="slidenum">
              <a:rPr lang="en-IN" sz="1200" smtClean="0"/>
              <a:pPr/>
              <a:t>2</a:t>
            </a:fld>
            <a:endParaRPr lang="en-IN" sz="1200" dirty="0"/>
          </a:p>
        </p:txBody>
      </p:sp>
      <p:pic>
        <p:nvPicPr>
          <p:cNvPr id="6" name="Picture 5">
            <a:extLst>
              <a:ext uri="{FF2B5EF4-FFF2-40B4-BE49-F238E27FC236}">
                <a16:creationId xmlns:a16="http://schemas.microsoft.com/office/drawing/2014/main" id="{B3A1ABEE-361E-4DA7-8275-8E0A2CACC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668" y="1784125"/>
            <a:ext cx="3889942" cy="3657601"/>
          </a:xfrm>
          <a:prstGeom prst="rect">
            <a:avLst/>
          </a:prstGeom>
        </p:spPr>
      </p:pic>
    </p:spTree>
    <p:extLst>
      <p:ext uri="{BB962C8B-B14F-4D97-AF65-F5344CB8AC3E}">
        <p14:creationId xmlns:p14="http://schemas.microsoft.com/office/powerpoint/2010/main" val="336270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56911F-67CB-4972-9DDE-C668701334DC}"/>
              </a:ext>
            </a:extLst>
          </p:cNvPr>
          <p:cNvSpPr>
            <a:spLocks noGrp="1"/>
          </p:cNvSpPr>
          <p:nvPr>
            <p:ph type="title"/>
          </p:nvPr>
        </p:nvSpPr>
        <p:spPr>
          <a:xfrm>
            <a:off x="405233" y="228145"/>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025DBC0-7E86-4088-95C1-CE7D9E542C5F}"/>
              </a:ext>
            </a:extLst>
          </p:cNvPr>
          <p:cNvSpPr>
            <a:spLocks noGrp="1"/>
          </p:cNvSpPr>
          <p:nvPr>
            <p:ph type="body" idx="1"/>
          </p:nvPr>
        </p:nvSpPr>
        <p:spPr>
          <a:xfrm>
            <a:off x="504811" y="1641172"/>
            <a:ext cx="11157600" cy="410520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 score is calculated for LSTM:</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pPr>
            <a:endParaRPr lang="en-IN" dirty="0"/>
          </a:p>
        </p:txBody>
      </p:sp>
      <p:sp>
        <p:nvSpPr>
          <p:cNvPr id="4" name="Slide Number Placeholder 3">
            <a:extLst>
              <a:ext uri="{FF2B5EF4-FFF2-40B4-BE49-F238E27FC236}">
                <a16:creationId xmlns:a16="http://schemas.microsoft.com/office/drawing/2014/main" id="{7A3A9B79-A299-4977-9221-75FDFF4D8B99}"/>
              </a:ext>
            </a:extLst>
          </p:cNvPr>
          <p:cNvSpPr>
            <a:spLocks noGrp="1"/>
          </p:cNvSpPr>
          <p:nvPr>
            <p:ph type="sldNum" idx="12"/>
          </p:nvPr>
        </p:nvSpPr>
        <p:spPr/>
        <p:txBody>
          <a:bodyPr/>
          <a:lstStyle/>
          <a:p>
            <a:fld id="{00000000-1234-1234-1234-123412341234}" type="slidenum">
              <a:rPr lang="en" smtClean="0"/>
              <a:pPr/>
              <a:t>20</a:t>
            </a:fld>
            <a:endParaRPr lang="en"/>
          </a:p>
        </p:txBody>
      </p:sp>
      <p:pic>
        <p:nvPicPr>
          <p:cNvPr id="6" name="Picture 5">
            <a:extLst>
              <a:ext uri="{FF2B5EF4-FFF2-40B4-BE49-F238E27FC236}">
                <a16:creationId xmlns:a16="http://schemas.microsoft.com/office/drawing/2014/main" id="{F28FB9EC-F361-4EDF-8D65-C10055899B2C}"/>
              </a:ext>
            </a:extLst>
          </p:cNvPr>
          <p:cNvPicPr/>
          <p:nvPr/>
        </p:nvPicPr>
        <p:blipFill rotWithShape="1">
          <a:blip r:embed="rId2"/>
          <a:srcRect t="14828"/>
          <a:stretch/>
        </p:blipFill>
        <p:spPr bwMode="auto">
          <a:xfrm>
            <a:off x="1519567" y="2139709"/>
            <a:ext cx="6271494" cy="510185"/>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5D94E44-5165-412F-B99F-9099696FF053}"/>
              </a:ext>
            </a:extLst>
          </p:cNvPr>
          <p:cNvPicPr>
            <a:picLocks noChangeAspect="1"/>
          </p:cNvPicPr>
          <p:nvPr/>
        </p:nvPicPr>
        <p:blipFill>
          <a:blip r:embed="rId3"/>
          <a:stretch>
            <a:fillRect/>
          </a:stretch>
        </p:blipFill>
        <p:spPr>
          <a:xfrm>
            <a:off x="1519566" y="3011065"/>
            <a:ext cx="6430115" cy="3277901"/>
          </a:xfrm>
          <a:prstGeom prst="rect">
            <a:avLst/>
          </a:prstGeom>
        </p:spPr>
      </p:pic>
    </p:spTree>
    <p:extLst>
      <p:ext uri="{BB962C8B-B14F-4D97-AF65-F5344CB8AC3E}">
        <p14:creationId xmlns:p14="http://schemas.microsoft.com/office/powerpoint/2010/main" val="2010990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E95E-963E-4337-888D-AD3E202FD113}"/>
              </a:ext>
            </a:extLst>
          </p:cNvPr>
          <p:cNvSpPr>
            <a:spLocks noGrp="1"/>
          </p:cNvSpPr>
          <p:nvPr>
            <p:ph type="title"/>
          </p:nvPr>
        </p:nvSpPr>
        <p:spPr>
          <a:xfrm>
            <a:off x="629167" y="308968"/>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AND COMPARISON OF MODELS</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76AE191-EFB6-4EB1-A8C7-996A483947E8}"/>
              </a:ext>
            </a:extLst>
          </p:cNvPr>
          <p:cNvSpPr>
            <a:spLocks noGrp="1"/>
          </p:cNvSpPr>
          <p:nvPr>
            <p:ph type="body" idx="1"/>
          </p:nvPr>
        </p:nvSpPr>
        <p:spPr>
          <a:xfrm>
            <a:off x="1015960" y="1724079"/>
            <a:ext cx="10160079" cy="4098223"/>
          </a:xfrm>
        </p:spPr>
        <p:txBody>
          <a:bodyPr>
            <a:normAutofit fontScale="92500" lnSpcReduction="2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results showed up by computing the accuracies of the different models referenced previously.</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152396"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rPr>
              <a:t>On the basis of accuracies achieved by model as shown in above Table, the chart in Figure below is built by putting the algorithms and accuracies on X and Y axis respectively.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pPr>
            <a:endParaRPr lang="en-IN" dirty="0"/>
          </a:p>
        </p:txBody>
      </p:sp>
      <p:sp>
        <p:nvSpPr>
          <p:cNvPr id="4" name="Slide Number Placeholder 3">
            <a:extLst>
              <a:ext uri="{FF2B5EF4-FFF2-40B4-BE49-F238E27FC236}">
                <a16:creationId xmlns:a16="http://schemas.microsoft.com/office/drawing/2014/main" id="{51588183-E363-4E74-B590-C16AEF50C9B3}"/>
              </a:ext>
            </a:extLst>
          </p:cNvPr>
          <p:cNvSpPr>
            <a:spLocks noGrp="1"/>
          </p:cNvSpPr>
          <p:nvPr>
            <p:ph type="sldNum" idx="12"/>
          </p:nvPr>
        </p:nvSpPr>
        <p:spPr/>
        <p:txBody>
          <a:bodyPr/>
          <a:lstStyle/>
          <a:p>
            <a:fld id="{00000000-1234-1234-1234-123412341234}" type="slidenum">
              <a:rPr lang="en" smtClean="0"/>
              <a:pPr/>
              <a:t>21</a:t>
            </a:fld>
            <a:endParaRPr lang="en"/>
          </a:p>
        </p:txBody>
      </p:sp>
      <p:graphicFrame>
        <p:nvGraphicFramePr>
          <p:cNvPr id="5" name="Table 4">
            <a:extLst>
              <a:ext uri="{FF2B5EF4-FFF2-40B4-BE49-F238E27FC236}">
                <a16:creationId xmlns:a16="http://schemas.microsoft.com/office/drawing/2014/main" id="{B7CEC2CC-2335-412D-BCF9-4EC758532E5E}"/>
              </a:ext>
            </a:extLst>
          </p:cNvPr>
          <p:cNvGraphicFramePr>
            <a:graphicFrameLocks noGrp="1"/>
          </p:cNvGraphicFramePr>
          <p:nvPr>
            <p:extLst>
              <p:ext uri="{D42A27DB-BD31-4B8C-83A1-F6EECF244321}">
                <p14:modId xmlns:p14="http://schemas.microsoft.com/office/powerpoint/2010/main" val="1375191073"/>
              </p:ext>
            </p:extLst>
          </p:nvPr>
        </p:nvGraphicFramePr>
        <p:xfrm>
          <a:off x="2817845" y="2444619"/>
          <a:ext cx="5645020" cy="2575250"/>
        </p:xfrm>
        <a:graphic>
          <a:graphicData uri="http://schemas.openxmlformats.org/drawingml/2006/table">
            <a:tbl>
              <a:tblPr>
                <a:tableStyleId>{5C22544A-7EE6-4342-B048-85BDC9FD1C3A}</a:tableStyleId>
              </a:tblPr>
              <a:tblGrid>
                <a:gridCol w="2654991">
                  <a:extLst>
                    <a:ext uri="{9D8B030D-6E8A-4147-A177-3AD203B41FA5}">
                      <a16:colId xmlns:a16="http://schemas.microsoft.com/office/drawing/2014/main" val="1065644665"/>
                    </a:ext>
                  </a:extLst>
                </a:gridCol>
                <a:gridCol w="2990029">
                  <a:extLst>
                    <a:ext uri="{9D8B030D-6E8A-4147-A177-3AD203B41FA5}">
                      <a16:colId xmlns:a16="http://schemas.microsoft.com/office/drawing/2014/main" val="2120962501"/>
                    </a:ext>
                  </a:extLst>
                </a:gridCol>
              </a:tblGrid>
              <a:tr h="673776">
                <a:tc>
                  <a:txBody>
                    <a:bodyPr/>
                    <a:lstStyle/>
                    <a:p>
                      <a:pPr marL="457200" algn="ctr">
                        <a:lnSpc>
                          <a:spcPct val="115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MODEL</a:t>
                      </a:r>
                    </a:p>
                  </a:txBody>
                  <a:tcPr marL="68580" marR="68580" marT="0" marB="0">
                    <a:solidFill>
                      <a:schemeClr val="bg2">
                        <a:lumMod val="50000"/>
                      </a:schemeClr>
                    </a:solidFill>
                  </a:tcPr>
                </a:tc>
                <a:tc>
                  <a:txBody>
                    <a:bodyPr/>
                    <a:lstStyle/>
                    <a:p>
                      <a:pPr marL="457200"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ACCURACY</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079164527"/>
                  </a:ext>
                </a:extLst>
              </a:tr>
              <a:tr h="478338">
                <a:tc>
                  <a:txBody>
                    <a:bodyPr/>
                    <a:lstStyle/>
                    <a:p>
                      <a:pPr marL="457200" algn="ctr">
                        <a:lnSpc>
                          <a:spcPct val="115000"/>
                        </a:lnSpc>
                      </a:pPr>
                      <a:r>
                        <a:rPr lang="en-US" sz="1400" b="1" dirty="0">
                          <a:effectLst/>
                          <a:latin typeface="Times New Roman" panose="02020603050405020304" pitchFamily="18" charset="0"/>
                          <a:cs typeface="Times New Roman" panose="02020603050405020304" pitchFamily="18" charset="0"/>
                        </a:rPr>
                        <a:t>K-NN</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457200" algn="ct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87.50%</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3398054203"/>
                  </a:ext>
                </a:extLst>
              </a:tr>
              <a:tr h="694292">
                <a:tc>
                  <a:txBody>
                    <a:bodyPr/>
                    <a:lstStyle/>
                    <a:p>
                      <a:pPr marL="457200" algn="just">
                        <a:lnSpc>
                          <a:spcPct val="115000"/>
                        </a:lnSpc>
                      </a:pPr>
                      <a:r>
                        <a:rPr lang="en-US" sz="1400" b="1" dirty="0">
                          <a:effectLst/>
                          <a:latin typeface="Times New Roman" panose="02020603050405020304" pitchFamily="18" charset="0"/>
                          <a:cs typeface="Times New Roman" panose="02020603050405020304" pitchFamily="18" charset="0"/>
                        </a:rPr>
                        <a:t>Random Forest Classifier</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457200" algn="ct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93.04%</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3778867755"/>
                  </a:ext>
                </a:extLst>
              </a:tr>
              <a:tr h="728844">
                <a:tc>
                  <a:txBody>
                    <a:bodyPr/>
                    <a:lstStyle/>
                    <a:p>
                      <a:pPr marL="457200" algn="ctr">
                        <a:lnSpc>
                          <a:spcPct val="115000"/>
                        </a:lnSpc>
                      </a:pPr>
                      <a:r>
                        <a:rPr lang="en-US" sz="1400" b="1" dirty="0">
                          <a:effectLst/>
                          <a:latin typeface="Times New Roman" panose="02020603050405020304" pitchFamily="18" charset="0"/>
                          <a:cs typeface="Times New Roman" panose="02020603050405020304" pitchFamily="18" charset="0"/>
                        </a:rPr>
                        <a:t>LSTM</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457200" algn="ctr">
                        <a:lnSpc>
                          <a:spcPct val="115000"/>
                        </a:lnSpc>
                        <a:spcAft>
                          <a:spcPts val="1000"/>
                        </a:spcAft>
                      </a:pPr>
                      <a:r>
                        <a:rPr lang="en-US" sz="1400" b="1" dirty="0">
                          <a:effectLst/>
                          <a:latin typeface="Times New Roman" panose="02020603050405020304" pitchFamily="18" charset="0"/>
                          <a:cs typeface="Times New Roman" panose="02020603050405020304" pitchFamily="18" charset="0"/>
                        </a:rPr>
                        <a:t>97.20%</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2581317267"/>
                  </a:ext>
                </a:extLst>
              </a:tr>
            </a:tbl>
          </a:graphicData>
        </a:graphic>
      </p:graphicFrame>
    </p:spTree>
    <p:extLst>
      <p:ext uri="{BB962C8B-B14F-4D97-AF65-F5344CB8AC3E}">
        <p14:creationId xmlns:p14="http://schemas.microsoft.com/office/powerpoint/2010/main" val="45149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F74DF0-914E-4393-9C15-33113188F499}"/>
              </a:ext>
            </a:extLst>
          </p:cNvPr>
          <p:cNvSpPr>
            <a:spLocks noGrp="1"/>
          </p:cNvSpPr>
          <p:nvPr>
            <p:ph type="title"/>
          </p:nvPr>
        </p:nvSpPr>
        <p:spPr>
          <a:xfrm>
            <a:off x="505461" y="480560"/>
            <a:ext cx="1115695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AND COMPARISON OF MODELS</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95ABEDC-8C4F-4625-9EA1-BBAE77F992D9}"/>
              </a:ext>
            </a:extLst>
          </p:cNvPr>
          <p:cNvSpPr>
            <a:spLocks noGrp="1"/>
          </p:cNvSpPr>
          <p:nvPr>
            <p:ph type="body" idx="1"/>
          </p:nvPr>
        </p:nvSpPr>
        <p:spPr>
          <a:xfrm>
            <a:off x="505461" y="1753691"/>
            <a:ext cx="11157600" cy="410520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construed that LSTM achieves the most noteworthy accuracies followed by Random Forest Classifier and K-NN.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pPr>
            <a:endParaRPr lang="en-IN" dirty="0"/>
          </a:p>
          <a:p>
            <a:pPr marL="152396" indent="0">
              <a:buNone/>
            </a:pPr>
            <a:endParaRPr lang="en-IN" dirty="0"/>
          </a:p>
        </p:txBody>
      </p:sp>
      <p:sp>
        <p:nvSpPr>
          <p:cNvPr id="4" name="Slide Number Placeholder 3">
            <a:extLst>
              <a:ext uri="{FF2B5EF4-FFF2-40B4-BE49-F238E27FC236}">
                <a16:creationId xmlns:a16="http://schemas.microsoft.com/office/drawing/2014/main" id="{E1A6C60B-E556-4851-8B1C-D2B6DAE32998}"/>
              </a:ext>
            </a:extLst>
          </p:cNvPr>
          <p:cNvSpPr>
            <a:spLocks noGrp="1"/>
          </p:cNvSpPr>
          <p:nvPr>
            <p:ph type="sldNum" idx="12"/>
          </p:nvPr>
        </p:nvSpPr>
        <p:spPr/>
        <p:txBody>
          <a:bodyPr/>
          <a:lstStyle/>
          <a:p>
            <a:fld id="{00000000-1234-1234-1234-123412341234}" type="slidenum">
              <a:rPr lang="en" smtClean="0"/>
              <a:pPr/>
              <a:t>22</a:t>
            </a:fld>
            <a:endParaRPr lang="en"/>
          </a:p>
        </p:txBody>
      </p:sp>
      <p:pic>
        <p:nvPicPr>
          <p:cNvPr id="6" name="Picture 5">
            <a:extLst>
              <a:ext uri="{FF2B5EF4-FFF2-40B4-BE49-F238E27FC236}">
                <a16:creationId xmlns:a16="http://schemas.microsoft.com/office/drawing/2014/main" id="{2CA29E9F-CCC0-4002-8A72-C6411BAD1A21}"/>
              </a:ext>
            </a:extLst>
          </p:cNvPr>
          <p:cNvPicPr/>
          <p:nvPr/>
        </p:nvPicPr>
        <p:blipFill rotWithShape="1">
          <a:blip r:embed="rId2"/>
          <a:srcRect l="966" r="9553"/>
          <a:stretch/>
        </p:blipFill>
        <p:spPr bwMode="auto">
          <a:xfrm>
            <a:off x="3486895" y="2759820"/>
            <a:ext cx="4593415" cy="3025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02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5243-F6B1-454C-8078-1F5BE860C03F}"/>
              </a:ext>
            </a:extLst>
          </p:cNvPr>
          <p:cNvSpPr>
            <a:spLocks noGrp="1"/>
          </p:cNvSpPr>
          <p:nvPr>
            <p:ph type="title"/>
          </p:nvPr>
        </p:nvSpPr>
        <p:spPr>
          <a:xfrm>
            <a:off x="504811" y="424088"/>
            <a:ext cx="11157600" cy="91480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C100D45-90AB-4F4F-A2AC-D2B81F44D273}"/>
              </a:ext>
            </a:extLst>
          </p:cNvPr>
          <p:cNvSpPr>
            <a:spLocks noGrp="1"/>
          </p:cNvSpPr>
          <p:nvPr>
            <p:ph type="body" idx="1"/>
          </p:nvPr>
        </p:nvSpPr>
        <p:spPr>
          <a:xfrm>
            <a:off x="947511" y="1621395"/>
            <a:ext cx="9876000" cy="4858628"/>
          </a:xfrm>
        </p:spPr>
        <p:txBody>
          <a:bodyPr>
            <a:norm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main purpose of this project was to achieve better accuracy in task of categorizing illegitimate &amp; legitimate news as compared to previous research work.</a:t>
            </a:r>
          </a:p>
          <a:p>
            <a:pPr marL="152396" indent="0" algn="jus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obtaining the required result, we have trained some existing models on a larger dataset as compared to our base paper work and also lot of data pre-processing has been done to improve its performance</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152396" indent="0" algn="jus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Further, the three methodologies are researched and contrasted with their accuracies.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approach accomplishes its most noteworthy accuracies when utilizing LSTM. The highest achieved accuracy in this task of identifying counterfeit news is 97.20%.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pPr>
            <a:endParaRPr lang="en-IN" dirty="0"/>
          </a:p>
        </p:txBody>
      </p:sp>
      <p:sp>
        <p:nvSpPr>
          <p:cNvPr id="4" name="Slide Number Placeholder 3">
            <a:extLst>
              <a:ext uri="{FF2B5EF4-FFF2-40B4-BE49-F238E27FC236}">
                <a16:creationId xmlns:a16="http://schemas.microsoft.com/office/drawing/2014/main" id="{D1E085A9-A4AB-4BDD-96D2-09DD805701C0}"/>
              </a:ext>
            </a:extLst>
          </p:cNvPr>
          <p:cNvSpPr>
            <a:spLocks noGrp="1"/>
          </p:cNvSpPr>
          <p:nvPr>
            <p:ph type="sldNum" idx="12"/>
          </p:nvPr>
        </p:nvSpPr>
        <p:spPr/>
        <p:txBody>
          <a:bodyPr/>
          <a:lstStyle/>
          <a:p>
            <a:fld id="{00000000-1234-1234-1234-123412341234}" type="slidenum">
              <a:rPr lang="en" smtClean="0"/>
              <a:pPr/>
              <a:t>23</a:t>
            </a:fld>
            <a:endParaRPr lang="en"/>
          </a:p>
        </p:txBody>
      </p:sp>
    </p:spTree>
    <p:extLst>
      <p:ext uri="{BB962C8B-B14F-4D97-AF65-F5344CB8AC3E}">
        <p14:creationId xmlns:p14="http://schemas.microsoft.com/office/powerpoint/2010/main" val="87775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9E5F5-F1D1-4F8A-8181-7BA7105501F7}"/>
              </a:ext>
            </a:extLst>
          </p:cNvPr>
          <p:cNvSpPr>
            <a:spLocks noGrp="1"/>
          </p:cNvSpPr>
          <p:nvPr>
            <p:ph idx="1"/>
          </p:nvPr>
        </p:nvSpPr>
        <p:spPr>
          <a:xfrm>
            <a:off x="0" y="136526"/>
            <a:ext cx="12192000" cy="889842"/>
          </a:xfrm>
        </p:spPr>
        <p:txBody>
          <a:bodyPr>
            <a:normAutofit/>
          </a:bodyPr>
          <a:lstStyle/>
          <a:p>
            <a:pPr marL="0" indent="0" algn="ctr">
              <a:buNone/>
            </a:pPr>
            <a:r>
              <a:rPr lang="en-IN" sz="4000" b="1"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485BD4DF-4043-4386-88DE-5D286BBBCF5A}"/>
              </a:ext>
            </a:extLst>
          </p:cNvPr>
          <p:cNvSpPr>
            <a:spLocks noGrp="1"/>
          </p:cNvSpPr>
          <p:nvPr>
            <p:ph type="sldNum" sz="quarter" idx="12"/>
          </p:nvPr>
        </p:nvSpPr>
        <p:spPr>
          <a:xfrm>
            <a:off x="11841997" y="6444335"/>
            <a:ext cx="350003" cy="413665"/>
          </a:xfrm>
        </p:spPr>
        <p:txBody>
          <a:bodyPr/>
          <a:lstStyle/>
          <a:p>
            <a:fld id="{CE2F3C8B-18F7-4EFE-AAB4-6E6C40AC490B}" type="slidenum">
              <a:rPr lang="en-IN" smtClean="0">
                <a:solidFill>
                  <a:schemeClr val="tx1"/>
                </a:solidFill>
              </a:rPr>
              <a:t>24</a:t>
            </a:fld>
            <a:endParaRPr lang="en-IN" dirty="0">
              <a:solidFill>
                <a:schemeClr val="tx1"/>
              </a:solidFill>
            </a:endParaRPr>
          </a:p>
        </p:txBody>
      </p:sp>
      <p:sp>
        <p:nvSpPr>
          <p:cNvPr id="5" name="TextBox 4">
            <a:extLst>
              <a:ext uri="{FF2B5EF4-FFF2-40B4-BE49-F238E27FC236}">
                <a16:creationId xmlns:a16="http://schemas.microsoft.com/office/drawing/2014/main" id="{9D6A3DB9-0D69-467B-9F1C-8513C9DB99D4}"/>
              </a:ext>
            </a:extLst>
          </p:cNvPr>
          <p:cNvSpPr txBox="1"/>
          <p:nvPr/>
        </p:nvSpPr>
        <p:spPr>
          <a:xfrm>
            <a:off x="970384" y="1129004"/>
            <a:ext cx="9283959" cy="5925468"/>
          </a:xfrm>
          <a:prstGeom prst="rect">
            <a:avLst/>
          </a:prstGeom>
          <a:noFill/>
        </p:spPr>
        <p:txBody>
          <a:bodyPr wrap="square" rtlCol="0">
            <a:spAutoFit/>
          </a:bodyPr>
          <a:lstStyle/>
          <a:p>
            <a:pPr lvl="0" algn="just">
              <a:lnSpc>
                <a:spcPct val="115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 Oliveira,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Nicollas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Dianne SV Medeiros,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Diogo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MF Mattos. "A Sensitive   Stylistic Approach to Identify Fake News on Social Networking." IEEE Signal Processing Letters , 27 , 1250-1254,2020.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Fathima Nada, </a:t>
            </a:r>
            <a:r>
              <a:rPr lang="en-IN" dirty="0" err="1">
                <a:latin typeface="Times New Roman" panose="02020603050405020304" pitchFamily="18" charset="0"/>
                <a:cs typeface="Times New Roman" panose="02020603050405020304" pitchFamily="18" charset="0"/>
              </a:rPr>
              <a:t>Bariya</a:t>
            </a:r>
            <a:r>
              <a:rPr lang="en-IN" dirty="0">
                <a:latin typeface="Times New Roman" panose="02020603050405020304" pitchFamily="18" charset="0"/>
                <a:cs typeface="Times New Roman" panose="02020603050405020304" pitchFamily="18" charset="0"/>
              </a:rPr>
              <a:t> Firdous Khan, </a:t>
            </a:r>
            <a:r>
              <a:rPr lang="en-IN" dirty="0" err="1">
                <a:latin typeface="Times New Roman" panose="02020603050405020304" pitchFamily="18" charset="0"/>
                <a:cs typeface="Times New Roman" panose="02020603050405020304" pitchFamily="18" charset="0"/>
              </a:rPr>
              <a:t>Aroofa</a:t>
            </a:r>
            <a:r>
              <a:rPr lang="en-IN" dirty="0">
                <a:latin typeface="Times New Roman" panose="02020603050405020304" pitchFamily="18" charset="0"/>
                <a:cs typeface="Times New Roman" panose="02020603050405020304" pitchFamily="18" charset="0"/>
              </a:rPr>
              <a:t> Maryam, </a:t>
            </a:r>
            <a:r>
              <a:rPr lang="en-IN" dirty="0" err="1">
                <a:latin typeface="Times New Roman" panose="02020603050405020304" pitchFamily="18" charset="0"/>
                <a:cs typeface="Times New Roman" panose="02020603050405020304" pitchFamily="18" charset="0"/>
              </a:rPr>
              <a:t>Nooruz-Zuha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Zameer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Ahmed,</a:t>
            </a:r>
            <a:r>
              <a:rPr lang="en-IN" b="1" dirty="0" err="1">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Fake</a:t>
            </a:r>
            <a:r>
              <a:rPr lang="en-IN" dirty="0">
                <a:latin typeface="Times New Roman" panose="02020603050405020304" pitchFamily="18" charset="0"/>
                <a:cs typeface="Times New Roman" panose="02020603050405020304" pitchFamily="18" charset="0"/>
              </a:rPr>
              <a:t> news Detection using Logistic Regression”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International Research Journal of Engineering and Technology (IRJET</a:t>
            </a:r>
            <a:r>
              <a:rPr lang="en-IN" dirty="0">
                <a:latin typeface="Times New Roman" panose="02020603050405020304" pitchFamily="18" charset="0"/>
                <a:cs typeface="Times New Roman" panose="02020603050405020304" pitchFamily="18" charset="0"/>
              </a:rPr>
              <a:t>),2019.</a:t>
            </a:r>
          </a:p>
          <a:p>
            <a:pPr lvl="0" algn="just"/>
            <a:r>
              <a:rPr lang="en-US" dirty="0">
                <a:latin typeface="Times New Roman" panose="02020603050405020304" pitchFamily="18" charset="0"/>
                <a:cs typeface="Times New Roman" panose="02020603050405020304" pitchFamily="18" charset="0"/>
              </a:rPr>
              <a:t>[3]. Shu K., </a:t>
            </a:r>
            <a:r>
              <a:rPr lang="en-US" dirty="0" err="1">
                <a:latin typeface="Times New Roman" panose="02020603050405020304" pitchFamily="18" charset="0"/>
                <a:cs typeface="Times New Roman" panose="02020603050405020304" pitchFamily="18" charset="0"/>
              </a:rPr>
              <a:t>Sliva</a:t>
            </a:r>
            <a:r>
              <a:rPr lang="en-US" dirty="0">
                <a:latin typeface="Times New Roman" panose="02020603050405020304" pitchFamily="18" charset="0"/>
                <a:cs typeface="Times New Roman" panose="02020603050405020304" pitchFamily="18" charset="0"/>
              </a:rPr>
              <a:t> A., Wang S., Tang J., Liu H., Fake News Detection on Social Media: A Data Mining Perspective, ACM SIGKDD Explorations Newsletter,19(1), 2017</a:t>
            </a:r>
          </a:p>
          <a:p>
            <a:pPr lvl="0" algn="just"/>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Mykhailo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Granik</a:t>
            </a:r>
            <a:r>
              <a:rPr lang="en-US" dirty="0">
                <a:latin typeface="Times New Roman" panose="02020603050405020304" pitchFamily="18" charset="0"/>
                <a:cs typeface="Times New Roman" panose="02020603050405020304" pitchFamily="18" charset="0"/>
              </a:rPr>
              <a:t>, Volodymyr </a:t>
            </a:r>
            <a:r>
              <a:rPr lang="en-US" dirty="0" err="1">
                <a:latin typeface="Times New Roman" panose="02020603050405020304" pitchFamily="18" charset="0"/>
                <a:cs typeface="Times New Roman" panose="02020603050405020304" pitchFamily="18" charset="0"/>
              </a:rPr>
              <a:t>Mesyura</a:t>
            </a:r>
            <a:r>
              <a:rPr lang="en-US" dirty="0">
                <a:latin typeface="Times New Roman" panose="02020603050405020304" pitchFamily="18" charset="0"/>
                <a:cs typeface="Times New Roman" panose="02020603050405020304" pitchFamily="18" charset="0"/>
              </a:rPr>
              <a:t>, Fake News Detection Using Naive Bayes Classifier, IEEE First Ukraine Conference on Electrical and Computer Engineering (UKRCON), 2017.</a:t>
            </a:r>
          </a:p>
          <a:p>
            <a:pPr lvl="0" algn="just"/>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Akshay</a:t>
            </a:r>
            <a:r>
              <a:rPr lang="en-US" dirty="0">
                <a:latin typeface="Times New Roman" panose="02020603050405020304" pitchFamily="18" charset="0"/>
                <a:cs typeface="Times New Roman" panose="02020603050405020304" pitchFamily="18" charset="0"/>
              </a:rPr>
              <a:t> Jain, Fake News Detection, IEEE  International Students’ Conference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 Electrical, Electronics and Computer Sciences,2018.</a:t>
            </a:r>
          </a:p>
          <a:p>
            <a:pPr lvl="0" algn="just"/>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[6].LSTM: </a:t>
            </a:r>
            <a:r>
              <a:rPr lang="en-US"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https://towardsdatascience.com/exploring-activation-functions-for-neural-networks-73498da59b02</a:t>
            </a:r>
            <a:endParaRPr lang="en-IN" dirty="0">
              <a:solidFill>
                <a:srgbClr val="0070C0"/>
              </a:solidFill>
              <a:latin typeface="Times New Roman" panose="02020603050405020304" pitchFamily="18" charset="0"/>
              <a:cs typeface="Times New Roman" panose="02020603050405020304" pitchFamily="18" charset="0"/>
            </a:endParaRPr>
          </a:p>
          <a:p>
            <a:pPr algn="just">
              <a:lnSpc>
                <a:spcPct val="115000"/>
              </a:lnSpc>
              <a:spcAft>
                <a:spcPts val="1000"/>
              </a:spcAft>
            </a:pPr>
            <a:endParaRPr lang="en-IN" dirty="0">
              <a:latin typeface="Times New Roman" panose="02020603050405020304" pitchFamily="18" charset="0"/>
              <a:cs typeface="Times New Roman" panose="02020603050405020304" pitchFamily="18" charset="0"/>
            </a:endParaRPr>
          </a:p>
          <a:p>
            <a:pPr algn="just">
              <a:lnSpc>
                <a:spcPct val="115000"/>
              </a:lnSpc>
              <a:spcAft>
                <a:spcPts val="1000"/>
              </a:spcAft>
            </a:pPr>
            <a:endParaRPr lang="en-IN" dirty="0"/>
          </a:p>
        </p:txBody>
      </p:sp>
    </p:spTree>
    <p:extLst>
      <p:ext uri="{BB962C8B-B14F-4D97-AF65-F5344CB8AC3E}">
        <p14:creationId xmlns:p14="http://schemas.microsoft.com/office/powerpoint/2010/main" val="19156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EBF550-6CD0-49EC-AA73-B59EB8B8C353}"/>
              </a:ext>
            </a:extLst>
          </p:cNvPr>
          <p:cNvSpPr>
            <a:spLocks noGrp="1"/>
          </p:cNvSpPr>
          <p:nvPr>
            <p:ph type="sldNum" sz="quarter" idx="12"/>
          </p:nvPr>
        </p:nvSpPr>
        <p:spPr>
          <a:xfrm>
            <a:off x="11795502" y="6459833"/>
            <a:ext cx="396498" cy="398167"/>
          </a:xfrm>
        </p:spPr>
        <p:txBody>
          <a:bodyPr/>
          <a:lstStyle/>
          <a:p>
            <a:fld id="{CE2F3C8B-18F7-4EFE-AAB4-6E6C40AC490B}" type="slidenum">
              <a:rPr lang="en-IN" smtClean="0">
                <a:solidFill>
                  <a:schemeClr val="tx1"/>
                </a:solidFill>
              </a:rPr>
              <a:t>25</a:t>
            </a:fld>
            <a:endParaRPr lang="en-IN" dirty="0">
              <a:solidFill>
                <a:schemeClr val="tx1"/>
              </a:solidFill>
            </a:endParaRPr>
          </a:p>
        </p:txBody>
      </p:sp>
      <p:sp>
        <p:nvSpPr>
          <p:cNvPr id="6" name="TextBox 5">
            <a:extLst>
              <a:ext uri="{FF2B5EF4-FFF2-40B4-BE49-F238E27FC236}">
                <a16:creationId xmlns:a16="http://schemas.microsoft.com/office/drawing/2014/main" id="{A38543E7-CC2B-444A-B84D-1DCD550EF9E3}"/>
              </a:ext>
            </a:extLst>
          </p:cNvPr>
          <p:cNvSpPr txBox="1"/>
          <p:nvPr/>
        </p:nvSpPr>
        <p:spPr>
          <a:xfrm>
            <a:off x="3732245" y="3088432"/>
            <a:ext cx="5812972"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1838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1E7157-DE76-47EA-9AA3-BD7F2B3A3CAA}"/>
              </a:ext>
            </a:extLst>
          </p:cNvPr>
          <p:cNvSpPr>
            <a:spLocks noGrp="1"/>
          </p:cNvSpPr>
          <p:nvPr>
            <p:ph type="title"/>
          </p:nvPr>
        </p:nvSpPr>
        <p:spPr>
          <a:xfrm>
            <a:off x="0" y="0"/>
            <a:ext cx="12192000" cy="1325563"/>
          </a:xfrm>
        </p:spPr>
        <p:txBody>
          <a:bodyPr vert="horz" lIns="91440" tIns="45720" rIns="91440" bIns="45720" rtlCol="0" anchor="ctr">
            <a:normAutofit/>
          </a:bodyPr>
          <a:lstStyle/>
          <a:p>
            <a:pPr algn="ctr"/>
            <a:r>
              <a:rPr lang="en-US" sz="4000" b="1" dirty="0">
                <a:solidFill>
                  <a:srgbClr val="000000"/>
                </a:solidFill>
                <a:latin typeface="Times New Roman" panose="02020603050405020304" pitchFamily="18" charset="0"/>
                <a:cs typeface="Times New Roman" panose="02020603050405020304" pitchFamily="18" charset="0"/>
              </a:rPr>
              <a:t>INTRODUCTION</a:t>
            </a:r>
            <a:endParaRPr lang="en-US" sz="4000" b="1" kern="12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DAD3AC9-319F-497D-9ECC-F4DB100795DB}"/>
              </a:ext>
            </a:extLst>
          </p:cNvPr>
          <p:cNvSpPr>
            <a:spLocks noGrp="1"/>
          </p:cNvSpPr>
          <p:nvPr>
            <p:ph type="sldNum" sz="quarter" idx="12"/>
          </p:nvPr>
        </p:nvSpPr>
        <p:spPr>
          <a:xfrm>
            <a:off x="11933695" y="6509288"/>
            <a:ext cx="117527" cy="348712"/>
          </a:xfrm>
        </p:spPr>
        <p:txBody>
          <a:bodyPr vert="horz" lIns="91440" tIns="45720" rIns="91440" bIns="45720" rtlCol="0" anchor="ctr">
            <a:normAutofit fontScale="70000" lnSpcReduction="20000"/>
          </a:bodyPr>
          <a:lstStyle/>
          <a:p>
            <a:pPr>
              <a:spcAft>
                <a:spcPts val="600"/>
              </a:spcAft>
            </a:pPr>
            <a:fld id="{66964B67-CE35-4BAD-AB1F-FFC895F17458}" type="slidenum">
              <a:rPr lang="en-US">
                <a:solidFill>
                  <a:schemeClr val="tx1"/>
                </a:solidFill>
              </a:rPr>
              <a:pPr>
                <a:spcAft>
                  <a:spcPts val="600"/>
                </a:spcAft>
              </a:pPr>
              <a:t>3</a:t>
            </a:fld>
            <a:endParaRPr lang="en-US" dirty="0">
              <a:solidFill>
                <a:schemeClr val="tx1"/>
              </a:solidFill>
            </a:endParaRPr>
          </a:p>
        </p:txBody>
      </p:sp>
      <p:sp>
        <p:nvSpPr>
          <p:cNvPr id="4" name="TextBox 3">
            <a:extLst>
              <a:ext uri="{FF2B5EF4-FFF2-40B4-BE49-F238E27FC236}">
                <a16:creationId xmlns:a16="http://schemas.microsoft.com/office/drawing/2014/main" id="{81E3D34D-71FC-47FC-BE46-0A2152F12FA7}"/>
              </a:ext>
            </a:extLst>
          </p:cNvPr>
          <p:cNvSpPr txBox="1"/>
          <p:nvPr/>
        </p:nvSpPr>
        <p:spPr>
          <a:xfrm>
            <a:off x="1390262" y="802432"/>
            <a:ext cx="6857999" cy="4562670"/>
          </a:xfrm>
          <a:prstGeom prst="rect">
            <a:avLst/>
          </a:prstGeom>
          <a:noFill/>
        </p:spPr>
        <p:txBody>
          <a:bodyPr wrap="square" rtlCol="0">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p>
          <a:p>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What is Fake News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Fake news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are false or untruthful information</a:t>
            </a:r>
          </a:p>
          <a:p>
            <a:pPr marL="742950" lvl="1" indent="-285750" algn="jus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intends to mislead readers</a:t>
            </a:r>
          </a:p>
          <a:p>
            <a:pPr marL="742950" lvl="1" indent="-285750" algn="jus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are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which is actually false, but seems true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q"/>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What is Fake News Detection ?</a:t>
            </a:r>
          </a:p>
          <a:p>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Detecting the legitimacy of news by some methodology as real or fake.</a:t>
            </a:r>
          </a:p>
          <a:p>
            <a:pPr marL="742950" lvl="1" indent="-285750">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a straight forward classic text classification problem</a:t>
            </a:r>
          </a:p>
          <a:p>
            <a:pPr marL="742950" lvl="1" indent="-285750">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Used, e.g., for spam filtering</a:t>
            </a:r>
          </a:p>
          <a:p>
            <a:endParaRPr lang="en-IN" dirty="0"/>
          </a:p>
        </p:txBody>
      </p:sp>
      <p:pic>
        <p:nvPicPr>
          <p:cNvPr id="5" name="Picture 4">
            <a:extLst>
              <a:ext uri="{FF2B5EF4-FFF2-40B4-BE49-F238E27FC236}">
                <a16:creationId xmlns:a16="http://schemas.microsoft.com/office/drawing/2014/main" id="{8C58CF1B-CC2C-4E84-87D8-33AC9D2B4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978" y="2393302"/>
            <a:ext cx="3156698" cy="2071396"/>
          </a:xfrm>
          <a:prstGeom prst="rect">
            <a:avLst/>
          </a:prstGeom>
        </p:spPr>
      </p:pic>
    </p:spTree>
    <p:extLst>
      <p:ext uri="{BB962C8B-B14F-4D97-AF65-F5344CB8AC3E}">
        <p14:creationId xmlns:p14="http://schemas.microsoft.com/office/powerpoint/2010/main" val="291095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BA1D-661E-4BDA-B1FE-4EF87BC7C62B}"/>
              </a:ext>
            </a:extLst>
          </p:cNvPr>
          <p:cNvSpPr>
            <a:spLocks noGrp="1"/>
          </p:cNvSpPr>
          <p:nvPr>
            <p:ph type="ctrTitle"/>
          </p:nvPr>
        </p:nvSpPr>
        <p:spPr>
          <a:xfrm>
            <a:off x="0" y="-513"/>
            <a:ext cx="12192000" cy="674353"/>
          </a:xfrm>
        </p:spPr>
        <p:txBody>
          <a:bodyPr>
            <a:noAutofit/>
          </a:bodyPr>
          <a:lstStyle/>
          <a:p>
            <a:r>
              <a:rPr lang="en-IN" sz="4000" b="1" dirty="0">
                <a:latin typeface="Times New Roman" panose="02020603050405020304" pitchFamily="18" charset="0"/>
                <a:cs typeface="Times New Roman" panose="02020603050405020304" pitchFamily="18" charset="0"/>
              </a:rPr>
              <a:t>     STUDY AND REVIEW OF LITERATURE</a:t>
            </a:r>
          </a:p>
        </p:txBody>
      </p:sp>
      <p:sp>
        <p:nvSpPr>
          <p:cNvPr id="3" name="Subtitle 2">
            <a:extLst>
              <a:ext uri="{FF2B5EF4-FFF2-40B4-BE49-F238E27FC236}">
                <a16:creationId xmlns:a16="http://schemas.microsoft.com/office/drawing/2014/main" id="{5DDC20E7-FDD8-4A2E-A8F4-72CD56489203}"/>
              </a:ext>
            </a:extLst>
          </p:cNvPr>
          <p:cNvSpPr>
            <a:spLocks noGrp="1"/>
          </p:cNvSpPr>
          <p:nvPr>
            <p:ph type="subTitle" idx="1"/>
          </p:nvPr>
        </p:nvSpPr>
        <p:spPr>
          <a:xfrm>
            <a:off x="385011" y="1074822"/>
            <a:ext cx="11550315" cy="4989094"/>
          </a:xfrm>
        </p:spPr>
        <p:txBody>
          <a:bodyPr/>
          <a:lstStyle/>
          <a:p>
            <a:endParaRPr lang="en-IN" dirty="0"/>
          </a:p>
        </p:txBody>
      </p:sp>
      <p:graphicFrame>
        <p:nvGraphicFramePr>
          <p:cNvPr id="6" name="Table 6">
            <a:extLst>
              <a:ext uri="{FF2B5EF4-FFF2-40B4-BE49-F238E27FC236}">
                <a16:creationId xmlns:a16="http://schemas.microsoft.com/office/drawing/2014/main" id="{13DE2CC5-A0A7-489B-8DEE-2F853AD818A3}"/>
              </a:ext>
            </a:extLst>
          </p:cNvPr>
          <p:cNvGraphicFramePr>
            <a:graphicFrameLocks noGrp="1"/>
          </p:cNvGraphicFramePr>
          <p:nvPr>
            <p:extLst>
              <p:ext uri="{D42A27DB-BD31-4B8C-83A1-F6EECF244321}">
                <p14:modId xmlns:p14="http://schemas.microsoft.com/office/powerpoint/2010/main" val="3686716905"/>
              </p:ext>
            </p:extLst>
          </p:nvPr>
        </p:nvGraphicFramePr>
        <p:xfrm>
          <a:off x="0" y="826432"/>
          <a:ext cx="12191999" cy="8384064"/>
        </p:xfrm>
        <a:graphic>
          <a:graphicData uri="http://schemas.openxmlformats.org/drawingml/2006/table">
            <a:tbl>
              <a:tblPr firstRow="1" bandRow="1">
                <a:tableStyleId>{5C22544A-7EE6-4342-B048-85BDC9FD1C3A}</a:tableStyleId>
              </a:tblPr>
              <a:tblGrid>
                <a:gridCol w="1033734">
                  <a:extLst>
                    <a:ext uri="{9D8B030D-6E8A-4147-A177-3AD203B41FA5}">
                      <a16:colId xmlns:a16="http://schemas.microsoft.com/office/drawing/2014/main" val="699980521"/>
                    </a:ext>
                  </a:extLst>
                </a:gridCol>
                <a:gridCol w="2268266">
                  <a:extLst>
                    <a:ext uri="{9D8B030D-6E8A-4147-A177-3AD203B41FA5}">
                      <a16:colId xmlns:a16="http://schemas.microsoft.com/office/drawing/2014/main" val="3250004215"/>
                    </a:ext>
                  </a:extLst>
                </a:gridCol>
                <a:gridCol w="2816809">
                  <a:extLst>
                    <a:ext uri="{9D8B030D-6E8A-4147-A177-3AD203B41FA5}">
                      <a16:colId xmlns:a16="http://schemas.microsoft.com/office/drawing/2014/main" val="980329309"/>
                    </a:ext>
                  </a:extLst>
                </a:gridCol>
                <a:gridCol w="6073190">
                  <a:extLst>
                    <a:ext uri="{9D8B030D-6E8A-4147-A177-3AD203B41FA5}">
                      <a16:colId xmlns:a16="http://schemas.microsoft.com/office/drawing/2014/main" val="792131923"/>
                    </a:ext>
                  </a:extLst>
                </a:gridCol>
              </a:tblGrid>
              <a:tr h="645593">
                <a:tc>
                  <a:txBody>
                    <a:bodyPr/>
                    <a:lstStyle/>
                    <a:p>
                      <a:r>
                        <a:rPr lang="en-IN" dirty="0">
                          <a:latin typeface="Times New Roman" panose="02020603050405020304" pitchFamily="18" charset="0"/>
                          <a:cs typeface="Times New Roman" panose="02020603050405020304" pitchFamily="18" charset="0"/>
                        </a:rPr>
                        <a:t>Reference No.</a:t>
                      </a:r>
                    </a:p>
                  </a:txBody>
                  <a:tcPr/>
                </a:tc>
                <a:tc>
                  <a:txBody>
                    <a:bodyPr/>
                    <a:lstStyle/>
                    <a:p>
                      <a:r>
                        <a:rPr lang="en-IN" dirty="0">
                          <a:latin typeface="Times New Roman" panose="02020603050405020304" pitchFamily="18" charset="0"/>
                          <a:cs typeface="Times New Roman" panose="02020603050405020304" pitchFamily="18" charset="0"/>
                        </a:rPr>
                        <a:t>Title , Author and Year</a:t>
                      </a:r>
                    </a:p>
                  </a:txBody>
                  <a:tcPr/>
                </a:tc>
                <a:tc>
                  <a:txBody>
                    <a:bodyPr/>
                    <a:lstStyle/>
                    <a:p>
                      <a:r>
                        <a:rPr lang="en-IN" dirty="0">
                          <a:latin typeface="Times New Roman" panose="02020603050405020304" pitchFamily="18" charset="0"/>
                          <a:cs typeface="Times New Roman" panose="02020603050405020304" pitchFamily="18" charset="0"/>
                        </a:rPr>
                        <a:t>Conference/Journal </a:t>
                      </a:r>
                    </a:p>
                  </a:txBody>
                  <a:tcPr/>
                </a:tc>
                <a:tc>
                  <a:txBody>
                    <a:bodyPr/>
                    <a:lstStyle/>
                    <a:p>
                      <a:r>
                        <a:rPr lang="en-IN" dirty="0">
                          <a:latin typeface="Times New Roman" panose="02020603050405020304" pitchFamily="18" charset="0"/>
                          <a:cs typeface="Times New Roman" panose="02020603050405020304" pitchFamily="18" charset="0"/>
                        </a:rPr>
                        <a:t>Methodology, Findings </a:t>
                      </a:r>
                    </a:p>
                  </a:txBody>
                  <a:tcPr/>
                </a:tc>
                <a:extLst>
                  <a:ext uri="{0D108BD9-81ED-4DB2-BD59-A6C34878D82A}">
                    <a16:rowId xmlns:a16="http://schemas.microsoft.com/office/drawing/2014/main" val="3484375402"/>
                  </a:ext>
                </a:extLst>
              </a:tr>
              <a:tr h="2305690">
                <a:tc>
                  <a:txBody>
                    <a:bodyPr/>
                    <a:lstStyle/>
                    <a:p>
                      <a:r>
                        <a:rPr lang="en-IN" sz="1800" b="1"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IN" sz="1800" kern="1200" dirty="0">
                          <a:solidFill>
                            <a:schemeClr val="dk1"/>
                          </a:solidFill>
                          <a:effectLst/>
                          <a:latin typeface="+mn-lt"/>
                          <a:ea typeface="+mn-ea"/>
                          <a:cs typeface="+mn-cs"/>
                        </a:rPr>
                        <a:t>"A Sensitive   Stylistic Approach to Identify Fake News on Social Networking.“,</a:t>
                      </a:r>
                      <a:r>
                        <a:rPr lang="pt-BR" dirty="0"/>
                        <a:t>Nicollas R. de Oliveira, Dianne S. V. Medeiros and Diogo M. F.Mattos, 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mn-lt"/>
                          <a:ea typeface="+mn-ea"/>
                          <a:cs typeface="+mn-cs"/>
                        </a:rPr>
                        <a:t>IEEE Signal Processing Letters </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Methodology:</a:t>
                      </a:r>
                      <a:r>
                        <a:rPr lang="en-US" dirty="0"/>
                        <a:t>Applied unsupervised learning algorithms such as one-class SVM</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Findings: Accuracy=86%  </a:t>
                      </a:r>
                    </a:p>
                  </a:txBody>
                  <a:tcPr/>
                </a:tc>
                <a:extLst>
                  <a:ext uri="{0D108BD9-81ED-4DB2-BD59-A6C34878D82A}">
                    <a16:rowId xmlns:a16="http://schemas.microsoft.com/office/drawing/2014/main" val="746987119"/>
                  </a:ext>
                </a:extLst>
              </a:tr>
              <a:tr h="2352497">
                <a:tc>
                  <a:txBody>
                    <a:bodyPr/>
                    <a:lstStyle/>
                    <a:p>
                      <a:r>
                        <a:rPr lang="en-IN" b="1"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IN" b="1" dirty="0">
                          <a:latin typeface="Times New Roman" panose="02020603050405020304" pitchFamily="18" charset="0"/>
                          <a:cs typeface="Times New Roman" panose="02020603050405020304" pitchFamily="18" charset="0"/>
                        </a:rPr>
                        <a:t>“</a:t>
                      </a:r>
                      <a:r>
                        <a:rPr lang="en-IN" b="0" dirty="0">
                          <a:latin typeface="Times New Roman" panose="02020603050405020304" pitchFamily="18" charset="0"/>
                          <a:cs typeface="Times New Roman" panose="02020603050405020304" pitchFamily="18" charset="0"/>
                        </a:rPr>
                        <a:t>Fake news Detection using Logistic Regression” Fathima Nada, </a:t>
                      </a:r>
                      <a:r>
                        <a:rPr lang="en-IN" b="0" dirty="0" err="1">
                          <a:latin typeface="Times New Roman" panose="02020603050405020304" pitchFamily="18" charset="0"/>
                          <a:cs typeface="Times New Roman" panose="02020603050405020304" pitchFamily="18" charset="0"/>
                        </a:rPr>
                        <a:t>Bariya</a:t>
                      </a:r>
                      <a:r>
                        <a:rPr lang="en-IN" b="0" dirty="0">
                          <a:latin typeface="Times New Roman" panose="02020603050405020304" pitchFamily="18" charset="0"/>
                          <a:cs typeface="Times New Roman" panose="02020603050405020304" pitchFamily="18" charset="0"/>
                        </a:rPr>
                        <a:t> Firdous Khan, </a:t>
                      </a:r>
                      <a:r>
                        <a:rPr lang="en-IN" b="0" dirty="0" err="1">
                          <a:latin typeface="Times New Roman" panose="02020603050405020304" pitchFamily="18" charset="0"/>
                          <a:cs typeface="Times New Roman" panose="02020603050405020304" pitchFamily="18" charset="0"/>
                        </a:rPr>
                        <a:t>Aroofa</a:t>
                      </a:r>
                      <a:r>
                        <a:rPr lang="en-IN" b="0" dirty="0">
                          <a:latin typeface="Times New Roman" panose="02020603050405020304" pitchFamily="18" charset="0"/>
                          <a:cs typeface="Times New Roman" panose="02020603050405020304" pitchFamily="18" charset="0"/>
                        </a:rPr>
                        <a:t> Maryam, </a:t>
                      </a:r>
                      <a:r>
                        <a:rPr lang="en-IN" b="0" dirty="0" err="1">
                          <a:latin typeface="Times New Roman" panose="02020603050405020304" pitchFamily="18" charset="0"/>
                          <a:cs typeface="Times New Roman" panose="02020603050405020304" pitchFamily="18" charset="0"/>
                        </a:rPr>
                        <a:t>Nooruz-Zuha</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Zameer</a:t>
                      </a:r>
                      <a:r>
                        <a:rPr lang="en-IN" b="0" dirty="0">
                          <a:latin typeface="Times New Roman" panose="02020603050405020304" pitchFamily="18" charset="0"/>
                          <a:cs typeface="Times New Roman" panose="02020603050405020304" pitchFamily="18" charset="0"/>
                        </a:rPr>
                        <a:t> Ahmed,2019</a:t>
                      </a:r>
                    </a:p>
                  </a:txBody>
                  <a:tcPr/>
                </a:tc>
                <a:tc>
                  <a:txBody>
                    <a:bodyPr/>
                    <a:lstStyle/>
                    <a:p>
                      <a:r>
                        <a:rPr lang="en-US" b="0" i="0" dirty="0">
                          <a:latin typeface="Times New Roman" panose="02020603050405020304" pitchFamily="18" charset="0"/>
                          <a:cs typeface="Times New Roman" panose="02020603050405020304" pitchFamily="18" charset="0"/>
                        </a:rPr>
                        <a:t>International Research Journal of Engineering and Technology (IRJET</a:t>
                      </a:r>
                      <a:r>
                        <a:rPr lang="en-IN" b="0" i="0" dirty="0">
                          <a:latin typeface="Times New Roman" panose="02020603050405020304" pitchFamily="18" charset="0"/>
                          <a:cs typeface="Times New Roman" panose="02020603050405020304" pitchFamily="18" charset="0"/>
                        </a:rPr>
                        <a:t>)</a:t>
                      </a:r>
                    </a:p>
                  </a:txBody>
                  <a:tcPr/>
                </a:tc>
                <a:tc>
                  <a:txBody>
                    <a:bodyPr/>
                    <a:lstStyle/>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Methodology: Feature extraction(TF-IDF) and logistic regression classifier</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Findings: Accuracy=72%</a:t>
                      </a:r>
                    </a:p>
                  </a:txBody>
                  <a:tcPr/>
                </a:tc>
                <a:extLst>
                  <a:ext uri="{0D108BD9-81ED-4DB2-BD59-A6C34878D82A}">
                    <a16:rowId xmlns:a16="http://schemas.microsoft.com/office/drawing/2014/main" val="1311120486"/>
                  </a:ext>
                </a:extLst>
              </a:tr>
              <a:tr h="3080284">
                <a:tc>
                  <a:txBody>
                    <a:bodyPr/>
                    <a:lstStyle/>
                    <a:p>
                      <a:r>
                        <a:rPr lang="en-IN" b="1"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Fake News Detection Using Naive Bayes Classifier”,</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Mykhailo</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Granik</a:t>
                      </a:r>
                      <a:r>
                        <a:rPr lang="en-IN" sz="1800" kern="1200" dirty="0">
                          <a:solidFill>
                            <a:schemeClr val="dk1"/>
                          </a:solidFill>
                          <a:effectLst/>
                          <a:latin typeface="+mn-lt"/>
                          <a:ea typeface="+mn-ea"/>
                          <a:cs typeface="+mn-cs"/>
                        </a:rPr>
                        <a:t>, Volodymyr </a:t>
                      </a:r>
                      <a:r>
                        <a:rPr lang="en-IN" sz="1800" kern="1200" dirty="0" err="1">
                          <a:solidFill>
                            <a:schemeClr val="dk1"/>
                          </a:solidFill>
                          <a:effectLst/>
                          <a:latin typeface="+mn-lt"/>
                          <a:ea typeface="+mn-ea"/>
                          <a:cs typeface="+mn-cs"/>
                        </a:rPr>
                        <a:t>Mesyura</a:t>
                      </a:r>
                      <a:r>
                        <a:rPr lang="en-IN"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 2017</a:t>
                      </a:r>
                      <a:endParaRPr lang="en-IN" sz="1800" kern="1200" dirty="0">
                        <a:solidFill>
                          <a:schemeClr val="dk1"/>
                        </a:solidFill>
                        <a:effectLst/>
                        <a:latin typeface="+mn-lt"/>
                        <a:ea typeface="+mn-ea"/>
                        <a:cs typeface="+mn-cs"/>
                      </a:endParaRPr>
                    </a:p>
                    <a:p>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IEEE First Ukraine Conference on Electrical and Computer Engineering (UKRCON)</a:t>
                      </a:r>
                      <a:endParaRPr lang="en-IN" sz="1800" dirty="0">
                        <a:latin typeface="Times New Roman" panose="02020603050405020304" pitchFamily="18" charset="0"/>
                        <a:cs typeface="Times New Roman" panose="02020603050405020304" pitchFamily="18" charset="0"/>
                      </a:endParaRPr>
                    </a:p>
                    <a:p>
                      <a:endParaRPr lang="en-IN" b="0" i="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Methodology:</a:t>
                      </a:r>
                      <a:r>
                        <a:rPr lang="en-US" dirty="0"/>
                        <a:t>Naïve Bayes Classifier</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Findings: Accuracy=74%  </a:t>
                      </a:r>
                    </a:p>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643162"/>
                  </a:ext>
                </a:extLst>
              </a:tr>
            </a:tbl>
          </a:graphicData>
        </a:graphic>
      </p:graphicFrame>
      <p:sp>
        <p:nvSpPr>
          <p:cNvPr id="7" name="TextBox 6">
            <a:extLst>
              <a:ext uri="{FF2B5EF4-FFF2-40B4-BE49-F238E27FC236}">
                <a16:creationId xmlns:a16="http://schemas.microsoft.com/office/drawing/2014/main" id="{6E93E4FE-7587-4D43-A4EC-B89502790BF4}"/>
              </a:ext>
            </a:extLst>
          </p:cNvPr>
          <p:cNvSpPr txBox="1"/>
          <p:nvPr/>
        </p:nvSpPr>
        <p:spPr>
          <a:xfrm>
            <a:off x="11836151" y="6521339"/>
            <a:ext cx="419473" cy="276999"/>
          </a:xfrm>
          <a:prstGeom prst="rect">
            <a:avLst/>
          </a:prstGeom>
          <a:noFill/>
        </p:spPr>
        <p:txBody>
          <a:bodyPr wrap="square">
            <a:spAutoFit/>
          </a:bodyPr>
          <a:lstStyle/>
          <a:p>
            <a:fld id="{00000000-1234-1234-1234-123412341234}" type="slidenum">
              <a:rPr lang="en-US" sz="1200" smtClean="0">
                <a:solidFill>
                  <a:schemeClr val="tx1"/>
                </a:solidFill>
              </a:rPr>
              <a:pPr/>
              <a:t>4</a:t>
            </a:fld>
            <a:endParaRPr lang="en-IN" sz="1200" dirty="0"/>
          </a:p>
        </p:txBody>
      </p:sp>
    </p:spTree>
    <p:extLst>
      <p:ext uri="{BB962C8B-B14F-4D97-AF65-F5344CB8AC3E}">
        <p14:creationId xmlns:p14="http://schemas.microsoft.com/office/powerpoint/2010/main" val="34208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CB7BEFE4-775E-4B3A-964B-136BCABC9F33}"/>
              </a:ext>
            </a:extLst>
          </p:cNvPr>
          <p:cNvGraphicFramePr/>
          <p:nvPr>
            <p:extLst>
              <p:ext uri="{D42A27DB-BD31-4B8C-83A1-F6EECF244321}">
                <p14:modId xmlns:p14="http://schemas.microsoft.com/office/powerpoint/2010/main" val="3631267572"/>
              </p:ext>
            </p:extLst>
          </p:nvPr>
        </p:nvGraphicFramePr>
        <p:xfrm>
          <a:off x="838200" y="1507630"/>
          <a:ext cx="10515600" cy="2691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Slide Number Placeholder 32">
            <a:extLst>
              <a:ext uri="{FF2B5EF4-FFF2-40B4-BE49-F238E27FC236}">
                <a16:creationId xmlns:a16="http://schemas.microsoft.com/office/drawing/2014/main" id="{0C9CB85E-4F1A-47AC-8D84-DA0AF28A8D85}"/>
              </a:ext>
            </a:extLst>
          </p:cNvPr>
          <p:cNvSpPr>
            <a:spLocks noGrp="1"/>
          </p:cNvSpPr>
          <p:nvPr>
            <p:ph type="sldNum" sz="quarter" idx="12"/>
          </p:nvPr>
        </p:nvSpPr>
        <p:spPr>
          <a:xfrm>
            <a:off x="11825206" y="6493790"/>
            <a:ext cx="366793" cy="364210"/>
          </a:xfrm>
        </p:spPr>
        <p:txBody>
          <a:bodyPr/>
          <a:lstStyle/>
          <a:p>
            <a:fld id="{CE2F3C8B-18F7-4EFE-AAB4-6E6C40AC490B}" type="slidenum">
              <a:rPr lang="en-IN" smtClean="0">
                <a:solidFill>
                  <a:schemeClr val="tx1"/>
                </a:solidFill>
              </a:rPr>
              <a:t>5</a:t>
            </a:fld>
            <a:endParaRPr lang="en-IN" dirty="0">
              <a:solidFill>
                <a:schemeClr val="tx1"/>
              </a:solidFill>
            </a:endParaRPr>
          </a:p>
        </p:txBody>
      </p:sp>
      <p:sp>
        <p:nvSpPr>
          <p:cNvPr id="2" name="TextBox 1">
            <a:extLst>
              <a:ext uri="{FF2B5EF4-FFF2-40B4-BE49-F238E27FC236}">
                <a16:creationId xmlns:a16="http://schemas.microsoft.com/office/drawing/2014/main" id="{1B5503E1-D7D7-4C28-AB20-C8D6793E428B}"/>
              </a:ext>
            </a:extLst>
          </p:cNvPr>
          <p:cNvSpPr txBox="1"/>
          <p:nvPr/>
        </p:nvSpPr>
        <p:spPr>
          <a:xfrm>
            <a:off x="0" y="301857"/>
            <a:ext cx="121920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RESEARCH OBJECTIVES</a:t>
            </a:r>
          </a:p>
        </p:txBody>
      </p:sp>
    </p:spTree>
    <p:extLst>
      <p:ext uri="{BB962C8B-B14F-4D97-AF65-F5344CB8AC3E}">
        <p14:creationId xmlns:p14="http://schemas.microsoft.com/office/powerpoint/2010/main" val="253986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3E6F-EED0-4DBD-955F-F76543B0E731}"/>
              </a:ext>
            </a:extLst>
          </p:cNvPr>
          <p:cNvSpPr>
            <a:spLocks noGrp="1"/>
          </p:cNvSpPr>
          <p:nvPr>
            <p:ph type="title"/>
          </p:nvPr>
        </p:nvSpPr>
        <p:spPr>
          <a:xfrm>
            <a:off x="1152999" y="207360"/>
            <a:ext cx="9603275" cy="1049235"/>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DATASET USED</a:t>
            </a:r>
          </a:p>
        </p:txBody>
      </p:sp>
      <p:sp>
        <p:nvSpPr>
          <p:cNvPr id="3" name="Content Placeholder 2">
            <a:extLst>
              <a:ext uri="{FF2B5EF4-FFF2-40B4-BE49-F238E27FC236}">
                <a16:creationId xmlns:a16="http://schemas.microsoft.com/office/drawing/2014/main" id="{3138E558-64A1-4D85-B5F3-885B42CC0284}"/>
              </a:ext>
            </a:extLst>
          </p:cNvPr>
          <p:cNvSpPr>
            <a:spLocks noGrp="1"/>
          </p:cNvSpPr>
          <p:nvPr>
            <p:ph idx="1"/>
          </p:nvPr>
        </p:nvSpPr>
        <p:spPr>
          <a:xfrm>
            <a:off x="838200" y="1379959"/>
            <a:ext cx="10515600" cy="4733795"/>
          </a:xfrm>
        </p:spPr>
        <p:txBody>
          <a:bodyPr>
            <a:normAutofit fontScale="92500" lnSpcReduction="10000"/>
          </a:bodyPr>
          <a:lstStyle/>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Dataset Description:</a:t>
            </a:r>
          </a:p>
          <a:p>
            <a:pPr marL="0" indent="0">
              <a:buNone/>
            </a:pPr>
            <a:r>
              <a:rPr lang="en-IN" sz="2400" b="1" dirty="0">
                <a:latin typeface="Times New Roman" panose="02020603050405020304" pitchFamily="18" charset="0"/>
                <a:cs typeface="Times New Roman" panose="02020603050405020304" pitchFamily="18" charset="0"/>
              </a:rPr>
              <a:t>       Dataset 1:</a:t>
            </a:r>
          </a:p>
          <a:p>
            <a:pPr lvl="1"/>
            <a:r>
              <a:rPr lang="en-US" sz="2000" dirty="0">
                <a:latin typeface="Times New Roman" panose="02020603050405020304" pitchFamily="18" charset="0"/>
                <a:cs typeface="Times New Roman" panose="02020603050405020304" pitchFamily="18" charset="0"/>
              </a:rPr>
              <a:t>The dataset used for this project is drawn from Kaggle.</a:t>
            </a:r>
          </a:p>
          <a:p>
            <a:pPr lvl="1"/>
            <a:r>
              <a:rPr lang="en-US" sz="2000" dirty="0">
                <a:latin typeface="Times New Roman" panose="02020603050405020304" pitchFamily="18" charset="0"/>
                <a:cs typeface="Times New Roman" panose="02020603050405020304" pitchFamily="18" charset="0"/>
              </a:rPr>
              <a:t>The training dataset has about 20,800 rows of data from various articles on the internet.</a:t>
            </a:r>
          </a:p>
          <a:p>
            <a:pPr lvl="1"/>
            <a:r>
              <a:rPr lang="en-US" sz="2000" dirty="0">
                <a:latin typeface="Times New Roman" panose="02020603050405020304" pitchFamily="18" charset="0"/>
                <a:cs typeface="Times New Roman" panose="02020603050405020304" pitchFamily="18" charset="0"/>
              </a:rPr>
              <a:t>A full training dataset has the following attributes:</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id: unique id for a news article</a:t>
            </a:r>
          </a:p>
          <a:p>
            <a:pPr lvl="2">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title: the title of a news article</a:t>
            </a:r>
          </a:p>
          <a:p>
            <a:pPr lvl="2">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author: author of the news article</a:t>
            </a:r>
          </a:p>
          <a:p>
            <a:pPr lvl="2">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text: the text of the article; incomplete in some cases</a:t>
            </a:r>
          </a:p>
          <a:p>
            <a:pPr lvl="2">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label: a label that marks the article as potentially unreliable</a:t>
            </a:r>
          </a:p>
          <a:p>
            <a:pPr lvl="3">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 1: fake</a:t>
            </a:r>
          </a:p>
          <a:p>
            <a:pPr lvl="3">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0: real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45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3E6F-EED0-4DBD-955F-F76543B0E731}"/>
              </a:ext>
            </a:extLst>
          </p:cNvPr>
          <p:cNvSpPr>
            <a:spLocks noGrp="1"/>
          </p:cNvSpPr>
          <p:nvPr>
            <p:ph type="title"/>
          </p:nvPr>
        </p:nvSpPr>
        <p:spPr>
          <a:xfrm>
            <a:off x="1087685" y="219628"/>
            <a:ext cx="9603275" cy="1049235"/>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DATASET USED</a:t>
            </a:r>
          </a:p>
        </p:txBody>
      </p:sp>
      <p:sp>
        <p:nvSpPr>
          <p:cNvPr id="3" name="Content Placeholder 2">
            <a:extLst>
              <a:ext uri="{FF2B5EF4-FFF2-40B4-BE49-F238E27FC236}">
                <a16:creationId xmlns:a16="http://schemas.microsoft.com/office/drawing/2014/main" id="{3138E558-64A1-4D85-B5F3-885B42CC0284}"/>
              </a:ext>
            </a:extLst>
          </p:cNvPr>
          <p:cNvSpPr>
            <a:spLocks noGrp="1"/>
          </p:cNvSpPr>
          <p:nvPr>
            <p:ph idx="1"/>
          </p:nvPr>
        </p:nvSpPr>
        <p:spPr>
          <a:xfrm>
            <a:off x="1388706" y="1379959"/>
            <a:ext cx="10515600" cy="4733795"/>
          </a:xfrm>
        </p:spPr>
        <p:txBody>
          <a:bodyPr>
            <a:normAutofit fontScale="92500" lnSpcReduction="10000"/>
          </a:bodyPr>
          <a:lstStyle/>
          <a:p>
            <a:pPr marL="0" indent="0">
              <a:buNone/>
            </a:pPr>
            <a:r>
              <a:rPr lang="en-IN" sz="2400" b="1" dirty="0">
                <a:latin typeface="Times New Roman" panose="02020603050405020304" pitchFamily="18" charset="0"/>
                <a:cs typeface="Times New Roman" panose="02020603050405020304" pitchFamily="18" charset="0"/>
              </a:rPr>
              <a:t>Dataset 2:</a:t>
            </a:r>
          </a:p>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dataset has around 20800 rows and 6 columns. The description of each of the column is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 This is a distinctive identification no. assigned to each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headline: It is the title of the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news: It contains the full content of the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Unnamed:0: It is a serial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written_by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represents the author of the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 a tag name provided to each article to categorize it in two groups</a:t>
            </a:r>
          </a:p>
          <a:p>
            <a:pPr lvl="1"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1:counterfeit </a:t>
            </a:r>
          </a:p>
          <a:p>
            <a:pPr lvl="1"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 genuine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313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3E6F-EED0-4DBD-955F-F76543B0E731}"/>
              </a:ext>
            </a:extLst>
          </p:cNvPr>
          <p:cNvSpPr>
            <a:spLocks noGrp="1"/>
          </p:cNvSpPr>
          <p:nvPr>
            <p:ph type="title"/>
          </p:nvPr>
        </p:nvSpPr>
        <p:spPr>
          <a:xfrm>
            <a:off x="838200" y="241974"/>
            <a:ext cx="10515600" cy="915454"/>
          </a:xfrm>
        </p:spPr>
        <p:txBody>
          <a:bodyPr>
            <a:normAutofit/>
          </a:bodyPr>
          <a:lstStyle/>
          <a:p>
            <a:pPr algn="ctr"/>
            <a:r>
              <a:rPr lang="en-IN" sz="4000" b="1" dirty="0">
                <a:latin typeface="Times New Roman" panose="02020603050405020304" pitchFamily="18" charset="0"/>
                <a:cs typeface="Times New Roman" panose="02020603050405020304" pitchFamily="18" charset="0"/>
              </a:rPr>
              <a:t>RESEARCH METHODOLOGY</a:t>
            </a:r>
          </a:p>
        </p:txBody>
      </p:sp>
      <p:sp>
        <p:nvSpPr>
          <p:cNvPr id="18" name="Rectangle 14">
            <a:extLst>
              <a:ext uri="{FF2B5EF4-FFF2-40B4-BE49-F238E27FC236}">
                <a16:creationId xmlns:a16="http://schemas.microsoft.com/office/drawing/2014/main" id="{2A888CB0-2881-4204-9812-A60917008C9C}"/>
              </a:ext>
            </a:extLst>
          </p:cNvPr>
          <p:cNvSpPr>
            <a:spLocks noChangeArrowheads="1"/>
          </p:cNvSpPr>
          <p:nvPr/>
        </p:nvSpPr>
        <p:spPr bwMode="auto">
          <a:xfrm>
            <a:off x="0" y="90100"/>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1" name="TextBox 80">
            <a:extLst>
              <a:ext uri="{FF2B5EF4-FFF2-40B4-BE49-F238E27FC236}">
                <a16:creationId xmlns:a16="http://schemas.microsoft.com/office/drawing/2014/main" id="{49671606-9748-4DBB-9E3F-258C1778FAB1}"/>
              </a:ext>
            </a:extLst>
          </p:cNvPr>
          <p:cNvSpPr txBox="1"/>
          <p:nvPr/>
        </p:nvSpPr>
        <p:spPr>
          <a:xfrm>
            <a:off x="5028541" y="1257684"/>
            <a:ext cx="2306179" cy="338554"/>
          </a:xfrm>
          <a:prstGeom prst="rect">
            <a:avLst/>
          </a:prstGeom>
          <a:noFill/>
        </p:spPr>
        <p:txBody>
          <a:bodyPr wrap="square">
            <a:spAutoFit/>
          </a:bodyPr>
          <a:lstStyle/>
          <a:p>
            <a:pPr marL="0" indent="0">
              <a:buNone/>
            </a:pPr>
            <a:r>
              <a:rPr lang="en-US" altLang="en-US" sz="1600" dirty="0">
                <a:latin typeface="Times New Roman" panose="02020603050405020304" pitchFamily="18" charset="0"/>
                <a:cs typeface="Times New Roman" panose="02020603050405020304" pitchFamily="18" charset="0"/>
              </a:rPr>
              <a:t>Flow of implementation</a:t>
            </a:r>
            <a:endParaRPr kumimoji="0" lang="en-US" altLang="en-US" sz="1600" b="0" i="0" u="none" strike="noStrike" cap="none" normalizeH="0" baseline="0" dirty="0">
              <a:ln>
                <a:noFill/>
              </a:ln>
              <a:solidFill>
                <a:schemeClr val="tx1"/>
              </a:solidFill>
              <a:effectLst/>
            </a:endParaRPr>
          </a:p>
        </p:txBody>
      </p:sp>
      <p:sp>
        <p:nvSpPr>
          <p:cNvPr id="82" name="Rectangle: Rounded Corners 81">
            <a:extLst>
              <a:ext uri="{FF2B5EF4-FFF2-40B4-BE49-F238E27FC236}">
                <a16:creationId xmlns:a16="http://schemas.microsoft.com/office/drawing/2014/main" id="{DA1E8F59-AB02-447A-9CCC-0074DF0DB9A1}"/>
              </a:ext>
            </a:extLst>
          </p:cNvPr>
          <p:cNvSpPr/>
          <p:nvPr/>
        </p:nvSpPr>
        <p:spPr>
          <a:xfrm>
            <a:off x="3380993" y="2134160"/>
            <a:ext cx="1030003" cy="313649"/>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Dataset</a:t>
            </a:r>
            <a:endParaRPr lang="en-IN" sz="1100" dirty="0">
              <a:effectLst/>
              <a:ea typeface="Calibri" panose="020F0502020204030204" pitchFamily="34" charset="0"/>
              <a:cs typeface="Times New Roman" panose="02020603050405020304" pitchFamily="18" charset="0"/>
            </a:endParaRPr>
          </a:p>
        </p:txBody>
      </p:sp>
      <p:sp>
        <p:nvSpPr>
          <p:cNvPr id="83" name="Rectangle: Rounded Corners 82">
            <a:extLst>
              <a:ext uri="{FF2B5EF4-FFF2-40B4-BE49-F238E27FC236}">
                <a16:creationId xmlns:a16="http://schemas.microsoft.com/office/drawing/2014/main" id="{EAF23041-0B93-495A-9C70-2A7B988B7B58}"/>
              </a:ext>
            </a:extLst>
          </p:cNvPr>
          <p:cNvSpPr/>
          <p:nvPr/>
        </p:nvSpPr>
        <p:spPr>
          <a:xfrm>
            <a:off x="5041372" y="1924151"/>
            <a:ext cx="1527036" cy="720776"/>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Data-preprocessing</a:t>
            </a:r>
            <a:r>
              <a:rPr lang="en-IN" sz="1100" dirty="0">
                <a:ea typeface="Calibri" panose="020F0502020204030204" pitchFamily="34" charset="0"/>
                <a:cs typeface="Times New Roman" panose="02020603050405020304" pitchFamily="18" charset="0"/>
              </a:rPr>
              <a:t> (</a:t>
            </a:r>
            <a:r>
              <a:rPr lang="en-IN" sz="1100" dirty="0" err="1">
                <a:ea typeface="Calibri" panose="020F0502020204030204" pitchFamily="34" charset="0"/>
                <a:cs typeface="Times New Roman" panose="02020603050405020304" pitchFamily="18" charset="0"/>
              </a:rPr>
              <a:t>Stopword</a:t>
            </a:r>
            <a:r>
              <a:rPr lang="en-IN" sz="1100" dirty="0">
                <a:ea typeface="Calibri" panose="020F0502020204030204" pitchFamily="34" charset="0"/>
                <a:cs typeface="Times New Roman" panose="02020603050405020304" pitchFamily="18" charset="0"/>
              </a:rPr>
              <a:t> removal </a:t>
            </a:r>
            <a:r>
              <a:rPr lang="en-IN" sz="1100" dirty="0" err="1">
                <a:ea typeface="Calibri" panose="020F0502020204030204" pitchFamily="34" charset="0"/>
                <a:cs typeface="Times New Roman" panose="02020603050405020304" pitchFamily="18" charset="0"/>
              </a:rPr>
              <a:t>tokenzing</a:t>
            </a:r>
            <a:r>
              <a:rPr lang="en-IN" sz="1100" dirty="0">
                <a:ea typeface="Calibri" panose="020F0502020204030204" pitchFamily="34" charset="0"/>
                <a:cs typeface="Times New Roman" panose="02020603050405020304" pitchFamily="18" charset="0"/>
              </a:rPr>
              <a:t>, missing rows elimination etc.)</a:t>
            </a:r>
            <a:endParaRPr lang="en-US" sz="1100" dirty="0">
              <a:effectLst/>
              <a:ea typeface="Calibri" panose="020F0502020204030204" pitchFamily="34" charset="0"/>
              <a:cs typeface="Times New Roman" panose="02020603050405020304" pitchFamily="18" charset="0"/>
            </a:endParaRPr>
          </a:p>
        </p:txBody>
      </p:sp>
      <p:cxnSp>
        <p:nvCxnSpPr>
          <p:cNvPr id="84" name="Straight Arrow Connector 83">
            <a:extLst>
              <a:ext uri="{FF2B5EF4-FFF2-40B4-BE49-F238E27FC236}">
                <a16:creationId xmlns:a16="http://schemas.microsoft.com/office/drawing/2014/main" id="{3E68A667-0FD3-4899-92AD-DCEE00167E2E}"/>
              </a:ext>
            </a:extLst>
          </p:cNvPr>
          <p:cNvCxnSpPr>
            <a:cxnSpLocks/>
          </p:cNvCxnSpPr>
          <p:nvPr/>
        </p:nvCxnSpPr>
        <p:spPr>
          <a:xfrm>
            <a:off x="4410996" y="2290984"/>
            <a:ext cx="647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Rounded Corners 84">
            <a:extLst>
              <a:ext uri="{FF2B5EF4-FFF2-40B4-BE49-F238E27FC236}">
                <a16:creationId xmlns:a16="http://schemas.microsoft.com/office/drawing/2014/main" id="{A84E6098-E56B-4266-81DD-80B4D15D0486}"/>
              </a:ext>
            </a:extLst>
          </p:cNvPr>
          <p:cNvSpPr/>
          <p:nvPr/>
        </p:nvSpPr>
        <p:spPr>
          <a:xfrm>
            <a:off x="7334720" y="2792985"/>
            <a:ext cx="1413557" cy="51511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a typeface="Calibri" panose="020F0502020204030204" pitchFamily="34" charset="0"/>
                <a:cs typeface="Times New Roman" panose="02020603050405020304" pitchFamily="18" charset="0"/>
              </a:rPr>
              <a:t>Splitting the dataset</a:t>
            </a:r>
            <a:endParaRPr lang="en-IN" sz="1100" dirty="0">
              <a:effectLst/>
              <a:ea typeface="Calibri" panose="020F0502020204030204" pitchFamily="34" charset="0"/>
              <a:cs typeface="Times New Roman" panose="02020603050405020304" pitchFamily="18" charset="0"/>
            </a:endParaRPr>
          </a:p>
        </p:txBody>
      </p:sp>
      <p:cxnSp>
        <p:nvCxnSpPr>
          <p:cNvPr id="86" name="Straight Arrow Connector 85">
            <a:extLst>
              <a:ext uri="{FF2B5EF4-FFF2-40B4-BE49-F238E27FC236}">
                <a16:creationId xmlns:a16="http://schemas.microsoft.com/office/drawing/2014/main" id="{8915098E-CAC2-4C90-9EF3-F45E14D0D3F2}"/>
              </a:ext>
            </a:extLst>
          </p:cNvPr>
          <p:cNvCxnSpPr/>
          <p:nvPr/>
        </p:nvCxnSpPr>
        <p:spPr>
          <a:xfrm>
            <a:off x="7981799" y="2503004"/>
            <a:ext cx="0" cy="283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43BF21F-5F0C-492A-A089-20D783DF694B}"/>
              </a:ext>
            </a:extLst>
          </p:cNvPr>
          <p:cNvCxnSpPr/>
          <p:nvPr/>
        </p:nvCxnSpPr>
        <p:spPr>
          <a:xfrm>
            <a:off x="6412273" y="3564095"/>
            <a:ext cx="3387090"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DD0998C8-4538-489C-9A54-A975E5F3D329}"/>
              </a:ext>
            </a:extLst>
          </p:cNvPr>
          <p:cNvCxnSpPr/>
          <p:nvPr/>
        </p:nvCxnSpPr>
        <p:spPr>
          <a:xfrm>
            <a:off x="6412273" y="3562852"/>
            <a:ext cx="0" cy="297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A95CF067-3CC1-4A87-8C88-7E80BEF7E4B3}"/>
              </a:ext>
            </a:extLst>
          </p:cNvPr>
          <p:cNvCxnSpPr/>
          <p:nvPr/>
        </p:nvCxnSpPr>
        <p:spPr>
          <a:xfrm>
            <a:off x="7972468" y="3562852"/>
            <a:ext cx="0" cy="283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88A49016-9213-4F85-B7EC-5F15B39FCE8E}"/>
              </a:ext>
            </a:extLst>
          </p:cNvPr>
          <p:cNvCxnSpPr/>
          <p:nvPr/>
        </p:nvCxnSpPr>
        <p:spPr>
          <a:xfrm>
            <a:off x="9798835" y="3562852"/>
            <a:ext cx="0" cy="262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1BE3D64-127B-485D-8A06-AB879A65BF8D}"/>
              </a:ext>
            </a:extLst>
          </p:cNvPr>
          <p:cNvCxnSpPr/>
          <p:nvPr/>
        </p:nvCxnSpPr>
        <p:spPr>
          <a:xfrm flipV="1">
            <a:off x="7973111" y="3285357"/>
            <a:ext cx="0" cy="277495"/>
          </a:xfrm>
          <a:prstGeom prst="line">
            <a:avLst/>
          </a:prstGeom>
        </p:spPr>
        <p:style>
          <a:lnRef idx="1">
            <a:schemeClr val="dk1"/>
          </a:lnRef>
          <a:fillRef idx="0">
            <a:schemeClr val="dk1"/>
          </a:fillRef>
          <a:effectRef idx="0">
            <a:schemeClr val="dk1"/>
          </a:effectRef>
          <a:fontRef idx="minor">
            <a:schemeClr val="tx1"/>
          </a:fontRef>
        </p:style>
      </p:cxnSp>
      <p:sp>
        <p:nvSpPr>
          <p:cNvPr id="92" name="Rectangle: Rounded Corners 91">
            <a:extLst>
              <a:ext uri="{FF2B5EF4-FFF2-40B4-BE49-F238E27FC236}">
                <a16:creationId xmlns:a16="http://schemas.microsoft.com/office/drawing/2014/main" id="{2929C2FE-A6F5-42E2-9D35-251AF188C42D}"/>
              </a:ext>
            </a:extLst>
          </p:cNvPr>
          <p:cNvSpPr/>
          <p:nvPr/>
        </p:nvSpPr>
        <p:spPr>
          <a:xfrm>
            <a:off x="9189235" y="3867651"/>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Long short-term Memory</a:t>
            </a:r>
            <a:endParaRPr lang="en-IN" sz="1100" dirty="0">
              <a:effectLst/>
              <a:ea typeface="Calibri" panose="020F0502020204030204" pitchFamily="34" charset="0"/>
              <a:cs typeface="Times New Roman" panose="02020603050405020304" pitchFamily="18" charset="0"/>
            </a:endParaRPr>
          </a:p>
        </p:txBody>
      </p:sp>
      <p:sp>
        <p:nvSpPr>
          <p:cNvPr id="93" name="Rectangle: Rounded Corners 92">
            <a:extLst>
              <a:ext uri="{FF2B5EF4-FFF2-40B4-BE49-F238E27FC236}">
                <a16:creationId xmlns:a16="http://schemas.microsoft.com/office/drawing/2014/main" id="{E455CDBC-1A83-428F-B099-DC228447E233}"/>
              </a:ext>
            </a:extLst>
          </p:cNvPr>
          <p:cNvSpPr/>
          <p:nvPr/>
        </p:nvSpPr>
        <p:spPr>
          <a:xfrm>
            <a:off x="7387315" y="3876295"/>
            <a:ext cx="1170305" cy="53975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Random Forest Classifier</a:t>
            </a:r>
            <a:endParaRPr lang="en-IN" sz="1100" dirty="0">
              <a:effectLst/>
              <a:ea typeface="Calibri" panose="020F0502020204030204" pitchFamily="34" charset="0"/>
              <a:cs typeface="Times New Roman" panose="02020603050405020304" pitchFamily="18" charset="0"/>
            </a:endParaRPr>
          </a:p>
        </p:txBody>
      </p:sp>
      <p:sp>
        <p:nvSpPr>
          <p:cNvPr id="94" name="Rectangle: Rounded Corners 93">
            <a:extLst>
              <a:ext uri="{FF2B5EF4-FFF2-40B4-BE49-F238E27FC236}">
                <a16:creationId xmlns:a16="http://schemas.microsoft.com/office/drawing/2014/main" id="{0D2C79B9-177F-408C-AC7B-98F6D66CF4A7}"/>
              </a:ext>
            </a:extLst>
          </p:cNvPr>
          <p:cNvSpPr/>
          <p:nvPr/>
        </p:nvSpPr>
        <p:spPr>
          <a:xfrm>
            <a:off x="5889668" y="3867651"/>
            <a:ext cx="104521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K-nearest neighbor</a:t>
            </a:r>
            <a:endParaRPr lang="en-IN" sz="1100" dirty="0">
              <a:effectLst/>
              <a:ea typeface="Calibri" panose="020F0502020204030204" pitchFamily="34" charset="0"/>
              <a:cs typeface="Times New Roman" panose="02020603050405020304" pitchFamily="18" charset="0"/>
            </a:endParaRPr>
          </a:p>
        </p:txBody>
      </p:sp>
      <p:cxnSp>
        <p:nvCxnSpPr>
          <p:cNvPr id="95" name="Straight Connector 94">
            <a:extLst>
              <a:ext uri="{FF2B5EF4-FFF2-40B4-BE49-F238E27FC236}">
                <a16:creationId xmlns:a16="http://schemas.microsoft.com/office/drawing/2014/main" id="{F626D414-A9C4-4064-818A-1F514DC94928}"/>
              </a:ext>
            </a:extLst>
          </p:cNvPr>
          <p:cNvCxnSpPr/>
          <p:nvPr/>
        </p:nvCxnSpPr>
        <p:spPr>
          <a:xfrm>
            <a:off x="6302234" y="4409060"/>
            <a:ext cx="0" cy="165735"/>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8379715B-BAE7-4DBB-8859-B395B906AB0A}"/>
              </a:ext>
            </a:extLst>
          </p:cNvPr>
          <p:cNvCxnSpPr/>
          <p:nvPr/>
        </p:nvCxnSpPr>
        <p:spPr>
          <a:xfrm>
            <a:off x="6295884" y="4574795"/>
            <a:ext cx="3491230" cy="0"/>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EB7A3C7B-29F0-45F5-A492-11E037D92000}"/>
              </a:ext>
            </a:extLst>
          </p:cNvPr>
          <p:cNvCxnSpPr/>
          <p:nvPr/>
        </p:nvCxnSpPr>
        <p:spPr>
          <a:xfrm>
            <a:off x="7968986" y="4416045"/>
            <a:ext cx="0" cy="158750"/>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A18F5B45-FA66-427C-8BBF-A8767757316D}"/>
              </a:ext>
            </a:extLst>
          </p:cNvPr>
          <p:cNvCxnSpPr/>
          <p:nvPr/>
        </p:nvCxnSpPr>
        <p:spPr>
          <a:xfrm>
            <a:off x="9798835" y="4391597"/>
            <a:ext cx="0" cy="20066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0D5746EB-082E-4B6F-8A70-D7ED9DBB6F8E}"/>
              </a:ext>
            </a:extLst>
          </p:cNvPr>
          <p:cNvCxnSpPr/>
          <p:nvPr/>
        </p:nvCxnSpPr>
        <p:spPr>
          <a:xfrm>
            <a:off x="7965811" y="4568263"/>
            <a:ext cx="6350" cy="221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Rounded Corners 99">
            <a:extLst>
              <a:ext uri="{FF2B5EF4-FFF2-40B4-BE49-F238E27FC236}">
                <a16:creationId xmlns:a16="http://schemas.microsoft.com/office/drawing/2014/main" id="{6AD18150-1179-4C86-8C41-1EC55E274A09}"/>
              </a:ext>
            </a:extLst>
          </p:cNvPr>
          <p:cNvSpPr/>
          <p:nvPr/>
        </p:nvSpPr>
        <p:spPr>
          <a:xfrm>
            <a:off x="7477320" y="4789116"/>
            <a:ext cx="1045210" cy="533400"/>
          </a:xfrm>
          <a:prstGeom prst="roundRect">
            <a:avLst>
              <a:gd name="adj" fmla="val 21429"/>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Prediction</a:t>
            </a:r>
            <a:endParaRPr lang="en-IN" sz="1100">
              <a:effectLst/>
              <a:ea typeface="Calibri" panose="020F0502020204030204" pitchFamily="34" charset="0"/>
              <a:cs typeface="Times New Roman" panose="02020603050405020304" pitchFamily="18" charset="0"/>
            </a:endParaRPr>
          </a:p>
        </p:txBody>
      </p:sp>
      <p:cxnSp>
        <p:nvCxnSpPr>
          <p:cNvPr id="101" name="Straight Connector 100">
            <a:extLst>
              <a:ext uri="{FF2B5EF4-FFF2-40B4-BE49-F238E27FC236}">
                <a16:creationId xmlns:a16="http://schemas.microsoft.com/office/drawing/2014/main" id="{D3B34A40-917A-496B-AD77-1FA573593104}"/>
              </a:ext>
            </a:extLst>
          </p:cNvPr>
          <p:cNvCxnSpPr>
            <a:cxnSpLocks/>
          </p:cNvCxnSpPr>
          <p:nvPr/>
        </p:nvCxnSpPr>
        <p:spPr>
          <a:xfrm>
            <a:off x="7981799" y="5322516"/>
            <a:ext cx="0" cy="225931"/>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27B7B047-F838-44A3-8589-9B35FFD9C9C8}"/>
              </a:ext>
            </a:extLst>
          </p:cNvPr>
          <p:cNvCxnSpPr/>
          <p:nvPr/>
        </p:nvCxnSpPr>
        <p:spPr>
          <a:xfrm>
            <a:off x="7168886" y="5548447"/>
            <a:ext cx="1606550" cy="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B52EE332-7ED4-420F-B619-8211A13BD728}"/>
              </a:ext>
            </a:extLst>
          </p:cNvPr>
          <p:cNvCxnSpPr/>
          <p:nvPr/>
        </p:nvCxnSpPr>
        <p:spPr>
          <a:xfrm>
            <a:off x="7168886" y="5548447"/>
            <a:ext cx="0" cy="269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CF132D2D-3247-400E-9368-C7039E483EDF}"/>
              </a:ext>
            </a:extLst>
          </p:cNvPr>
          <p:cNvCxnSpPr/>
          <p:nvPr/>
        </p:nvCxnSpPr>
        <p:spPr>
          <a:xfrm>
            <a:off x="8775436" y="5548447"/>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Rectangle: Rounded Corners 104">
            <a:extLst>
              <a:ext uri="{FF2B5EF4-FFF2-40B4-BE49-F238E27FC236}">
                <a16:creationId xmlns:a16="http://schemas.microsoft.com/office/drawing/2014/main" id="{0B5D9CE4-643D-43FE-BE4F-851883D581B2}"/>
              </a:ext>
            </a:extLst>
          </p:cNvPr>
          <p:cNvSpPr/>
          <p:nvPr/>
        </p:nvSpPr>
        <p:spPr>
          <a:xfrm>
            <a:off x="8269025" y="5766555"/>
            <a:ext cx="1012821" cy="529612"/>
          </a:xfrm>
          <a:prstGeom prst="roundRect">
            <a:avLst>
              <a:gd name="adj" fmla="val 21429"/>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Fake</a:t>
            </a:r>
            <a:endParaRPr lang="en-IN" sz="1100">
              <a:effectLst/>
              <a:ea typeface="Calibri" panose="020F0502020204030204" pitchFamily="34" charset="0"/>
              <a:cs typeface="Times New Roman" panose="02020603050405020304" pitchFamily="18" charset="0"/>
            </a:endParaRPr>
          </a:p>
        </p:txBody>
      </p:sp>
      <p:sp>
        <p:nvSpPr>
          <p:cNvPr id="106" name="Rectangle: Rounded Corners 105">
            <a:extLst>
              <a:ext uri="{FF2B5EF4-FFF2-40B4-BE49-F238E27FC236}">
                <a16:creationId xmlns:a16="http://schemas.microsoft.com/office/drawing/2014/main" id="{19534C0A-8BB1-4503-BE8F-7DEA713741BA}"/>
              </a:ext>
            </a:extLst>
          </p:cNvPr>
          <p:cNvSpPr/>
          <p:nvPr/>
        </p:nvSpPr>
        <p:spPr>
          <a:xfrm>
            <a:off x="6662475" y="5799999"/>
            <a:ext cx="1012821" cy="529612"/>
          </a:xfrm>
          <a:prstGeom prst="roundRect">
            <a:avLst>
              <a:gd name="adj" fmla="val 21429"/>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Genuine</a:t>
            </a:r>
            <a:endParaRPr lang="en-IN" sz="1100">
              <a:effectLst/>
              <a:ea typeface="Calibri" panose="020F0502020204030204" pitchFamily="34" charset="0"/>
              <a:cs typeface="Times New Roman" panose="02020603050405020304" pitchFamily="18" charset="0"/>
            </a:endParaRPr>
          </a:p>
        </p:txBody>
      </p:sp>
      <p:sp>
        <p:nvSpPr>
          <p:cNvPr id="107" name="Rectangle: Rounded Corners 106">
            <a:extLst>
              <a:ext uri="{FF2B5EF4-FFF2-40B4-BE49-F238E27FC236}">
                <a16:creationId xmlns:a16="http://schemas.microsoft.com/office/drawing/2014/main" id="{DCEACA58-085B-4571-A926-BB2E1F9AF2DC}"/>
              </a:ext>
            </a:extLst>
          </p:cNvPr>
          <p:cNvSpPr/>
          <p:nvPr/>
        </p:nvSpPr>
        <p:spPr>
          <a:xfrm>
            <a:off x="7239100" y="2017313"/>
            <a:ext cx="1521649" cy="49584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Feature Extraction (DOC2VEC)</a:t>
            </a:r>
          </a:p>
        </p:txBody>
      </p:sp>
      <p:cxnSp>
        <p:nvCxnSpPr>
          <p:cNvPr id="108" name="Straight Arrow Connector 107">
            <a:extLst>
              <a:ext uri="{FF2B5EF4-FFF2-40B4-BE49-F238E27FC236}">
                <a16:creationId xmlns:a16="http://schemas.microsoft.com/office/drawing/2014/main" id="{EA480C96-25EB-4139-8F71-A0ABDBEA724A}"/>
              </a:ext>
            </a:extLst>
          </p:cNvPr>
          <p:cNvCxnSpPr>
            <a:cxnSpLocks/>
          </p:cNvCxnSpPr>
          <p:nvPr/>
        </p:nvCxnSpPr>
        <p:spPr>
          <a:xfrm>
            <a:off x="6568408" y="2278659"/>
            <a:ext cx="647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 name="Rectangle: Rounded Corners 108">
            <a:extLst>
              <a:ext uri="{FF2B5EF4-FFF2-40B4-BE49-F238E27FC236}">
                <a16:creationId xmlns:a16="http://schemas.microsoft.com/office/drawing/2014/main" id="{B5B275C6-71F5-48A4-96F4-C02DC194D50B}"/>
              </a:ext>
            </a:extLst>
          </p:cNvPr>
          <p:cNvSpPr/>
          <p:nvPr/>
        </p:nvSpPr>
        <p:spPr>
          <a:xfrm>
            <a:off x="1796870" y="1877079"/>
            <a:ext cx="1030003" cy="313649"/>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Dataset 1</a:t>
            </a:r>
            <a:endParaRPr lang="en-IN" sz="1100" dirty="0">
              <a:effectLst/>
              <a:ea typeface="Calibri" panose="020F0502020204030204" pitchFamily="34" charset="0"/>
              <a:cs typeface="Times New Roman" panose="02020603050405020304" pitchFamily="18" charset="0"/>
            </a:endParaRPr>
          </a:p>
        </p:txBody>
      </p:sp>
      <p:sp>
        <p:nvSpPr>
          <p:cNvPr id="110" name="Rectangle: Rounded Corners 109">
            <a:extLst>
              <a:ext uri="{FF2B5EF4-FFF2-40B4-BE49-F238E27FC236}">
                <a16:creationId xmlns:a16="http://schemas.microsoft.com/office/drawing/2014/main" id="{D0107320-684E-456D-81B2-249FC9E90235}"/>
              </a:ext>
            </a:extLst>
          </p:cNvPr>
          <p:cNvSpPr/>
          <p:nvPr/>
        </p:nvSpPr>
        <p:spPr>
          <a:xfrm>
            <a:off x="1804004" y="2547292"/>
            <a:ext cx="1030003" cy="313649"/>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Dataset 2</a:t>
            </a:r>
            <a:endParaRPr lang="en-IN" sz="1100" dirty="0">
              <a:effectLst/>
              <a:ea typeface="Calibri" panose="020F0502020204030204" pitchFamily="34" charset="0"/>
              <a:cs typeface="Times New Roman" panose="02020603050405020304" pitchFamily="18" charset="0"/>
            </a:endParaRPr>
          </a:p>
        </p:txBody>
      </p:sp>
      <p:cxnSp>
        <p:nvCxnSpPr>
          <p:cNvPr id="111" name="Straight Arrow Connector 110">
            <a:extLst>
              <a:ext uri="{FF2B5EF4-FFF2-40B4-BE49-F238E27FC236}">
                <a16:creationId xmlns:a16="http://schemas.microsoft.com/office/drawing/2014/main" id="{6712C3D5-4D30-4DE5-8D2C-4CE3DFBFBC27}"/>
              </a:ext>
            </a:extLst>
          </p:cNvPr>
          <p:cNvCxnSpPr>
            <a:cxnSpLocks/>
            <a:endCxn id="82" idx="1"/>
          </p:cNvCxnSpPr>
          <p:nvPr/>
        </p:nvCxnSpPr>
        <p:spPr>
          <a:xfrm>
            <a:off x="2826873" y="2033903"/>
            <a:ext cx="554120" cy="257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AED548C9-6655-4D96-9060-603400813C0E}"/>
              </a:ext>
            </a:extLst>
          </p:cNvPr>
          <p:cNvCxnSpPr>
            <a:cxnSpLocks/>
            <a:endCxn id="82" idx="1"/>
          </p:cNvCxnSpPr>
          <p:nvPr/>
        </p:nvCxnSpPr>
        <p:spPr>
          <a:xfrm flipV="1">
            <a:off x="2834071" y="2290985"/>
            <a:ext cx="546922" cy="413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216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ctr"/>
            <a:r>
              <a:rPr lang="en-IN" sz="4000" b="1" dirty="0">
                <a:latin typeface="Times New Roman" panose="02020603050405020304" pitchFamily="18" charset="0"/>
                <a:cs typeface="Times New Roman" panose="02020603050405020304" pitchFamily="18" charset="0"/>
              </a:rPr>
              <a:t>DATA  PREPROCESSING</a:t>
            </a:r>
          </a:p>
        </p:txBody>
      </p:sp>
      <p:sp>
        <p:nvSpPr>
          <p:cNvPr id="99" name="Shape 99"/>
          <p:cNvSpPr txBox="1">
            <a:spLocks noGrp="1"/>
          </p:cNvSpPr>
          <p:nvPr>
            <p:ph type="body" idx="1"/>
          </p:nvPr>
        </p:nvSpPr>
        <p:spPr>
          <a:xfrm>
            <a:off x="517200" y="1894940"/>
            <a:ext cx="10045053" cy="4105200"/>
          </a:xfrm>
          <a:prstGeom prst="rect">
            <a:avLst/>
          </a:prstGeom>
        </p:spPr>
        <p:txBody>
          <a:bodyPr spcFirstLastPara="1" vert="horz" wrap="square" lIns="121900" tIns="121900" rIns="121900" bIns="121900" rtlCol="0" anchor="t" anchorCtr="0">
            <a:noAutofit/>
          </a:bodyPr>
          <a:lstStyle/>
          <a:p>
            <a:pPr algn="just">
              <a:buFont typeface="Wingdings" panose="05000000000000000000" pitchFamily="2" charset="2"/>
              <a:buChar char="Ø"/>
            </a:pPr>
            <a:r>
              <a:rPr lang="en-US" sz="1800" b="0" i="0" dirty="0">
                <a:solidFill>
                  <a:srgbClr val="202122"/>
                </a:solidFill>
                <a:effectLst/>
                <a:latin typeface="Times New Roman" panose="02020603050405020304" pitchFamily="18" charset="0"/>
                <a:cs typeface="Times New Roman" panose="02020603050405020304" pitchFamily="18" charset="0"/>
              </a:rPr>
              <a:t>Data preprocessing allows for the removal of unwanted data with the use of data cleaning, this allows the user to have a dataset to contain more valuable information after the preprocessing stage.</a:t>
            </a:r>
            <a:endParaRPr lang="e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 sz="1800" dirty="0">
                <a:latin typeface="Times New Roman" panose="02020603050405020304" pitchFamily="18" charset="0"/>
                <a:cs typeface="Times New Roman" panose="02020603050405020304" pitchFamily="18" charset="0"/>
              </a:rPr>
              <a:t>Perform various text cleaning steps (remove all non-alphanumeric characters, delete stopwords, delete missing rows,stemming etc.) </a:t>
            </a:r>
            <a:endParaRPr sz="1800" dirty="0">
              <a:latin typeface="Times New Roman" panose="02020603050405020304" pitchFamily="18" charset="0"/>
              <a:cs typeface="Times New Roman" panose="02020603050405020304" pitchFamily="18" charset="0"/>
            </a:endParaRPr>
          </a:p>
          <a:p>
            <a:pPr marL="152396" indent="0" algn="just">
              <a:buNone/>
            </a:pPr>
            <a:endParaRPr lang="e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 sz="1800" dirty="0">
                <a:latin typeface="Times New Roman" panose="02020603050405020304" pitchFamily="18" charset="0"/>
                <a:cs typeface="Times New Roman" panose="02020603050405020304" pitchFamily="18" charset="0"/>
              </a:rPr>
              <a:t>Stopword are the words in any language that does not add much meaning to a sentence.</a:t>
            </a:r>
          </a:p>
          <a:p>
            <a:pPr marL="152396" indent="0" algn="just">
              <a:buNone/>
            </a:pPr>
            <a:endParaRPr lang="e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 sz="1800" dirty="0">
                <a:latin typeface="Times New Roman" panose="02020603050405020304" pitchFamily="18" charset="0"/>
                <a:cs typeface="Times New Roman" panose="02020603050405020304" pitchFamily="18" charset="0"/>
              </a:rPr>
              <a:t>So, to save time and memory space they should be removed.</a:t>
            </a:r>
          </a:p>
          <a:p>
            <a:pPr marL="152396" indent="0" algn="just">
              <a:buNone/>
            </a:pPr>
            <a:endParaRPr lang="en" sz="1800" dirty="0">
              <a:latin typeface="Times New Roman" panose="02020603050405020304" pitchFamily="18" charset="0"/>
              <a:cs typeface="Times New Roman" panose="02020603050405020304" pitchFamily="18" charset="0"/>
            </a:endParaRPr>
          </a:p>
          <a:p>
            <a:pPr marL="152396" indent="0" algn="just">
              <a:buNone/>
            </a:pP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7330</TotalTime>
  <Words>1571</Words>
  <Application>Microsoft Office PowerPoint</Application>
  <PresentationFormat>Widescreen</PresentationFormat>
  <Paragraphs>261</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Gill Sans MT</vt:lpstr>
      <vt:lpstr>Times New Roman</vt:lpstr>
      <vt:lpstr>Wingdings</vt:lpstr>
      <vt:lpstr>Gallery</vt:lpstr>
      <vt:lpstr>EVALUATION OF MACHINE LEARNING METHODS FOR DETECTING LEGITIMACY OF NEWS ON EXTENDED DATASET </vt:lpstr>
      <vt:lpstr>OUTLINES</vt:lpstr>
      <vt:lpstr>INTRODUCTION</vt:lpstr>
      <vt:lpstr>     STUDY AND REVIEW OF LITERATURE</vt:lpstr>
      <vt:lpstr>PowerPoint Presentation</vt:lpstr>
      <vt:lpstr>DATASET USED</vt:lpstr>
      <vt:lpstr>DATASET USED</vt:lpstr>
      <vt:lpstr>RESEARCH METHODOLOGY</vt:lpstr>
      <vt:lpstr>DATA  PREPROCESSING</vt:lpstr>
      <vt:lpstr>TRAINING A MODEL</vt:lpstr>
      <vt:lpstr>K-Nearest Neighbor</vt:lpstr>
      <vt:lpstr>Random Forest Classifier</vt:lpstr>
      <vt:lpstr>LSTM(Long short-term memory )</vt:lpstr>
      <vt:lpstr>IMPLEMENTATION</vt:lpstr>
      <vt:lpstr>IMPLEMENTATION</vt:lpstr>
      <vt:lpstr>PowerPoint Presentation</vt:lpstr>
      <vt:lpstr>PowerPoint Presentation</vt:lpstr>
      <vt:lpstr>IMPLEMENTATION</vt:lpstr>
      <vt:lpstr>IMPLEMENTATION</vt:lpstr>
      <vt:lpstr>IMPLEMENTATION</vt:lpstr>
      <vt:lpstr>RESULTS AND COMPARISON OF MODELS</vt:lpstr>
      <vt:lpstr>RESULTS AND COMPARISON OF MODELS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EVALUATION OF COMPUTATIONAL INTELLIGENCE BASED PERSONALITY PREDICTION CLASSIFIER USING EEG SIGNALS</dc:title>
  <dc:creator>Arpit Bhardwaj</dc:creator>
  <cp:lastModifiedBy>Jagriti Shahi</cp:lastModifiedBy>
  <cp:revision>203</cp:revision>
  <dcterms:created xsi:type="dcterms:W3CDTF">2020-08-22T19:22:11Z</dcterms:created>
  <dcterms:modified xsi:type="dcterms:W3CDTF">2021-06-30T13:41:08Z</dcterms:modified>
</cp:coreProperties>
</file>