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6" name="Google Shape;16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wo objects on right" type="txAndTwoObj">
  <p:cSld name="TEXT_AND_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on left, text on right">
  <p:cSld name="TITLE_AND_TWO_COLUMNS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s.kent.edu/~mscherge/AI/Notes/jugfill.py" TargetMode="External"/><Relationship Id="rId4" Type="http://schemas.openxmlformats.org/officeDocument/2006/relationships/hyperlink" Target="http://www.cs.kent.edu/~mscherge/AI/Notes/blackwhitemarble.py" TargetMode="External"/><Relationship Id="rId5" Type="http://schemas.openxmlformats.org/officeDocument/2006/relationships/hyperlink" Target="http://www.cs.kent.edu/~mscherge/AI/Notes/rowboat.py" TargetMode="External"/><Relationship Id="rId6" Type="http://schemas.openxmlformats.org/officeDocument/2006/relationships/hyperlink" Target="http://www.cs.kent.edu/~mscherge/AI/Notes/slidingblocks.py" TargetMode="External"/><Relationship Id="rId7" Type="http://schemas.openxmlformats.org/officeDocument/2006/relationships/hyperlink" Target="http://www.cs.kent.edu/~mscherge/AI/Notes/trianglete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685800" y="1752600"/>
            <a:ext cx="7772400" cy="18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Artificial Intelligence</a:t>
            </a: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Chapter 3: Solving Problems by Searching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/>
              <a:t>Prof. Shaikh Bilal Naseem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/>
              <a:t>Department of CS/ 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/>
              <a:t>Somaiya Vidyavihar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287" name="Google Shape;287;p2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24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Eight Queens</a:t>
            </a:r>
            <a:endParaRPr/>
          </a:p>
        </p:txBody>
      </p:sp>
      <p:sp>
        <p:nvSpPr>
          <p:cNvPr id="289" name="Google Shape;289;p24"/>
          <p:cNvSpPr txBox="1"/>
          <p:nvPr>
            <p:ph idx="4294967295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arrangement of 0 to 8 queens on the board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 state: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queens on the board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Successor function: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a queen to an empty square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Test: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queens on the board and none are attacked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64*63*…*57 = 1.8*10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possible sequences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Ouch!</a:t>
            </a:r>
            <a:endParaRPr/>
          </a:p>
        </p:txBody>
      </p:sp>
      <p:grpSp>
        <p:nvGrpSpPr>
          <p:cNvPr id="290" name="Google Shape;290;p24"/>
          <p:cNvGrpSpPr/>
          <p:nvPr/>
        </p:nvGrpSpPr>
        <p:grpSpPr>
          <a:xfrm>
            <a:off x="4648200" y="1600200"/>
            <a:ext cx="4038600" cy="4762500"/>
            <a:chOff x="2928" y="1008"/>
            <a:chExt cx="2544" cy="3000"/>
          </a:xfrm>
        </p:grpSpPr>
        <p:sp>
          <p:nvSpPr>
            <p:cNvPr id="291" name="Google Shape;291;p24"/>
            <p:cNvSpPr txBox="1"/>
            <p:nvPr/>
          </p:nvSpPr>
          <p:spPr>
            <a:xfrm>
              <a:off x="5154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4836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 txBox="1"/>
            <p:nvPr/>
          </p:nvSpPr>
          <p:spPr>
            <a:xfrm>
              <a:off x="4518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 txBox="1"/>
            <p:nvPr/>
          </p:nvSpPr>
          <p:spPr>
            <a:xfrm>
              <a:off x="4200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95" name="Google Shape;295;p24"/>
            <p:cNvSpPr txBox="1"/>
            <p:nvPr/>
          </p:nvSpPr>
          <p:spPr>
            <a:xfrm>
              <a:off x="3882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 txBox="1"/>
            <p:nvPr/>
          </p:nvSpPr>
          <p:spPr>
            <a:xfrm>
              <a:off x="3564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 txBox="1"/>
            <p:nvPr/>
          </p:nvSpPr>
          <p:spPr>
            <a:xfrm>
              <a:off x="3246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 txBox="1"/>
            <p:nvPr/>
          </p:nvSpPr>
          <p:spPr>
            <a:xfrm>
              <a:off x="2928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 txBox="1"/>
            <p:nvPr/>
          </p:nvSpPr>
          <p:spPr>
            <a:xfrm>
              <a:off x="5154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4836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4518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 txBox="1"/>
            <p:nvPr/>
          </p:nvSpPr>
          <p:spPr>
            <a:xfrm>
              <a:off x="4200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 txBox="1"/>
            <p:nvPr/>
          </p:nvSpPr>
          <p:spPr>
            <a:xfrm>
              <a:off x="3882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3564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05" name="Google Shape;305;p24"/>
            <p:cNvSpPr txBox="1"/>
            <p:nvPr/>
          </p:nvSpPr>
          <p:spPr>
            <a:xfrm>
              <a:off x="3246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4"/>
            <p:cNvSpPr txBox="1"/>
            <p:nvPr/>
          </p:nvSpPr>
          <p:spPr>
            <a:xfrm>
              <a:off x="2928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5154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08" name="Google Shape;308;p24"/>
            <p:cNvSpPr txBox="1"/>
            <p:nvPr/>
          </p:nvSpPr>
          <p:spPr>
            <a:xfrm>
              <a:off x="4836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 txBox="1"/>
            <p:nvPr/>
          </p:nvSpPr>
          <p:spPr>
            <a:xfrm>
              <a:off x="4518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 txBox="1"/>
            <p:nvPr/>
          </p:nvSpPr>
          <p:spPr>
            <a:xfrm>
              <a:off x="4200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 txBox="1"/>
            <p:nvPr/>
          </p:nvSpPr>
          <p:spPr>
            <a:xfrm>
              <a:off x="3882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 txBox="1"/>
            <p:nvPr/>
          </p:nvSpPr>
          <p:spPr>
            <a:xfrm>
              <a:off x="3564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 txBox="1"/>
            <p:nvPr/>
          </p:nvSpPr>
          <p:spPr>
            <a:xfrm>
              <a:off x="3246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 txBox="1"/>
            <p:nvPr/>
          </p:nvSpPr>
          <p:spPr>
            <a:xfrm>
              <a:off x="2928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 txBox="1"/>
            <p:nvPr/>
          </p:nvSpPr>
          <p:spPr>
            <a:xfrm>
              <a:off x="5154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836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 txBox="1"/>
            <p:nvPr/>
          </p:nvSpPr>
          <p:spPr>
            <a:xfrm>
              <a:off x="4518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 txBox="1"/>
            <p:nvPr/>
          </p:nvSpPr>
          <p:spPr>
            <a:xfrm>
              <a:off x="4200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 txBox="1"/>
            <p:nvPr/>
          </p:nvSpPr>
          <p:spPr>
            <a:xfrm>
              <a:off x="3882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20" name="Google Shape;320;p24"/>
            <p:cNvSpPr txBox="1"/>
            <p:nvPr/>
          </p:nvSpPr>
          <p:spPr>
            <a:xfrm>
              <a:off x="3564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 txBox="1"/>
            <p:nvPr/>
          </p:nvSpPr>
          <p:spPr>
            <a:xfrm>
              <a:off x="3246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2928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 txBox="1"/>
            <p:nvPr/>
          </p:nvSpPr>
          <p:spPr>
            <a:xfrm>
              <a:off x="5154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4836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4518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4200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3882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3564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 txBox="1"/>
            <p:nvPr/>
          </p:nvSpPr>
          <p:spPr>
            <a:xfrm>
              <a:off x="3246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 txBox="1"/>
            <p:nvPr/>
          </p:nvSpPr>
          <p:spPr>
            <a:xfrm>
              <a:off x="2928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5154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 txBox="1"/>
            <p:nvPr/>
          </p:nvSpPr>
          <p:spPr>
            <a:xfrm>
              <a:off x="4836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4518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 txBox="1"/>
            <p:nvPr/>
          </p:nvSpPr>
          <p:spPr>
            <a:xfrm>
              <a:off x="4200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>
              <a:off x="3882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4"/>
            <p:cNvSpPr txBox="1"/>
            <p:nvPr/>
          </p:nvSpPr>
          <p:spPr>
            <a:xfrm>
              <a:off x="3564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3246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 txBox="1"/>
            <p:nvPr/>
          </p:nvSpPr>
          <p:spPr>
            <a:xfrm>
              <a:off x="2928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5154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4"/>
            <p:cNvSpPr txBox="1"/>
            <p:nvPr/>
          </p:nvSpPr>
          <p:spPr>
            <a:xfrm>
              <a:off x="4836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 txBox="1"/>
            <p:nvPr/>
          </p:nvSpPr>
          <p:spPr>
            <a:xfrm>
              <a:off x="4518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42" name="Google Shape;342;p24"/>
            <p:cNvSpPr txBox="1"/>
            <p:nvPr/>
          </p:nvSpPr>
          <p:spPr>
            <a:xfrm>
              <a:off x="4200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 txBox="1"/>
            <p:nvPr/>
          </p:nvSpPr>
          <p:spPr>
            <a:xfrm>
              <a:off x="3882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>
              <a:off x="3564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4"/>
            <p:cNvSpPr txBox="1"/>
            <p:nvPr/>
          </p:nvSpPr>
          <p:spPr>
            <a:xfrm>
              <a:off x="3246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 txBox="1"/>
            <p:nvPr/>
          </p:nvSpPr>
          <p:spPr>
            <a:xfrm>
              <a:off x="2928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4"/>
            <p:cNvSpPr txBox="1"/>
            <p:nvPr/>
          </p:nvSpPr>
          <p:spPr>
            <a:xfrm>
              <a:off x="5154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 txBox="1"/>
            <p:nvPr/>
          </p:nvSpPr>
          <p:spPr>
            <a:xfrm>
              <a:off x="4836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 txBox="1"/>
            <p:nvPr/>
          </p:nvSpPr>
          <p:spPr>
            <a:xfrm>
              <a:off x="4518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4"/>
            <p:cNvSpPr txBox="1"/>
            <p:nvPr/>
          </p:nvSpPr>
          <p:spPr>
            <a:xfrm>
              <a:off x="4200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4"/>
            <p:cNvSpPr txBox="1"/>
            <p:nvPr/>
          </p:nvSpPr>
          <p:spPr>
            <a:xfrm>
              <a:off x="3882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4"/>
            <p:cNvSpPr txBox="1"/>
            <p:nvPr/>
          </p:nvSpPr>
          <p:spPr>
            <a:xfrm>
              <a:off x="3564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4"/>
            <p:cNvSpPr txBox="1"/>
            <p:nvPr/>
          </p:nvSpPr>
          <p:spPr>
            <a:xfrm>
              <a:off x="3246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54" name="Google Shape;354;p24"/>
            <p:cNvSpPr txBox="1"/>
            <p:nvPr/>
          </p:nvSpPr>
          <p:spPr>
            <a:xfrm>
              <a:off x="2928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24"/>
            <p:cNvCxnSpPr/>
            <p:nvPr/>
          </p:nvCxnSpPr>
          <p:spPr>
            <a:xfrm>
              <a:off x="2928" y="1008"/>
              <a:ext cx="2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24"/>
            <p:cNvCxnSpPr/>
            <p:nvPr/>
          </p:nvCxnSpPr>
          <p:spPr>
            <a:xfrm>
              <a:off x="2928" y="1364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24"/>
            <p:cNvCxnSpPr/>
            <p:nvPr/>
          </p:nvCxnSpPr>
          <p:spPr>
            <a:xfrm>
              <a:off x="2928" y="1721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24"/>
            <p:cNvCxnSpPr/>
            <p:nvPr/>
          </p:nvCxnSpPr>
          <p:spPr>
            <a:xfrm>
              <a:off x="2928" y="2077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24"/>
            <p:cNvCxnSpPr/>
            <p:nvPr/>
          </p:nvCxnSpPr>
          <p:spPr>
            <a:xfrm>
              <a:off x="2928" y="2434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24"/>
            <p:cNvCxnSpPr/>
            <p:nvPr/>
          </p:nvCxnSpPr>
          <p:spPr>
            <a:xfrm>
              <a:off x="2928" y="2790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24"/>
            <p:cNvCxnSpPr/>
            <p:nvPr/>
          </p:nvCxnSpPr>
          <p:spPr>
            <a:xfrm>
              <a:off x="2928" y="3146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2" name="Google Shape;362;p24"/>
            <p:cNvCxnSpPr/>
            <p:nvPr/>
          </p:nvCxnSpPr>
          <p:spPr>
            <a:xfrm>
              <a:off x="2928" y="3503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24"/>
            <p:cNvCxnSpPr/>
            <p:nvPr/>
          </p:nvCxnSpPr>
          <p:spPr>
            <a:xfrm>
              <a:off x="2928" y="3859"/>
              <a:ext cx="2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4" name="Google Shape;364;p24"/>
            <p:cNvCxnSpPr/>
            <p:nvPr/>
          </p:nvCxnSpPr>
          <p:spPr>
            <a:xfrm>
              <a:off x="2928" y="1008"/>
              <a:ext cx="0" cy="30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24"/>
            <p:cNvCxnSpPr/>
            <p:nvPr/>
          </p:nvCxnSpPr>
          <p:spPr>
            <a:xfrm>
              <a:off x="3246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6" name="Google Shape;366;p24"/>
            <p:cNvCxnSpPr/>
            <p:nvPr/>
          </p:nvCxnSpPr>
          <p:spPr>
            <a:xfrm>
              <a:off x="3564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7" name="Google Shape;367;p24"/>
            <p:cNvCxnSpPr/>
            <p:nvPr/>
          </p:nvCxnSpPr>
          <p:spPr>
            <a:xfrm>
              <a:off x="3882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8" name="Google Shape;368;p24"/>
            <p:cNvCxnSpPr/>
            <p:nvPr/>
          </p:nvCxnSpPr>
          <p:spPr>
            <a:xfrm>
              <a:off x="4200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24"/>
            <p:cNvCxnSpPr/>
            <p:nvPr/>
          </p:nvCxnSpPr>
          <p:spPr>
            <a:xfrm>
              <a:off x="4518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24"/>
            <p:cNvCxnSpPr/>
            <p:nvPr/>
          </p:nvCxnSpPr>
          <p:spPr>
            <a:xfrm>
              <a:off x="4836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24"/>
            <p:cNvCxnSpPr/>
            <p:nvPr/>
          </p:nvCxnSpPr>
          <p:spPr>
            <a:xfrm>
              <a:off x="5154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2" name="Google Shape;372;p24"/>
            <p:cNvCxnSpPr/>
            <p:nvPr/>
          </p:nvCxnSpPr>
          <p:spPr>
            <a:xfrm>
              <a:off x="5472" y="1008"/>
              <a:ext cx="0" cy="30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378" name="Google Shape;378;p2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25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Eight Queens</a:t>
            </a:r>
            <a:endParaRPr/>
          </a:p>
        </p:txBody>
      </p:sp>
      <p:sp>
        <p:nvSpPr>
          <p:cNvPr id="380" name="Google Shape;380;p25"/>
          <p:cNvSpPr txBox="1"/>
          <p:nvPr>
            <p:ph idx="4294967295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Arrangements of n queens, one per column in the leftmost n columns, with no queen attacking another are states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Successor function: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a queen to any square in the leftmost empty column such that it is not attacked by any other queen.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2057 sequences to investigate</a:t>
            </a:r>
            <a:endParaRPr/>
          </a:p>
        </p:txBody>
      </p:sp>
      <p:grpSp>
        <p:nvGrpSpPr>
          <p:cNvPr id="381" name="Google Shape;381;p25"/>
          <p:cNvGrpSpPr/>
          <p:nvPr/>
        </p:nvGrpSpPr>
        <p:grpSpPr>
          <a:xfrm>
            <a:off x="4648200" y="1600200"/>
            <a:ext cx="4038600" cy="4762500"/>
            <a:chOff x="2928" y="1008"/>
            <a:chExt cx="2544" cy="3000"/>
          </a:xfrm>
        </p:grpSpPr>
        <p:sp>
          <p:nvSpPr>
            <p:cNvPr id="382" name="Google Shape;382;p25"/>
            <p:cNvSpPr txBox="1"/>
            <p:nvPr/>
          </p:nvSpPr>
          <p:spPr>
            <a:xfrm>
              <a:off x="5154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5"/>
            <p:cNvSpPr txBox="1"/>
            <p:nvPr/>
          </p:nvSpPr>
          <p:spPr>
            <a:xfrm>
              <a:off x="4836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5"/>
            <p:cNvSpPr txBox="1"/>
            <p:nvPr/>
          </p:nvSpPr>
          <p:spPr>
            <a:xfrm>
              <a:off x="4518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5"/>
            <p:cNvSpPr txBox="1"/>
            <p:nvPr/>
          </p:nvSpPr>
          <p:spPr>
            <a:xfrm>
              <a:off x="4200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86" name="Google Shape;386;p25"/>
            <p:cNvSpPr txBox="1"/>
            <p:nvPr/>
          </p:nvSpPr>
          <p:spPr>
            <a:xfrm>
              <a:off x="3882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5"/>
            <p:cNvSpPr txBox="1"/>
            <p:nvPr/>
          </p:nvSpPr>
          <p:spPr>
            <a:xfrm>
              <a:off x="3564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5"/>
            <p:cNvSpPr txBox="1"/>
            <p:nvPr/>
          </p:nvSpPr>
          <p:spPr>
            <a:xfrm>
              <a:off x="3246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5"/>
            <p:cNvSpPr txBox="1"/>
            <p:nvPr/>
          </p:nvSpPr>
          <p:spPr>
            <a:xfrm>
              <a:off x="2928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5"/>
            <p:cNvSpPr txBox="1"/>
            <p:nvPr/>
          </p:nvSpPr>
          <p:spPr>
            <a:xfrm>
              <a:off x="5154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5"/>
            <p:cNvSpPr txBox="1"/>
            <p:nvPr/>
          </p:nvSpPr>
          <p:spPr>
            <a:xfrm>
              <a:off x="4836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5"/>
            <p:cNvSpPr txBox="1"/>
            <p:nvPr/>
          </p:nvSpPr>
          <p:spPr>
            <a:xfrm>
              <a:off x="4518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5"/>
            <p:cNvSpPr txBox="1"/>
            <p:nvPr/>
          </p:nvSpPr>
          <p:spPr>
            <a:xfrm>
              <a:off x="4200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5"/>
            <p:cNvSpPr txBox="1"/>
            <p:nvPr/>
          </p:nvSpPr>
          <p:spPr>
            <a:xfrm>
              <a:off x="3882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5"/>
            <p:cNvSpPr txBox="1"/>
            <p:nvPr/>
          </p:nvSpPr>
          <p:spPr>
            <a:xfrm>
              <a:off x="3564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96" name="Google Shape;396;p25"/>
            <p:cNvSpPr txBox="1"/>
            <p:nvPr/>
          </p:nvSpPr>
          <p:spPr>
            <a:xfrm>
              <a:off x="3246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5"/>
            <p:cNvSpPr txBox="1"/>
            <p:nvPr/>
          </p:nvSpPr>
          <p:spPr>
            <a:xfrm>
              <a:off x="2928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5"/>
            <p:cNvSpPr txBox="1"/>
            <p:nvPr/>
          </p:nvSpPr>
          <p:spPr>
            <a:xfrm>
              <a:off x="5154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399" name="Google Shape;399;p25"/>
            <p:cNvSpPr txBox="1"/>
            <p:nvPr/>
          </p:nvSpPr>
          <p:spPr>
            <a:xfrm>
              <a:off x="4836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5"/>
            <p:cNvSpPr txBox="1"/>
            <p:nvPr/>
          </p:nvSpPr>
          <p:spPr>
            <a:xfrm>
              <a:off x="4518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 txBox="1"/>
            <p:nvPr/>
          </p:nvSpPr>
          <p:spPr>
            <a:xfrm>
              <a:off x="4200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5"/>
            <p:cNvSpPr txBox="1"/>
            <p:nvPr/>
          </p:nvSpPr>
          <p:spPr>
            <a:xfrm>
              <a:off x="3882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5"/>
            <p:cNvSpPr txBox="1"/>
            <p:nvPr/>
          </p:nvSpPr>
          <p:spPr>
            <a:xfrm>
              <a:off x="3564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5"/>
            <p:cNvSpPr txBox="1"/>
            <p:nvPr/>
          </p:nvSpPr>
          <p:spPr>
            <a:xfrm>
              <a:off x="3246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5"/>
            <p:cNvSpPr txBox="1"/>
            <p:nvPr/>
          </p:nvSpPr>
          <p:spPr>
            <a:xfrm>
              <a:off x="2928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5"/>
            <p:cNvSpPr txBox="1"/>
            <p:nvPr/>
          </p:nvSpPr>
          <p:spPr>
            <a:xfrm>
              <a:off x="5154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5"/>
            <p:cNvSpPr txBox="1"/>
            <p:nvPr/>
          </p:nvSpPr>
          <p:spPr>
            <a:xfrm>
              <a:off x="4836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5"/>
            <p:cNvSpPr txBox="1"/>
            <p:nvPr/>
          </p:nvSpPr>
          <p:spPr>
            <a:xfrm>
              <a:off x="4518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5"/>
            <p:cNvSpPr txBox="1"/>
            <p:nvPr/>
          </p:nvSpPr>
          <p:spPr>
            <a:xfrm>
              <a:off x="4200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5"/>
            <p:cNvSpPr txBox="1"/>
            <p:nvPr/>
          </p:nvSpPr>
          <p:spPr>
            <a:xfrm>
              <a:off x="3882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11" name="Google Shape;411;p25"/>
            <p:cNvSpPr txBox="1"/>
            <p:nvPr/>
          </p:nvSpPr>
          <p:spPr>
            <a:xfrm>
              <a:off x="3564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5"/>
            <p:cNvSpPr txBox="1"/>
            <p:nvPr/>
          </p:nvSpPr>
          <p:spPr>
            <a:xfrm>
              <a:off x="3246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5"/>
            <p:cNvSpPr txBox="1"/>
            <p:nvPr/>
          </p:nvSpPr>
          <p:spPr>
            <a:xfrm>
              <a:off x="2928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5"/>
            <p:cNvSpPr txBox="1"/>
            <p:nvPr/>
          </p:nvSpPr>
          <p:spPr>
            <a:xfrm>
              <a:off x="5154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5"/>
            <p:cNvSpPr txBox="1"/>
            <p:nvPr/>
          </p:nvSpPr>
          <p:spPr>
            <a:xfrm>
              <a:off x="4836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16" name="Google Shape;416;p25"/>
            <p:cNvSpPr txBox="1"/>
            <p:nvPr/>
          </p:nvSpPr>
          <p:spPr>
            <a:xfrm>
              <a:off x="4518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5"/>
            <p:cNvSpPr txBox="1"/>
            <p:nvPr/>
          </p:nvSpPr>
          <p:spPr>
            <a:xfrm>
              <a:off x="4200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5"/>
            <p:cNvSpPr txBox="1"/>
            <p:nvPr/>
          </p:nvSpPr>
          <p:spPr>
            <a:xfrm>
              <a:off x="3882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5"/>
            <p:cNvSpPr txBox="1"/>
            <p:nvPr/>
          </p:nvSpPr>
          <p:spPr>
            <a:xfrm>
              <a:off x="3564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5"/>
            <p:cNvSpPr txBox="1"/>
            <p:nvPr/>
          </p:nvSpPr>
          <p:spPr>
            <a:xfrm>
              <a:off x="3246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2928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5154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4836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4518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4200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3882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5"/>
            <p:cNvSpPr txBox="1"/>
            <p:nvPr/>
          </p:nvSpPr>
          <p:spPr>
            <a:xfrm>
              <a:off x="3564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5"/>
            <p:cNvSpPr txBox="1"/>
            <p:nvPr/>
          </p:nvSpPr>
          <p:spPr>
            <a:xfrm>
              <a:off x="3246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2928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30" name="Google Shape;430;p25"/>
            <p:cNvSpPr txBox="1"/>
            <p:nvPr/>
          </p:nvSpPr>
          <p:spPr>
            <a:xfrm>
              <a:off x="5154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5"/>
            <p:cNvSpPr txBox="1"/>
            <p:nvPr/>
          </p:nvSpPr>
          <p:spPr>
            <a:xfrm>
              <a:off x="4836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4518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33" name="Google Shape;433;p25"/>
            <p:cNvSpPr txBox="1"/>
            <p:nvPr/>
          </p:nvSpPr>
          <p:spPr>
            <a:xfrm>
              <a:off x="4200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5"/>
            <p:cNvSpPr txBox="1"/>
            <p:nvPr/>
          </p:nvSpPr>
          <p:spPr>
            <a:xfrm>
              <a:off x="3882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5"/>
            <p:cNvSpPr txBox="1"/>
            <p:nvPr/>
          </p:nvSpPr>
          <p:spPr>
            <a:xfrm>
              <a:off x="3564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5"/>
            <p:cNvSpPr txBox="1"/>
            <p:nvPr/>
          </p:nvSpPr>
          <p:spPr>
            <a:xfrm>
              <a:off x="3246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5"/>
            <p:cNvSpPr txBox="1"/>
            <p:nvPr/>
          </p:nvSpPr>
          <p:spPr>
            <a:xfrm>
              <a:off x="2928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5"/>
            <p:cNvSpPr txBox="1"/>
            <p:nvPr/>
          </p:nvSpPr>
          <p:spPr>
            <a:xfrm>
              <a:off x="5154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5"/>
            <p:cNvSpPr txBox="1"/>
            <p:nvPr/>
          </p:nvSpPr>
          <p:spPr>
            <a:xfrm>
              <a:off x="4836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5"/>
            <p:cNvSpPr txBox="1"/>
            <p:nvPr/>
          </p:nvSpPr>
          <p:spPr>
            <a:xfrm>
              <a:off x="4518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 txBox="1"/>
            <p:nvPr/>
          </p:nvSpPr>
          <p:spPr>
            <a:xfrm>
              <a:off x="4200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 txBox="1"/>
            <p:nvPr/>
          </p:nvSpPr>
          <p:spPr>
            <a:xfrm>
              <a:off x="3882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 txBox="1"/>
            <p:nvPr/>
          </p:nvSpPr>
          <p:spPr>
            <a:xfrm>
              <a:off x="3564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 txBox="1"/>
            <p:nvPr/>
          </p:nvSpPr>
          <p:spPr>
            <a:xfrm>
              <a:off x="3246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445" name="Google Shape;445;p25"/>
            <p:cNvSpPr txBox="1"/>
            <p:nvPr/>
          </p:nvSpPr>
          <p:spPr>
            <a:xfrm>
              <a:off x="2928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25"/>
            <p:cNvCxnSpPr/>
            <p:nvPr/>
          </p:nvCxnSpPr>
          <p:spPr>
            <a:xfrm>
              <a:off x="2928" y="1008"/>
              <a:ext cx="2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25"/>
            <p:cNvCxnSpPr/>
            <p:nvPr/>
          </p:nvCxnSpPr>
          <p:spPr>
            <a:xfrm>
              <a:off x="2928" y="1364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25"/>
            <p:cNvCxnSpPr/>
            <p:nvPr/>
          </p:nvCxnSpPr>
          <p:spPr>
            <a:xfrm>
              <a:off x="2928" y="1721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25"/>
            <p:cNvCxnSpPr/>
            <p:nvPr/>
          </p:nvCxnSpPr>
          <p:spPr>
            <a:xfrm>
              <a:off x="2928" y="2077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25"/>
            <p:cNvCxnSpPr/>
            <p:nvPr/>
          </p:nvCxnSpPr>
          <p:spPr>
            <a:xfrm>
              <a:off x="2928" y="2434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25"/>
            <p:cNvCxnSpPr/>
            <p:nvPr/>
          </p:nvCxnSpPr>
          <p:spPr>
            <a:xfrm>
              <a:off x="2928" y="2790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25"/>
            <p:cNvCxnSpPr/>
            <p:nvPr/>
          </p:nvCxnSpPr>
          <p:spPr>
            <a:xfrm>
              <a:off x="2928" y="3146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25"/>
            <p:cNvCxnSpPr/>
            <p:nvPr/>
          </p:nvCxnSpPr>
          <p:spPr>
            <a:xfrm>
              <a:off x="2928" y="3503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25"/>
            <p:cNvCxnSpPr/>
            <p:nvPr/>
          </p:nvCxnSpPr>
          <p:spPr>
            <a:xfrm>
              <a:off x="2928" y="3859"/>
              <a:ext cx="2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25"/>
            <p:cNvCxnSpPr/>
            <p:nvPr/>
          </p:nvCxnSpPr>
          <p:spPr>
            <a:xfrm>
              <a:off x="2928" y="1008"/>
              <a:ext cx="0" cy="30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25"/>
            <p:cNvCxnSpPr/>
            <p:nvPr/>
          </p:nvCxnSpPr>
          <p:spPr>
            <a:xfrm>
              <a:off x="3246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25"/>
            <p:cNvCxnSpPr/>
            <p:nvPr/>
          </p:nvCxnSpPr>
          <p:spPr>
            <a:xfrm>
              <a:off x="3564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25"/>
            <p:cNvCxnSpPr/>
            <p:nvPr/>
          </p:nvCxnSpPr>
          <p:spPr>
            <a:xfrm>
              <a:off x="3882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25"/>
            <p:cNvCxnSpPr/>
            <p:nvPr/>
          </p:nvCxnSpPr>
          <p:spPr>
            <a:xfrm>
              <a:off x="4200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25"/>
            <p:cNvCxnSpPr/>
            <p:nvPr/>
          </p:nvCxnSpPr>
          <p:spPr>
            <a:xfrm>
              <a:off x="4518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25"/>
            <p:cNvCxnSpPr/>
            <p:nvPr/>
          </p:nvCxnSpPr>
          <p:spPr>
            <a:xfrm>
              <a:off x="4836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" name="Google Shape;462;p25"/>
            <p:cNvCxnSpPr/>
            <p:nvPr/>
          </p:nvCxnSpPr>
          <p:spPr>
            <a:xfrm>
              <a:off x="5154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25"/>
            <p:cNvCxnSpPr/>
            <p:nvPr/>
          </p:nvCxnSpPr>
          <p:spPr>
            <a:xfrm>
              <a:off x="5472" y="1008"/>
              <a:ext cx="0" cy="30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469" name="Google Shape;469;p2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0" name="Google Shape;47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Other Toy Examples</a:t>
            </a:r>
            <a:endParaRPr/>
          </a:p>
        </p:txBody>
      </p:sp>
      <p:sp>
        <p:nvSpPr>
          <p:cNvPr id="471" name="Google Shape;471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Another Example: Jug Fill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Another Example: Black White Marbles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Another Example: Row Boat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Another Example: Sliding Blocks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7"/>
              </a:rPr>
              <a:t>Another Example: Triangle Tee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0" name="Google Shape;86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Map Planning</a:t>
            </a:r>
            <a:endParaRPr/>
          </a:p>
        </p:txBody>
      </p:sp>
      <p:pic>
        <p:nvPicPr>
          <p:cNvPr id="861" name="Google Shape;8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964" y="1843668"/>
            <a:ext cx="68103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485" name="Google Shape;485;p2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6" name="Google Shape;48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Searching For Solutions</a:t>
            </a:r>
            <a:endParaRPr/>
          </a:p>
        </p:txBody>
      </p:sp>
      <p:sp>
        <p:nvSpPr>
          <p:cNvPr id="487" name="Google Shape;48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“At Arad”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Successor Function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set of action state pairs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S(Arad) = {(Arad-&gt;Zerind, Zerind), …}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Test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x = “at Bucharest”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Cost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 of the distances traveled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493" name="Google Shape;493;p2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4" name="Google Shape;49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Searching For Solutions</a:t>
            </a:r>
            <a:endParaRPr/>
          </a:p>
        </p:txBody>
      </p:sp>
      <p:sp>
        <p:nvSpPr>
          <p:cNvPr id="495" name="Google Shape;495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Having formulated some problems…how do we solve them?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through a state space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a search tree that is generated with an initial state and successor functions that define the state space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01" name="Google Shape;501;p3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02" name="Google Shape;50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Searching For Solutions</a:t>
            </a:r>
            <a:endParaRPr/>
          </a:p>
        </p:txBody>
      </p:sp>
      <p:sp>
        <p:nvSpPr>
          <p:cNvPr id="503" name="Google Shape;503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1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(a representation of) a physical configuration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1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data structure constituting part of a search tree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Includes parent, children, depth, path cost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 do not have children, depth, or path cost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EXPAND function creates new nodes, filling in the various fields and using the SUCCESSOR function of the problem to create the corresponding states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09" name="Google Shape;509;p3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0" name="Google Shape;51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Searching For Solutions</a:t>
            </a:r>
            <a:endParaRPr/>
          </a:p>
        </p:txBody>
      </p:sp>
      <p:pic>
        <p:nvPicPr>
          <p:cNvPr id="511" name="Google Shape;5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837" y="2295525"/>
            <a:ext cx="56483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17" name="Google Shape;517;p3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8" name="Google Shape;51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Searching For Solutions</a:t>
            </a:r>
            <a:endParaRPr/>
          </a:p>
        </p:txBody>
      </p:sp>
      <p:pic>
        <p:nvPicPr>
          <p:cNvPr id="519" name="Google Shape;5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038350"/>
            <a:ext cx="83248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25" name="Google Shape;525;p3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6" name="Google Shape;52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Searching For Solutions</a:t>
            </a:r>
            <a:endParaRPr/>
          </a:p>
        </p:txBody>
      </p:sp>
      <p:pic>
        <p:nvPicPr>
          <p:cNvPr id="527" name="Google Shape;5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7" y="1431925"/>
            <a:ext cx="7205661" cy="4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Problem Solving Agents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 solving agent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kind of “goal based” agent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Finds </a:t>
            </a:r>
            <a:r>
              <a:rPr b="0" i="0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sequences of actions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lead to desirable states.</a:t>
            </a:r>
            <a:endParaRPr/>
          </a:p>
          <a:p>
            <a:pPr indent="-107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algorithms are uninformed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extra information about the problem other than the definition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extra information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heuristics (rules)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33400" y="3246437"/>
            <a:ext cx="4130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33" name="Google Shape;533;p3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4" name="Google Shape;534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Uninformed Search Strategies</a:t>
            </a:r>
            <a:endParaRPr/>
          </a:p>
        </p:txBody>
      </p:sp>
      <p:sp>
        <p:nvSpPr>
          <p:cNvPr id="535" name="Google Shape;535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1" i="1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Uninformed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strategies use only the information available in the problem definition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known as blind searching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Breadth-first search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Uniform-cost search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Depth-limited search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 deepening search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2" name="Google Shape;542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Comparing Uninformed Search Strategies</a:t>
            </a:r>
            <a:endParaRPr/>
          </a:p>
        </p:txBody>
      </p:sp>
      <p:sp>
        <p:nvSpPr>
          <p:cNvPr id="543" name="Google Shape;543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Completeness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a solution always be found if one exists?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long does it take to find the solution?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represented as the number of nodes searched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much memory is needed to perform the search?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represented as the maximum number of nodes stored at once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the optimal (least cost) solution be found?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49" name="Google Shape;549;p3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0" name="Google Shape;550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Comparing Uninformed Search Strategies</a:t>
            </a:r>
            <a:endParaRPr/>
          </a:p>
        </p:txBody>
      </p:sp>
      <p:sp>
        <p:nvSpPr>
          <p:cNvPr id="551" name="Google Shape;551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and space complexity are measured 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– maximum branching factor of the search tree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 – maximum depth of the state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 – depth of the least cost solution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57" name="Google Shape;557;p3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8" name="Google Shape;558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Breadth-First Search</a:t>
            </a:r>
            <a:endParaRPr/>
          </a:p>
        </p:txBody>
      </p:sp>
      <p:sp>
        <p:nvSpPr>
          <p:cNvPr id="559" name="Google Shape;559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Recall from Data Structures the basic algorithm for a breadth-first search on a graph or tree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the </a:t>
            </a:r>
            <a:r>
              <a:rPr b="1" i="1" lang="en-US" sz="3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shallowest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unexpanded node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all new successors at the end of a FIFO queue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65" name="Google Shape;565;p3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6" name="Google Shape;566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Breadth-First Search</a:t>
            </a:r>
            <a:endParaRPr/>
          </a:p>
        </p:txBody>
      </p:sp>
      <p:pic>
        <p:nvPicPr>
          <p:cNvPr id="567" name="Google Shape;5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312" y="2352675"/>
            <a:ext cx="33813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73" name="Google Shape;573;p3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4" name="Google Shape;574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Breadth-First Search</a:t>
            </a:r>
            <a:endParaRPr/>
          </a:p>
        </p:txBody>
      </p:sp>
      <p:pic>
        <p:nvPicPr>
          <p:cNvPr id="575" name="Google Shape;5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2" y="2371725"/>
            <a:ext cx="33051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81" name="Google Shape;581;p4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2" name="Google Shape;582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Breadth-First Search</a:t>
            </a:r>
            <a:endParaRPr/>
          </a:p>
        </p:txBody>
      </p:sp>
      <p:pic>
        <p:nvPicPr>
          <p:cNvPr id="583" name="Google Shape;5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5" y="2366962"/>
            <a:ext cx="32575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89" name="Google Shape;589;p4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0" name="Google Shape;590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Breadth-First Search</a:t>
            </a:r>
            <a:endParaRPr/>
          </a:p>
        </p:txBody>
      </p:sp>
      <p:pic>
        <p:nvPicPr>
          <p:cNvPr id="591" name="Google Shape;5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7" y="2200275"/>
            <a:ext cx="42005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597" name="Google Shape;597;p4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8" name="Google Shape;598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Properties of Breadth-First Search</a:t>
            </a:r>
            <a:endParaRPr/>
          </a:p>
        </p:txBody>
      </p:sp>
      <p:sp>
        <p:nvSpPr>
          <p:cNvPr id="599" name="Google Shape;599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 if b (max branching factor) is finite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+ b + b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… + b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b(b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-1) = O(b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d+1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 in 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d+1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Keeps every node in memory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big problem; an agent that generates nodes at 10 MB/sec will produce 860 MB in 24 hours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 (if cost is 1 per step); not optimal in general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05" name="Google Shape;605;p4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6" name="Google Shape;606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Lessons From Breadth First Search</a:t>
            </a:r>
            <a:endParaRPr/>
          </a:p>
        </p:txBody>
      </p:sp>
      <p:sp>
        <p:nvSpPr>
          <p:cNvPr id="607" name="Google Shape;607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memory requirements are a bigger problem for breadth-first search than is execution time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Exponential-complexity search problems cannot be solved by uniformed methods for any but the smallest instances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Goal Based Agent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990600" y="1600200"/>
            <a:ext cx="4724400" cy="396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Based Agent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5400000">
            <a:off x="5753100" y="3238500"/>
            <a:ext cx="4038600" cy="76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Environment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715000" y="2362200"/>
            <a:ext cx="16764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Percepts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>
            <a:off x="5715000" y="4572000"/>
            <a:ext cx="16764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124200" y="2438400"/>
            <a:ext cx="14478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the world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like now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953000" y="2438400"/>
            <a:ext cx="709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Sensors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876800" y="4648200"/>
            <a:ext cx="819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Actuators</a:t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 flipH="1">
            <a:off x="4572000" y="2576512"/>
            <a:ext cx="381000" cy="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572000" y="4724400"/>
            <a:ext cx="304800" cy="6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3124200" y="4495800"/>
            <a:ext cx="14478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action I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should do now</a:t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3848100" y="28956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1219200" y="4572000"/>
            <a:ext cx="1219200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</a:t>
            </a:r>
            <a:endParaRPr/>
          </a:p>
        </p:txBody>
      </p:sp>
      <p:cxnSp>
        <p:nvCxnSpPr>
          <p:cNvPr id="103" name="Google Shape;103;p17"/>
          <p:cNvCxnSpPr/>
          <p:nvPr/>
        </p:nvCxnSpPr>
        <p:spPr>
          <a:xfrm>
            <a:off x="2438400" y="4724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/>
          <p:nvPr/>
        </p:nvSpPr>
        <p:spPr>
          <a:xfrm>
            <a:off x="1219200" y="2667000"/>
            <a:ext cx="16002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219200" y="2971800"/>
            <a:ext cx="16002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the world evolves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219200" y="3276600"/>
            <a:ext cx="16002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my actions do</a:t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 flipH="1" rot="10800000">
            <a:off x="2819400" y="2667000"/>
            <a:ext cx="304800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 flipH="1" rot="10800000">
            <a:off x="2819400" y="2667000"/>
            <a:ext cx="30480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 flipH="1" rot="10800000">
            <a:off x="2819400" y="2667000"/>
            <a:ext cx="3048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flipH="1">
            <a:off x="2019300" y="2438400"/>
            <a:ext cx="1828800" cy="2286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3124200" y="3429000"/>
            <a:ext cx="14478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it will be like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I do action A</a:t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>
            <a:off x="3848100" y="38862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2819400" y="3086100"/>
            <a:ext cx="30480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2819400" y="3390900"/>
            <a:ext cx="304800" cy="2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13" name="Google Shape;613;p4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4" name="Google Shape;61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Uniform-Cost Search</a:t>
            </a:r>
            <a:endParaRPr/>
          </a:p>
        </p:txBody>
      </p:sp>
      <p:sp>
        <p:nvSpPr>
          <p:cNvPr id="615" name="Google Shape;615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 idea as the algorithm for breadth-first search…but…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the </a:t>
            </a:r>
            <a:r>
              <a:rPr b="1" i="1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least-cost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unexpanded node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FIFO queue is ordered by cost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Equivalent to regular breadth-first search if all step costs are equal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21" name="Google Shape;621;p4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2" name="Google Shape;622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Uniform-Cost Search</a:t>
            </a:r>
            <a:endParaRPr/>
          </a:p>
        </p:txBody>
      </p:sp>
      <p:sp>
        <p:nvSpPr>
          <p:cNvPr id="623" name="Google Shape;623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 if the cost is greater than some threshold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cost &gt;= ε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Complexity cannot be determined easily by d or 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C* be the cost of the optimal solution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ceil(C*/ ε)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ceil(C*/ ε)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Yes, Nodes are expanded in increasing order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29" name="Google Shape;629;p4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0" name="Google Shape;630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sp>
        <p:nvSpPr>
          <p:cNvPr id="631" name="Google Shape;631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Recall from Data Structures the basic algorithm for a depth-first search on a graph or tree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Expand the </a:t>
            </a:r>
            <a:r>
              <a:rPr b="1" i="1" lang="en-US" sz="3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deepest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unexpanded node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Unexplored successors are placed on a stack until fully explored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37" name="Google Shape;637;p4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8" name="Google Shape;638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639" name="Google Shape;6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7" y="2238375"/>
            <a:ext cx="42005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45" name="Google Shape;645;p4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6" name="Google Shape;646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647" name="Google Shape;6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62" y="2243137"/>
            <a:ext cx="41814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53" name="Google Shape;653;p4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4" name="Google Shape;654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655" name="Google Shape;6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837" y="2228850"/>
            <a:ext cx="41243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61" name="Google Shape;661;p5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2" name="Google Shape;662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663" name="Google Shape;6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25" y="2257425"/>
            <a:ext cx="41719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69" name="Google Shape;669;p5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0" name="Google Shape;670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671" name="Google Shape;67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837" y="2214562"/>
            <a:ext cx="41243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77" name="Google Shape;677;p5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8" name="Google Shape;678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679" name="Google Shape;6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312" y="2238375"/>
            <a:ext cx="4143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85" name="Google Shape;685;p5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6" name="Google Shape;686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787" y="2233612"/>
            <a:ext cx="41624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Goal Based Agent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Simple-Problem-Solving-Agent( percept ) returns action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Inputs:	percept		a percept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Static:	seq		an action sequence initially empty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		some description of the current world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goal		a goal, initially null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problem		a problem formulation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 &lt;- UPDATE-STATE( state, percept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seq is empty then do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goal &lt;- FORMULATE-GOAL( state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problem &lt;- FORMULATE-PROBLEM( state, goal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seq &lt;- SEARCH( problem )				# SEARCH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 &lt;- RECOMMENDATION ( seq )			# SOLUTION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 &lt;- REMAINDER( seq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action						# EXECUTION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693" name="Google Shape;693;p5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4" name="Google Shape;694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695" name="Google Shape;69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837" y="2233612"/>
            <a:ext cx="41243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01" name="Google Shape;701;p5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2" name="Google Shape;702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703" name="Google Shape;7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075" y="2228850"/>
            <a:ext cx="41338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09" name="Google Shape;709;p5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0" name="Google Shape;710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711" name="Google Shape;7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075" y="2238375"/>
            <a:ext cx="41338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17" name="Google Shape;717;p5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8" name="Google Shape;718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719" name="Google Shape;71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7" y="2238375"/>
            <a:ext cx="40862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25" name="Google Shape;725;p5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6" name="Google Shape;726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pic>
        <p:nvPicPr>
          <p:cNvPr id="727" name="Google Shape;7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2233612"/>
            <a:ext cx="41910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33" name="Google Shape;733;p5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4" name="Google Shape;734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Depth-First Search</a:t>
            </a:r>
            <a:endParaRPr/>
          </a:p>
        </p:txBody>
      </p:sp>
      <p:sp>
        <p:nvSpPr>
          <p:cNvPr id="735" name="Google Shape;735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No: fails in infinite-depth spaces, spaces with loops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to avoid repeated spaces along path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Yes: in finite spaces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great if m is much larger than 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if the solutions are dense, this may be faster than breadth-first search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O(bm)…linear space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41" name="Google Shape;741;p6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2" name="Google Shape;742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Depth-Limited Search</a:t>
            </a:r>
            <a:endParaRPr/>
          </a:p>
        </p:txBody>
      </p:sp>
      <p:sp>
        <p:nvSpPr>
          <p:cNvPr id="743" name="Google Shape;743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variation of depth-first search that uses a depth limit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Alleviates the problem of unbounded trees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to a predetermined depth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(“ell”)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Nodes at depth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have no successors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 as depth-first search if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∞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terminate for failure and cutoff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49" name="Google Shape;749;p6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0" name="Google Shape;750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Depth-Limited Search</a:t>
            </a:r>
            <a:endParaRPr/>
          </a:p>
        </p:txBody>
      </p:sp>
      <p:pic>
        <p:nvPicPr>
          <p:cNvPr id="751" name="Google Shape;75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1685925"/>
            <a:ext cx="83439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57" name="Google Shape;757;p6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8" name="Google Shape;758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Depth-Limited Search</a:t>
            </a:r>
            <a:endParaRPr/>
          </a:p>
        </p:txBody>
      </p:sp>
      <p:sp>
        <p:nvSpPr>
          <p:cNvPr id="759" name="Google Shape;759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 if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&lt; 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if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&gt; d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65" name="Google Shape;765;p6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6" name="Google Shape;766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</a:t>
            </a:r>
            <a:endParaRPr/>
          </a:p>
        </p:txBody>
      </p:sp>
      <p:sp>
        <p:nvSpPr>
          <p:cNvPr id="767" name="Google Shape;767;p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 deepening depth-first search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Uses depth-first search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Finds the best depth limit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Gradually increases the depth limit; 0, 1, 2, … until a goal is found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Goal Based Agents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Assumes the problem environment is: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plan remains the same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Observable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Agent knows the initial state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Agent can enumerate the choices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Deterministic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Agent can plan a sequence of actions such that each will lead to an intermediate state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carries out its plans with its eyes closed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Certain of what’s going 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 loop system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73" name="Google Shape;773;p6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4" name="Google Shape;774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</a:t>
            </a:r>
            <a:endParaRPr/>
          </a:p>
        </p:txBody>
      </p:sp>
      <p:pic>
        <p:nvPicPr>
          <p:cNvPr id="775" name="Google Shape;77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2266950"/>
            <a:ext cx="82962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81" name="Google Shape;781;p6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2" name="Google Shape;782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</a:t>
            </a:r>
            <a:endParaRPr/>
          </a:p>
        </p:txBody>
      </p:sp>
      <p:pic>
        <p:nvPicPr>
          <p:cNvPr id="783" name="Google Shape;78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312" y="3148012"/>
            <a:ext cx="41433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89" name="Google Shape;789;p6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0" name="Google Shape;790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</a:t>
            </a:r>
            <a:endParaRPr/>
          </a:p>
        </p:txBody>
      </p:sp>
      <p:pic>
        <p:nvPicPr>
          <p:cNvPr id="791" name="Google Shape;79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" y="3067050"/>
            <a:ext cx="87820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797" name="Google Shape;797;p6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8" name="Google Shape;798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</a:t>
            </a:r>
            <a:endParaRPr/>
          </a:p>
        </p:txBody>
      </p:sp>
      <p:pic>
        <p:nvPicPr>
          <p:cNvPr id="799" name="Google Shape;79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2343150"/>
            <a:ext cx="88963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805" name="Google Shape;805;p6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6" name="Google Shape;806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</a:t>
            </a:r>
            <a:endParaRPr/>
          </a:p>
        </p:txBody>
      </p:sp>
      <p:pic>
        <p:nvPicPr>
          <p:cNvPr id="807" name="Google Shape;80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366837"/>
            <a:ext cx="89916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813" name="Google Shape;813;p6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4" name="Google Shape;814;p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Iterative Deepening Search</a:t>
            </a:r>
            <a:endParaRPr/>
          </a:p>
        </p:txBody>
      </p:sp>
      <p:sp>
        <p:nvSpPr>
          <p:cNvPr id="815" name="Google Shape;815;p6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O(bd)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Optimal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 if step cost = 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modified to explore uniform cost tree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821" name="Google Shape;821;p7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2" name="Google Shape;822;p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Lessons From Iterative Deepening Search</a:t>
            </a:r>
            <a:endParaRPr/>
          </a:p>
        </p:txBody>
      </p:sp>
      <p:sp>
        <p:nvSpPr>
          <p:cNvPr id="823" name="Google Shape;823;p7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Faster than BFS even though IDS generates repeated states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BFS generates nodes up to level d+1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IDS only generates nodes up to level d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general, iterative deepening search is the preferred uninformed search method when there is a large search space and the depth of the solution is not known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829" name="Google Shape;829;p7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0" name="Google Shape;830;p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Repeated States</a:t>
            </a:r>
            <a:endParaRPr/>
          </a:p>
        </p:txBody>
      </p:sp>
      <p:sp>
        <p:nvSpPr>
          <p:cNvPr id="831" name="Google Shape;831;p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Complication of wasting time by expanding states that have already been encountered and expanded before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Failure to detect repeated states can turn a linear problem into an exponential one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Sometimes, repeated states are unavoidable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where the actions are reversable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Route finding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Sliding blocks puzzles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837" name="Google Shape;837;p7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8" name="Google Shape;838;p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Repeated States</a:t>
            </a:r>
            <a:endParaRPr/>
          </a:p>
        </p:txBody>
      </p:sp>
      <p:pic>
        <p:nvPicPr>
          <p:cNvPr id="839" name="Google Shape;83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7" y="2286000"/>
            <a:ext cx="58769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72"/>
          <p:cNvSpPr txBox="1"/>
          <p:nvPr/>
        </p:nvSpPr>
        <p:spPr>
          <a:xfrm>
            <a:off x="1905000" y="4662487"/>
            <a:ext cx="1376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Space</a:t>
            </a:r>
            <a:endParaRPr/>
          </a:p>
        </p:txBody>
      </p:sp>
      <p:sp>
        <p:nvSpPr>
          <p:cNvPr id="841" name="Google Shape;841;p72"/>
          <p:cNvSpPr txBox="1"/>
          <p:nvPr/>
        </p:nvSpPr>
        <p:spPr>
          <a:xfrm>
            <a:off x="5410200" y="4648200"/>
            <a:ext cx="1395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Tree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847" name="Google Shape;847;p7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8" name="Google Shape;848;p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Repeated States</a:t>
            </a:r>
            <a:endParaRPr/>
          </a:p>
        </p:txBody>
      </p:sp>
      <p:pic>
        <p:nvPicPr>
          <p:cNvPr id="849" name="Google Shape;84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533525"/>
            <a:ext cx="83058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Well Defined Problems and Solutions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problem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Actions and Successor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test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cost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Eight Puzzle</a:t>
            </a:r>
            <a:endParaRPr/>
          </a:p>
        </p:txBody>
      </p:sp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Description of the eight tiles and location of the blank tile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Successor Function: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Generates the legal states from trying the four actions {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Left, Right, Up, Down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 Test: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Checks whether the state matches the goal configuration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Cost: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step costs 1</a:t>
            </a: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5638800" y="1900237"/>
            <a:ext cx="2857500" cy="1552575"/>
            <a:chOff x="2928" y="1008"/>
            <a:chExt cx="1800" cy="978"/>
          </a:xfrm>
        </p:grpSpPr>
        <p:sp>
          <p:nvSpPr>
            <p:cNvPr id="148" name="Google Shape;148;p21"/>
            <p:cNvSpPr txBox="1"/>
            <p:nvPr/>
          </p:nvSpPr>
          <p:spPr>
            <a:xfrm>
              <a:off x="4048" y="16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3488" y="16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2928" y="16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4048" y="133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3488" y="133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2928" y="133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4048" y="100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3488" y="100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2928" y="100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cxnSp>
          <p:nvCxnSpPr>
            <p:cNvPr id="157" name="Google Shape;157;p21"/>
            <p:cNvCxnSpPr/>
            <p:nvPr/>
          </p:nvCxnSpPr>
          <p:spPr>
            <a:xfrm>
              <a:off x="2928" y="1008"/>
              <a:ext cx="18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21"/>
            <p:cNvCxnSpPr/>
            <p:nvPr/>
          </p:nvCxnSpPr>
          <p:spPr>
            <a:xfrm>
              <a:off x="2928" y="1334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21"/>
            <p:cNvCxnSpPr/>
            <p:nvPr/>
          </p:nvCxnSpPr>
          <p:spPr>
            <a:xfrm>
              <a:off x="2928" y="1660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21"/>
            <p:cNvCxnSpPr/>
            <p:nvPr/>
          </p:nvCxnSpPr>
          <p:spPr>
            <a:xfrm>
              <a:off x="2928" y="1986"/>
              <a:ext cx="18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Google Shape;161;p21"/>
            <p:cNvCxnSpPr/>
            <p:nvPr/>
          </p:nvCxnSpPr>
          <p:spPr>
            <a:xfrm>
              <a:off x="2928" y="1008"/>
              <a:ext cx="0" cy="9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" name="Google Shape;162;p21"/>
            <p:cNvCxnSpPr/>
            <p:nvPr/>
          </p:nvCxnSpPr>
          <p:spPr>
            <a:xfrm>
              <a:off x="3488" y="1008"/>
              <a:ext cx="0" cy="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" name="Google Shape;163;p21"/>
            <p:cNvCxnSpPr/>
            <p:nvPr/>
          </p:nvCxnSpPr>
          <p:spPr>
            <a:xfrm>
              <a:off x="4048" y="1008"/>
              <a:ext cx="0" cy="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" name="Google Shape;164;p21"/>
            <p:cNvCxnSpPr/>
            <p:nvPr/>
          </p:nvCxnSpPr>
          <p:spPr>
            <a:xfrm>
              <a:off x="4608" y="1008"/>
              <a:ext cx="0" cy="9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65" name="Google Shape;165;p21"/>
          <p:cNvGrpSpPr/>
          <p:nvPr/>
        </p:nvGrpSpPr>
        <p:grpSpPr>
          <a:xfrm>
            <a:off x="5638800" y="4238625"/>
            <a:ext cx="2857500" cy="1552575"/>
            <a:chOff x="2928" y="2481"/>
            <a:chExt cx="1800" cy="978"/>
          </a:xfrm>
        </p:grpSpPr>
        <p:sp>
          <p:nvSpPr>
            <p:cNvPr id="166" name="Google Shape;166;p21"/>
            <p:cNvSpPr txBox="1"/>
            <p:nvPr/>
          </p:nvSpPr>
          <p:spPr>
            <a:xfrm>
              <a:off x="4048" y="313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3488" y="313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2928" y="313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048" y="28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3488" y="28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2928" y="280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4048" y="248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3488" y="248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2928" y="248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175" name="Google Shape;175;p21"/>
            <p:cNvCxnSpPr/>
            <p:nvPr/>
          </p:nvCxnSpPr>
          <p:spPr>
            <a:xfrm>
              <a:off x="2928" y="2481"/>
              <a:ext cx="18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928" y="2807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2928" y="3133"/>
              <a:ext cx="1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21"/>
            <p:cNvCxnSpPr/>
            <p:nvPr/>
          </p:nvCxnSpPr>
          <p:spPr>
            <a:xfrm>
              <a:off x="2928" y="3459"/>
              <a:ext cx="18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21"/>
            <p:cNvCxnSpPr/>
            <p:nvPr/>
          </p:nvCxnSpPr>
          <p:spPr>
            <a:xfrm>
              <a:off x="2928" y="2481"/>
              <a:ext cx="0" cy="9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21"/>
            <p:cNvCxnSpPr/>
            <p:nvPr/>
          </p:nvCxnSpPr>
          <p:spPr>
            <a:xfrm>
              <a:off x="3488" y="2481"/>
              <a:ext cx="0" cy="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21"/>
            <p:cNvCxnSpPr/>
            <p:nvPr/>
          </p:nvCxnSpPr>
          <p:spPr>
            <a:xfrm>
              <a:off x="4048" y="2481"/>
              <a:ext cx="0" cy="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21"/>
            <p:cNvCxnSpPr/>
            <p:nvPr/>
          </p:nvCxnSpPr>
          <p:spPr>
            <a:xfrm>
              <a:off x="4608" y="2481"/>
              <a:ext cx="0" cy="9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Eight Puzzle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Eight puzzle is from a family of “sliding –block puzzles”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NP Complete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puzzle has 9!/2 = 181440 states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 puzzle has approx. 1.3*10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 puzzle has approx. 1*10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Chapter 3: Solving Problems by Searching</a:t>
            </a:r>
            <a:endParaRPr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Eight Queens</a:t>
            </a:r>
            <a:endParaRPr/>
          </a:p>
        </p:txBody>
      </p:sp>
      <p:sp>
        <p:nvSpPr>
          <p:cNvPr id="198" name="Google Shape;198;p23"/>
          <p:cNvSpPr txBox="1"/>
          <p:nvPr>
            <p:ph idx="4294967295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eight queens on a chess board such that no queen can attack another queen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path cost because only the final state counts!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Incremental formulations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state formulations</a:t>
            </a:r>
            <a:endParaRPr/>
          </a:p>
        </p:txBody>
      </p:sp>
      <p:grpSp>
        <p:nvGrpSpPr>
          <p:cNvPr id="199" name="Google Shape;199;p23"/>
          <p:cNvGrpSpPr/>
          <p:nvPr/>
        </p:nvGrpSpPr>
        <p:grpSpPr>
          <a:xfrm>
            <a:off x="4648200" y="1600200"/>
            <a:ext cx="4038600" cy="4762500"/>
            <a:chOff x="2928" y="1008"/>
            <a:chExt cx="2544" cy="3000"/>
          </a:xfrm>
        </p:grpSpPr>
        <p:sp>
          <p:nvSpPr>
            <p:cNvPr id="200" name="Google Shape;200;p23"/>
            <p:cNvSpPr txBox="1"/>
            <p:nvPr/>
          </p:nvSpPr>
          <p:spPr>
            <a:xfrm>
              <a:off x="5154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4836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4518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 txBox="1"/>
            <p:nvPr/>
          </p:nvSpPr>
          <p:spPr>
            <a:xfrm>
              <a:off x="4200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3882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 txBox="1"/>
            <p:nvPr/>
          </p:nvSpPr>
          <p:spPr>
            <a:xfrm>
              <a:off x="3564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 txBox="1"/>
            <p:nvPr/>
          </p:nvSpPr>
          <p:spPr>
            <a:xfrm>
              <a:off x="3246" y="3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2928" y="3503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5154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4836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 txBox="1"/>
            <p:nvPr/>
          </p:nvSpPr>
          <p:spPr>
            <a:xfrm>
              <a:off x="4518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 txBox="1"/>
            <p:nvPr/>
          </p:nvSpPr>
          <p:spPr>
            <a:xfrm>
              <a:off x="4200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3882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 txBox="1"/>
            <p:nvPr/>
          </p:nvSpPr>
          <p:spPr>
            <a:xfrm>
              <a:off x="3564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3246" y="3146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2928" y="31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 txBox="1"/>
            <p:nvPr/>
          </p:nvSpPr>
          <p:spPr>
            <a:xfrm>
              <a:off x="5154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17" name="Google Shape;217;p23"/>
            <p:cNvSpPr txBox="1"/>
            <p:nvPr/>
          </p:nvSpPr>
          <p:spPr>
            <a:xfrm>
              <a:off x="4836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4518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 txBox="1"/>
            <p:nvPr/>
          </p:nvSpPr>
          <p:spPr>
            <a:xfrm>
              <a:off x="4200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3882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3564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3246" y="279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 txBox="1"/>
            <p:nvPr/>
          </p:nvSpPr>
          <p:spPr>
            <a:xfrm>
              <a:off x="2928" y="2790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 txBox="1"/>
            <p:nvPr/>
          </p:nvSpPr>
          <p:spPr>
            <a:xfrm>
              <a:off x="5154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 txBox="1"/>
            <p:nvPr/>
          </p:nvSpPr>
          <p:spPr>
            <a:xfrm>
              <a:off x="4836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 txBox="1"/>
            <p:nvPr/>
          </p:nvSpPr>
          <p:spPr>
            <a:xfrm>
              <a:off x="4518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 txBox="1"/>
            <p:nvPr/>
          </p:nvSpPr>
          <p:spPr>
            <a:xfrm>
              <a:off x="4200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 txBox="1"/>
            <p:nvPr/>
          </p:nvSpPr>
          <p:spPr>
            <a:xfrm>
              <a:off x="3882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29" name="Google Shape;229;p23"/>
            <p:cNvSpPr txBox="1"/>
            <p:nvPr/>
          </p:nvSpPr>
          <p:spPr>
            <a:xfrm>
              <a:off x="3564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 txBox="1"/>
            <p:nvPr/>
          </p:nvSpPr>
          <p:spPr>
            <a:xfrm>
              <a:off x="3246" y="243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 txBox="1"/>
            <p:nvPr/>
          </p:nvSpPr>
          <p:spPr>
            <a:xfrm>
              <a:off x="2928" y="24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5154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 txBox="1"/>
            <p:nvPr/>
          </p:nvSpPr>
          <p:spPr>
            <a:xfrm>
              <a:off x="4836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34" name="Google Shape;234;p23"/>
            <p:cNvSpPr txBox="1"/>
            <p:nvPr/>
          </p:nvSpPr>
          <p:spPr>
            <a:xfrm>
              <a:off x="4518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 txBox="1"/>
            <p:nvPr/>
          </p:nvSpPr>
          <p:spPr>
            <a:xfrm>
              <a:off x="4200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 txBox="1"/>
            <p:nvPr/>
          </p:nvSpPr>
          <p:spPr>
            <a:xfrm>
              <a:off x="3882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 txBox="1"/>
            <p:nvPr/>
          </p:nvSpPr>
          <p:spPr>
            <a:xfrm>
              <a:off x="3564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 txBox="1"/>
            <p:nvPr/>
          </p:nvSpPr>
          <p:spPr>
            <a:xfrm>
              <a:off x="3246" y="207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 txBox="1"/>
            <p:nvPr/>
          </p:nvSpPr>
          <p:spPr>
            <a:xfrm>
              <a:off x="2928" y="2077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 txBox="1"/>
            <p:nvPr/>
          </p:nvSpPr>
          <p:spPr>
            <a:xfrm>
              <a:off x="5154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 txBox="1"/>
            <p:nvPr/>
          </p:nvSpPr>
          <p:spPr>
            <a:xfrm>
              <a:off x="4836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 txBox="1"/>
            <p:nvPr/>
          </p:nvSpPr>
          <p:spPr>
            <a:xfrm>
              <a:off x="4518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 txBox="1"/>
            <p:nvPr/>
          </p:nvSpPr>
          <p:spPr>
            <a:xfrm>
              <a:off x="4200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 txBox="1"/>
            <p:nvPr/>
          </p:nvSpPr>
          <p:spPr>
            <a:xfrm>
              <a:off x="3882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 txBox="1"/>
            <p:nvPr/>
          </p:nvSpPr>
          <p:spPr>
            <a:xfrm>
              <a:off x="3564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 txBox="1"/>
            <p:nvPr/>
          </p:nvSpPr>
          <p:spPr>
            <a:xfrm>
              <a:off x="3246" y="1721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2928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5154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4836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 txBox="1"/>
            <p:nvPr/>
          </p:nvSpPr>
          <p:spPr>
            <a:xfrm>
              <a:off x="4518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51" name="Google Shape;251;p23"/>
            <p:cNvSpPr txBox="1"/>
            <p:nvPr/>
          </p:nvSpPr>
          <p:spPr>
            <a:xfrm>
              <a:off x="4200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 txBox="1"/>
            <p:nvPr/>
          </p:nvSpPr>
          <p:spPr>
            <a:xfrm>
              <a:off x="3882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 txBox="1"/>
            <p:nvPr/>
          </p:nvSpPr>
          <p:spPr>
            <a:xfrm>
              <a:off x="3564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3246" y="13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2928" y="1364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3"/>
            <p:cNvSpPr txBox="1"/>
            <p:nvPr/>
          </p:nvSpPr>
          <p:spPr>
            <a:xfrm>
              <a:off x="5154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 txBox="1"/>
            <p:nvPr/>
          </p:nvSpPr>
          <p:spPr>
            <a:xfrm>
              <a:off x="4836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3"/>
            <p:cNvSpPr txBox="1"/>
            <p:nvPr/>
          </p:nvSpPr>
          <p:spPr>
            <a:xfrm>
              <a:off x="4518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4200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3"/>
            <p:cNvSpPr txBox="1"/>
            <p:nvPr/>
          </p:nvSpPr>
          <p:spPr>
            <a:xfrm>
              <a:off x="3882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3"/>
            <p:cNvSpPr txBox="1"/>
            <p:nvPr/>
          </p:nvSpPr>
          <p:spPr>
            <a:xfrm>
              <a:off x="3564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 txBox="1"/>
            <p:nvPr/>
          </p:nvSpPr>
          <p:spPr>
            <a:xfrm>
              <a:off x="3246" y="1008"/>
              <a:ext cx="300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ahoma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Q</a:t>
              </a:r>
              <a:endParaRPr/>
            </a:p>
          </p:txBody>
        </p:sp>
        <p:sp>
          <p:nvSpPr>
            <p:cNvPr id="263" name="Google Shape;263;p23"/>
            <p:cNvSpPr txBox="1"/>
            <p:nvPr/>
          </p:nvSpPr>
          <p:spPr>
            <a:xfrm>
              <a:off x="2928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4" name="Google Shape;264;p23"/>
            <p:cNvCxnSpPr/>
            <p:nvPr/>
          </p:nvCxnSpPr>
          <p:spPr>
            <a:xfrm>
              <a:off x="2928" y="1008"/>
              <a:ext cx="2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23"/>
            <p:cNvCxnSpPr/>
            <p:nvPr/>
          </p:nvCxnSpPr>
          <p:spPr>
            <a:xfrm>
              <a:off x="2928" y="1364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6" name="Google Shape;266;p23"/>
            <p:cNvCxnSpPr/>
            <p:nvPr/>
          </p:nvCxnSpPr>
          <p:spPr>
            <a:xfrm>
              <a:off x="2928" y="1721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7" name="Google Shape;267;p23"/>
            <p:cNvCxnSpPr/>
            <p:nvPr/>
          </p:nvCxnSpPr>
          <p:spPr>
            <a:xfrm>
              <a:off x="2928" y="2077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" name="Google Shape;268;p23"/>
            <p:cNvCxnSpPr/>
            <p:nvPr/>
          </p:nvCxnSpPr>
          <p:spPr>
            <a:xfrm>
              <a:off x="2928" y="2434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9" name="Google Shape;269;p23"/>
            <p:cNvCxnSpPr/>
            <p:nvPr/>
          </p:nvCxnSpPr>
          <p:spPr>
            <a:xfrm>
              <a:off x="2928" y="2790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0" name="Google Shape;270;p23"/>
            <p:cNvCxnSpPr/>
            <p:nvPr/>
          </p:nvCxnSpPr>
          <p:spPr>
            <a:xfrm>
              <a:off x="2928" y="3146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" name="Google Shape;271;p23"/>
            <p:cNvCxnSpPr/>
            <p:nvPr/>
          </p:nvCxnSpPr>
          <p:spPr>
            <a:xfrm>
              <a:off x="2928" y="3503"/>
              <a:ext cx="2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2" name="Google Shape;272;p23"/>
            <p:cNvCxnSpPr/>
            <p:nvPr/>
          </p:nvCxnSpPr>
          <p:spPr>
            <a:xfrm>
              <a:off x="2928" y="3859"/>
              <a:ext cx="2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3" name="Google Shape;273;p23"/>
            <p:cNvCxnSpPr/>
            <p:nvPr/>
          </p:nvCxnSpPr>
          <p:spPr>
            <a:xfrm>
              <a:off x="2928" y="1008"/>
              <a:ext cx="0" cy="30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" name="Google Shape;274;p23"/>
            <p:cNvCxnSpPr/>
            <p:nvPr/>
          </p:nvCxnSpPr>
          <p:spPr>
            <a:xfrm>
              <a:off x="3246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" name="Google Shape;275;p23"/>
            <p:cNvCxnSpPr/>
            <p:nvPr/>
          </p:nvCxnSpPr>
          <p:spPr>
            <a:xfrm>
              <a:off x="3564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6" name="Google Shape;276;p23"/>
            <p:cNvCxnSpPr/>
            <p:nvPr/>
          </p:nvCxnSpPr>
          <p:spPr>
            <a:xfrm>
              <a:off x="3882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7" name="Google Shape;277;p23"/>
            <p:cNvCxnSpPr/>
            <p:nvPr/>
          </p:nvCxnSpPr>
          <p:spPr>
            <a:xfrm>
              <a:off x="4200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23"/>
            <p:cNvCxnSpPr/>
            <p:nvPr/>
          </p:nvCxnSpPr>
          <p:spPr>
            <a:xfrm>
              <a:off x="4518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23"/>
            <p:cNvCxnSpPr/>
            <p:nvPr/>
          </p:nvCxnSpPr>
          <p:spPr>
            <a:xfrm>
              <a:off x="4836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23"/>
            <p:cNvCxnSpPr/>
            <p:nvPr/>
          </p:nvCxnSpPr>
          <p:spPr>
            <a:xfrm>
              <a:off x="5154" y="100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23"/>
            <p:cNvCxnSpPr/>
            <p:nvPr/>
          </p:nvCxnSpPr>
          <p:spPr>
            <a:xfrm>
              <a:off x="5472" y="1008"/>
              <a:ext cx="0" cy="30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