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2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10"/>
      </p:cViewPr>
      <p:guideLst>
        <p:guide orient="horz" pos="2523"/>
        <p:guide pos="23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58e4c2eb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2258e4c2e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58e4c2eb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2258e4c2eb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7808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58e4c2eb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258e4c2e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ice348803.2020.9122958" TargetMode="External"/><Relationship Id="rId4" Type="http://schemas.openxmlformats.org/officeDocument/2006/relationships/hyperlink" Target="https://doi.org/10.1109/aiccsa.2008.449352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428204" y="305745"/>
            <a:ext cx="9527177" cy="118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800" b="1">
                <a:solidFill>
                  <a:srgbClr val="C00000"/>
                </a:solidFill>
              </a:rPr>
              <a:t>4</a:t>
            </a:r>
            <a:r>
              <a:rPr lang="en-US" sz="2800" b="1" baseline="30000">
                <a:solidFill>
                  <a:srgbClr val="C00000"/>
                </a:solidFill>
              </a:rPr>
              <a:t>th</a:t>
            </a:r>
            <a:r>
              <a:rPr lang="en-US" sz="2800" b="1">
                <a:solidFill>
                  <a:srgbClr val="C00000"/>
                </a:solidFill>
              </a:rPr>
              <a:t> INTERNATIONAL CONFERENCE OF EMERGING TECHNOLOGIES</a:t>
            </a:r>
            <a:br>
              <a:rPr lang="en-US" sz="2800" b="1">
                <a:solidFill>
                  <a:srgbClr val="C00000"/>
                </a:solidFill>
              </a:rPr>
            </a:br>
            <a:r>
              <a:rPr lang="en-US" sz="2800" b="1">
                <a:solidFill>
                  <a:srgbClr val="00B050"/>
                </a:solidFill>
              </a:rPr>
              <a:t>(4</a:t>
            </a:r>
            <a:r>
              <a:rPr lang="en-US" sz="2800" b="1" baseline="30000">
                <a:solidFill>
                  <a:srgbClr val="00B050"/>
                </a:solidFill>
              </a:rPr>
              <a:t>th</a:t>
            </a:r>
            <a:r>
              <a:rPr lang="en-US" sz="2800" b="1">
                <a:solidFill>
                  <a:srgbClr val="00B050"/>
                </a:solidFill>
              </a:rPr>
              <a:t>  INCET 2023)</a:t>
            </a:r>
            <a:br>
              <a:rPr lang="en-US" sz="2800" b="1">
                <a:solidFill>
                  <a:srgbClr val="00B050"/>
                </a:solidFill>
              </a:rPr>
            </a:br>
            <a:r>
              <a:rPr lang="en-US" sz="2000" b="1">
                <a:solidFill>
                  <a:srgbClr val="0070C0"/>
                </a:solidFill>
              </a:rPr>
              <a:t>Hosted By : Jain College of Engineering, Karnataka, India</a:t>
            </a:r>
            <a:br>
              <a:rPr lang="en-US" sz="2000" b="1">
                <a:solidFill>
                  <a:srgbClr val="00B050"/>
                </a:solidFill>
              </a:rPr>
            </a:br>
            <a:endParaRPr sz="2000" b="1">
              <a:solidFill>
                <a:srgbClr val="00B050"/>
              </a:solidFill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7009" y="5434220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>
            <a:spLocks noGrp="1"/>
          </p:cNvSpPr>
          <p:nvPr>
            <p:ph type="subTitle" idx="1"/>
          </p:nvPr>
        </p:nvSpPr>
        <p:spPr>
          <a:xfrm>
            <a:off x="0" y="1493380"/>
            <a:ext cx="12056012" cy="53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ct val="100000"/>
              <a:buNone/>
            </a:pPr>
            <a:r>
              <a:rPr lang="en-US" sz="1800" b="1" i="0" u="none" strike="noStrik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PREDICTIVE ANALYSIS FROM PATIENT HEALTH RECORDS USING MACHINE LEARNING</a:t>
            </a:r>
            <a:br>
              <a:rPr lang="en-US" dirty="0"/>
            </a:br>
            <a:r>
              <a:rPr lang="en-US" dirty="0"/>
              <a:t>“</a:t>
            </a:r>
            <a:r>
              <a:rPr lang="en-US" b="1" dirty="0"/>
              <a:t>PREDICTIVE ANALYSIS FROM PATIENT HEALTH RECORDS USING MACHINE LEARNING”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ct val="100000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ID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1620,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Amrita School Of Engineering,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Amrita Vishwa Vidyapeetham, Amritapuri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Group Members :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P. Koushik Reddy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P. </a:t>
            </a:r>
            <a:r>
              <a:rPr lang="en-US" b="1" dirty="0" err="1"/>
              <a:t>Jagruth</a:t>
            </a:r>
            <a:r>
              <a:rPr lang="en-US" b="1" dirty="0"/>
              <a:t> Reddy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CH. Revanth Kumar                                                                                                                       Presented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K.V. </a:t>
            </a:r>
            <a:r>
              <a:rPr lang="en-US" b="1" dirty="0" err="1"/>
              <a:t>Yokesh</a:t>
            </a:r>
            <a:r>
              <a:rPr lang="en-US" b="1" dirty="0"/>
              <a:t>                                                                                                                                P. Koushik Reddy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P. Mohana Vamsi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Dr. K.L. Nisha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				   </a:t>
            </a:r>
            <a:endParaRPr dirty="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823" y="686200"/>
            <a:ext cx="2089161" cy="80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0" y="5556"/>
            <a:ext cx="12192000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 dirty="0"/>
              <a:t> </a:t>
            </a:r>
            <a:r>
              <a:rPr lang="en-US" b="1" dirty="0"/>
              <a:t>METHODS : Feature Selection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0" y="668337"/>
            <a:ext cx="6096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1) FORWARD FEATURE SELECTION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0" y="1492248"/>
            <a:ext cx="6019801" cy="536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“Forward Feature Selection” is an iterative process called forward selection starts with the model having no features.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The feature that best enhances our model is added in each iteration until the performance of the model is not improved by the addition of a new variable</a:t>
            </a:r>
            <a:r>
              <a:rPr lang="en-US" sz="1200"/>
              <a:t>.</a:t>
            </a:r>
            <a:endParaRPr sz="20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172200" y="668337"/>
            <a:ext cx="60198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2) PERCENTILE FEATURE SELECTION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"/>
          </p:nvPr>
        </p:nvSpPr>
        <p:spPr>
          <a:xfrm>
            <a:off x="6172199" y="1492248"/>
            <a:ext cx="6019801" cy="52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Percentile Feature Selection is a technique that selects features based on their statistical significance.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 A subset of the features that fall within a given percentile range is chosen after the features are ranked according to their scores.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4093698"/>
            <a:ext cx="5905501" cy="244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0" y="51559"/>
            <a:ext cx="11353800" cy="70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Methods : Ensemble Classifiers</a:t>
            </a:r>
            <a:endParaRPr b="1" dirty="0"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-1" y="893519"/>
            <a:ext cx="6316395" cy="591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Ensemble methods are indeed a powerful strategy to ameliorate the accuracy of classifiers.</a:t>
            </a:r>
            <a:endParaRPr/>
          </a:p>
          <a:p>
            <a:pPr marL="342900" lvl="0" indent="-2286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342900" lvl="0" indent="-3429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The core concept of ensemble methods is to combine the predictions of multiple individual models, called base models or weak models.</a:t>
            </a:r>
            <a:endParaRPr/>
          </a:p>
          <a:p>
            <a:pPr marL="342900" lvl="0" indent="-2286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342900" lvl="0" indent="-3429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Then to create a final prediction that is more accurate and robust than any individual model.</a:t>
            </a:r>
            <a:endParaRPr/>
          </a:p>
          <a:p>
            <a:pPr marL="342900" lvl="0" indent="-2286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342900" lvl="0" indent="-3429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There are various types of ensemble methods, such as “</a:t>
            </a:r>
            <a:r>
              <a:rPr lang="en-US" sz="2000" b="1"/>
              <a:t>Bagging</a:t>
            </a:r>
            <a:r>
              <a:rPr lang="en-US" sz="2000"/>
              <a:t>” and “</a:t>
            </a:r>
            <a:r>
              <a:rPr lang="en-US" sz="2000" b="1"/>
              <a:t>Stacking</a:t>
            </a:r>
            <a:r>
              <a:rPr lang="en-US" sz="2000"/>
              <a:t>”, each with its strengths and weaknesses</a:t>
            </a:r>
            <a:endParaRPr sz="1400"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5352" y="998806"/>
            <a:ext cx="5536810" cy="468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26609" y="98475"/>
            <a:ext cx="1122877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 b="1"/>
              <a:t>Types of Ensemble Classifiers</a:t>
            </a:r>
            <a:r>
              <a:rPr lang="en-US" sz="3600"/>
              <a:t> </a:t>
            </a:r>
            <a:r>
              <a:rPr lang="en-US" sz="4000"/>
              <a:t>: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126609" y="815926"/>
            <a:ext cx="5969391" cy="604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“</a:t>
            </a:r>
            <a:r>
              <a:rPr lang="en-US" sz="2000" b="1"/>
              <a:t>Bagging</a:t>
            </a:r>
            <a:r>
              <a:rPr lang="en-US" sz="2000"/>
              <a:t>”, also called bootstrap aggregation, works by creating multiple datasets from the original data by random sampling with replacement.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These datasets are then used to train multiple models, each of which is slightly different due to the variation in the training data.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“</a:t>
            </a:r>
            <a:r>
              <a:rPr lang="en-US" sz="2000" b="1"/>
              <a:t>Stacking</a:t>
            </a:r>
            <a:r>
              <a:rPr lang="en-US" sz="2000"/>
              <a:t>”, </a:t>
            </a:r>
            <a:r>
              <a:rPr lang="en-US" sz="1400"/>
              <a:t> </a:t>
            </a:r>
            <a:r>
              <a:rPr lang="en-US" sz="2000"/>
              <a:t>is an ensemble learning technique that combines several machine learning models to enhance the performance of a single model.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/>
              <a:t> This is accomplished by training a second-level model to learn the optimal method for combining the predictions of each individual model</a:t>
            </a:r>
            <a:endParaRPr sz="2000"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2829" y="365100"/>
            <a:ext cx="5842562" cy="3362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2829" y="3968750"/>
            <a:ext cx="5842562" cy="25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14">
            <a:extLst>
              <a:ext uri="{FF2B5EF4-FFF2-40B4-BE49-F238E27FC236}">
                <a16:creationId xmlns:a16="http://schemas.microsoft.com/office/drawing/2014/main" id="{8E6F7C27-B36F-2928-1036-9467C9F463E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6536" y="5681617"/>
            <a:ext cx="1797199" cy="105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0" y="51559"/>
            <a:ext cx="113538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Results :</a:t>
            </a:r>
            <a:endParaRPr b="1" dirty="0"/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98473" y="893519"/>
            <a:ext cx="11901269" cy="481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We found that stacking five classifiers with Percentile feature selection and using linear SVC (a type of SVM with a linear kernel) as the primary classifier yielded the most successful result.</a:t>
            </a:r>
            <a:endParaRPr dirty="0"/>
          </a:p>
          <a:p>
            <a:pPr marL="342900" lvl="0" indent="-2286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342900" lvl="0" indent="-3429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These three SGDC classifiers has different parameters (0.1, 100.0, and 0.5) to control the learning speed. An </a:t>
            </a:r>
            <a:r>
              <a:rPr lang="en-US" sz="2000" dirty="0" err="1"/>
              <a:t>elasticnet</a:t>
            </a:r>
            <a:r>
              <a:rPr lang="en-US" sz="2000" dirty="0"/>
              <a:t> penalty with a parameter of 0.001 was used to balance L1 and L2 regularization techniques.</a:t>
            </a:r>
            <a:endParaRPr dirty="0"/>
          </a:p>
          <a:p>
            <a:pPr marL="342900" lvl="0" indent="-2286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342900" lvl="0" indent="-3429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Two Linear SVC classifiers with regularization parameters of 0.5 and 0.1, both using an L2 penalty. Percentile feature selection based on ANOVA F-value was applied to select top features.</a:t>
            </a:r>
            <a:endParaRPr dirty="0"/>
          </a:p>
          <a:p>
            <a:pPr marL="342900" lvl="0" indent="-2286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342900" lvl="0" indent="-342900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The main classifier was a Linear SVC with a tolerance of 0.1, L1 penalty, and squared hinge loss function. The model achieved an average cross-validation accuracy score of 90.24%.</a:t>
            </a:r>
            <a:endParaRPr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0" y="51559"/>
            <a:ext cx="113538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Accuracy using  Feature Selection</a:t>
            </a:r>
            <a:endParaRPr b="1" dirty="0"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825" y="1111650"/>
            <a:ext cx="7950400" cy="452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33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125976"/>
            <a:ext cx="10515600" cy="78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dirty="0"/>
              <a:t>Results : Mean Cross-Validation Scores</a:t>
            </a:r>
            <a:endParaRPr sz="4000"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225082" y="914402"/>
            <a:ext cx="11479237" cy="594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381" y="1026941"/>
            <a:ext cx="11347937" cy="583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12192000" cy="77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 dirty="0"/>
              <a:t>Results: Comparison</a:t>
            </a:r>
            <a:endParaRPr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2F73D3-0E1D-B477-2E07-4BD7D0882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63631"/>
              </p:ext>
            </p:extLst>
          </p:nvPr>
        </p:nvGraphicFramePr>
        <p:xfrm>
          <a:off x="436099" y="773722"/>
          <a:ext cx="10550770" cy="573962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637693">
                  <a:extLst>
                    <a:ext uri="{9D8B030D-6E8A-4147-A177-3AD203B41FA5}">
                      <a16:colId xmlns:a16="http://schemas.microsoft.com/office/drawing/2014/main" val="2789597356"/>
                    </a:ext>
                  </a:extLst>
                </a:gridCol>
                <a:gridCol w="3064746">
                  <a:extLst>
                    <a:ext uri="{9D8B030D-6E8A-4147-A177-3AD203B41FA5}">
                      <a16:colId xmlns:a16="http://schemas.microsoft.com/office/drawing/2014/main" val="2577429668"/>
                    </a:ext>
                  </a:extLst>
                </a:gridCol>
                <a:gridCol w="2210638">
                  <a:extLst>
                    <a:ext uri="{9D8B030D-6E8A-4147-A177-3AD203B41FA5}">
                      <a16:colId xmlns:a16="http://schemas.microsoft.com/office/drawing/2014/main" val="3057953303"/>
                    </a:ext>
                  </a:extLst>
                </a:gridCol>
                <a:gridCol w="2637693">
                  <a:extLst>
                    <a:ext uri="{9D8B030D-6E8A-4147-A177-3AD203B41FA5}">
                      <a16:colId xmlns:a16="http://schemas.microsoft.com/office/drawing/2014/main" val="3575976732"/>
                    </a:ext>
                  </a:extLst>
                </a:gridCol>
              </a:tblGrid>
              <a:tr h="578092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600" b="1" dirty="0">
                          <a:effectLst/>
                        </a:rPr>
                        <a:t>Reference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600" b="1" dirty="0">
                          <a:effectLst/>
                        </a:rPr>
                        <a:t>Method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600" b="1" dirty="0">
                          <a:effectLst/>
                        </a:rPr>
                        <a:t>Accuracy(%)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600" b="1" dirty="0">
                          <a:effectLst/>
                        </a:rPr>
                        <a:t>Metrics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9783018"/>
                  </a:ext>
                </a:extLst>
              </a:tr>
              <a:tr h="949720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 err="1">
                          <a:effectLst/>
                        </a:rPr>
                        <a:t>Palaniappan</a:t>
                      </a:r>
                      <a:r>
                        <a:rPr lang="en-US" sz="1400" dirty="0">
                          <a:effectLst/>
                        </a:rPr>
                        <a:t> et al. </a:t>
                      </a:r>
                      <a:r>
                        <a:rPr lang="en-US" sz="1400" cap="small" dirty="0">
                          <a:effectLst/>
                        </a:rPr>
                        <a:t>[1]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NB based Heart Disease Diagnosis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86.12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74073985"/>
                  </a:ext>
                </a:extLst>
              </a:tr>
              <a:tr h="763906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 err="1">
                          <a:effectLst/>
                        </a:rPr>
                        <a:t>Olaniyi</a:t>
                      </a:r>
                      <a:r>
                        <a:rPr lang="en-US" sz="1400" dirty="0">
                          <a:effectLst/>
                        </a:rPr>
                        <a:t> et al. </a:t>
                      </a:r>
                      <a:r>
                        <a:rPr lang="en-US" sz="1400" cap="small" dirty="0">
                          <a:effectLst/>
                        </a:rPr>
                        <a:t>[2]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Three Phase ANN Diagnosis System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87.5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Accuracy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22875692"/>
                  </a:ext>
                </a:extLst>
              </a:tr>
              <a:tr h="590479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Singh et al. </a:t>
                      </a:r>
                      <a:r>
                        <a:rPr lang="en-US" sz="1400" cap="small" dirty="0">
                          <a:effectLst/>
                        </a:rPr>
                        <a:t>[3]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K-nearest </a:t>
                      </a:r>
                      <a:r>
                        <a:rPr lang="en-US" sz="1400" dirty="0" err="1">
                          <a:effectLst/>
                        </a:rPr>
                        <a:t>neighbour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87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Accuracy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7001233"/>
                  </a:ext>
                </a:extLst>
              </a:tr>
              <a:tr h="590479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Latha et al. </a:t>
                      </a:r>
                      <a:r>
                        <a:rPr lang="en-US" sz="1400" cap="small" dirty="0">
                          <a:effectLst/>
                        </a:rPr>
                        <a:t>[4]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Majority vote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85.48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13539961"/>
                  </a:ext>
                </a:extLst>
              </a:tr>
              <a:tr h="590479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 err="1">
                          <a:effectLst/>
                        </a:rPr>
                        <a:t>Alfadli</a:t>
                      </a:r>
                      <a:r>
                        <a:rPr lang="en-US" sz="1400" dirty="0">
                          <a:effectLst/>
                        </a:rPr>
                        <a:t> et al. </a:t>
                      </a:r>
                      <a:r>
                        <a:rPr lang="en-US" sz="1400" cap="small" dirty="0">
                          <a:effectLst/>
                        </a:rPr>
                        <a:t>[5]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Chi-Squared +  GP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84.24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k-fold cross-validation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17490202"/>
                  </a:ext>
                </a:extLst>
              </a:tr>
              <a:tr h="763906"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Reddy et al. </a:t>
                      </a:r>
                      <a:r>
                        <a:rPr lang="en-US" sz="1400" cap="small" dirty="0">
                          <a:effectLst/>
                        </a:rPr>
                        <a:t>[6]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Chi-Squared + SMO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cap="small" dirty="0">
                          <a:effectLst/>
                        </a:rPr>
                        <a:t>86.46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400" dirty="0">
                          <a:effectLst/>
                        </a:rPr>
                        <a:t>10-fold cross-validation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98138004"/>
                  </a:ext>
                </a:extLst>
              </a:tr>
              <a:tr h="912559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dirty="0">
                          <a:effectLst/>
                        </a:rPr>
                        <a:t>Proposed Method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400" b="1" dirty="0">
                          <a:effectLst/>
                        </a:rPr>
                        <a:t>Stacking classifiers with feature selection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cap="small" dirty="0">
                          <a:effectLst/>
                        </a:rPr>
                        <a:t>90.24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dirty="0">
                          <a:effectLst/>
                        </a:rPr>
                        <a:t>10-fold cross-validation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52229559"/>
                  </a:ext>
                </a:extLst>
              </a:tr>
            </a:tbl>
          </a:graphicData>
        </a:graphic>
      </p:graphicFrame>
      <p:pic>
        <p:nvPicPr>
          <p:cNvPr id="3" name="Google Shape;93;p14">
            <a:extLst>
              <a:ext uri="{FF2B5EF4-FFF2-40B4-BE49-F238E27FC236}">
                <a16:creationId xmlns:a16="http://schemas.microsoft.com/office/drawing/2014/main" id="{8BAED25C-F95E-B0C8-E289-E7E7630791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3821" y="5948311"/>
            <a:ext cx="1656522" cy="7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256"/>
            <a:ext cx="11227191" cy="8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/>
              <a:t>Conclusion:</a:t>
            </a:r>
            <a:endParaRPr sz="40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0" y="998805"/>
            <a:ext cx="12056012" cy="584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Predictive analysis can be extremely useful in Cardiology as early risk detection would greatly help healthcare professionals.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 In this paper, patient health records were used to predict the risk of CVD with the help of machine learning.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dirty="0"/>
              <a:t>An algorithm that produced positive results using feature selection and ensemble techniques was developed, and an accuracy rate of 90.24 percent was achieved. </a:t>
            </a:r>
            <a:endParaRPr dirty="0"/>
          </a:p>
        </p:txBody>
      </p:sp>
      <p:pic>
        <p:nvPicPr>
          <p:cNvPr id="2" name="Google Shape;93;p14">
            <a:extLst>
              <a:ext uri="{FF2B5EF4-FFF2-40B4-BE49-F238E27FC236}">
                <a16:creationId xmlns:a16="http://schemas.microsoft.com/office/drawing/2014/main" id="{51451B01-C173-474A-F417-96B0A80AA3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838200" y="51559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b="1"/>
              <a:t>References</a:t>
            </a:r>
            <a:endParaRPr b="1"/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838200" y="685241"/>
            <a:ext cx="11034932" cy="51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500"/>
              <a:t>Palaniappan, S. and Awang, R. (2008) “Intelligent heart disease prediction system using data mining techniques,” 2008 IEEE/ACS International Conference on Computer Systems and Applications [Preprint]. Available at: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https://doi.org/10.1109/aiccsa.2008.4493524</a:t>
            </a:r>
            <a:r>
              <a:rPr lang="en-US" sz="1500"/>
              <a:t>.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Olaniyi, E.O., Oyedotun, O.K. and Adnan, K. (2015) “Heart diseases diagnosis using neural networks arbitration,” International Journal of Intelligent Systems and Applications, 7(12), pp. 75–82. Available at: https://doi.org/10.5815/ijisa.2015.12.08.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Singh, A. and Kumar, R. (2020) “Heart disease prediction using machine learning algorithms,” 2020 International Conference on Electrical and Electronics Engineering (ICE3) [Preprint]. Available at: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https://doi.org/10.1109/ice348803.2020.9122958</a:t>
            </a:r>
            <a:r>
              <a:rPr lang="en-US" sz="1400"/>
              <a:t>.</a:t>
            </a:r>
            <a:endParaRPr sz="1400"/>
          </a:p>
          <a:p>
            <a:pPr marL="457200" lvl="0" indent="-312588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C. Beulah Christalin Latha, S. Carolin Jeeva, Improving the accuracy of prediction of heart disease risk based on ensemble classification techniques, Informatics in Medicine Unlocked, Volume 16, 2019, 100203, ISSN 2352-9148, [https://doi.org/10.1016/j.imu.2019.100203]</a:t>
            </a:r>
            <a:endParaRPr sz="1400"/>
          </a:p>
          <a:p>
            <a:pPr marL="457200" lvl="0" indent="-312588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Mohammad Alfadli, K. and Omran Almagrabi, A. (2022) “Feature-limited prediction on the UCI Heart Disease Dataset,” Computers, Materials &amp;amp; Continua, 74(3), pp. 5871–5883. Available at: https://doi.org/10.32604/cmc.2023.033603.</a:t>
            </a:r>
            <a:endParaRPr/>
          </a:p>
          <a:p>
            <a:pPr marL="457200" lvl="0" indent="-312588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Reddy, K.V. et al. (2021) “Heart disease risk prediction using machine learning classifiers with attribute evaluators,” Applied Sciences, 11(18), p. 8352. Available at: https://doi.org/10.3390/app11188352.</a:t>
            </a:r>
            <a:endParaRPr sz="1400"/>
          </a:p>
          <a:p>
            <a:pPr marL="457200" lvl="0" indent="-312588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Dataset-https://archive.ics.uci.edu/ml/datasets/Heart+Disease.</a:t>
            </a:r>
            <a:endParaRPr/>
          </a:p>
          <a:p>
            <a:pPr marL="457200" lvl="0" indent="-223688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457200" lvl="0" indent="-191557" algn="just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948"/>
              <a:buNone/>
            </a:pPr>
            <a:endParaRPr sz="1948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38200" y="2677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Thank You</a:t>
            </a:r>
            <a:endParaRPr b="1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515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Contents of the Presentation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Introduction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Motivation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Objective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Related Works.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Dataset Description.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Method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Results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Conclusion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8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182879" y="887009"/>
            <a:ext cx="6682155" cy="57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Cardiovascular Disease or CVD is a class of diseases that involves the heart or blood vessels. They can be identified and predicted with the help of certain attributes of a patient such blood pressure, cholesterol, ECG results, etc. </a:t>
            </a:r>
            <a:endParaRPr sz="2400" dirty="0"/>
          </a:p>
          <a:p>
            <a:pPr marL="342900" lvl="0" indent="-17843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7843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large majority of CVD cases can be prevented hence it is important to diagnose the at risk patients.</a:t>
            </a:r>
            <a:endParaRPr sz="2400" dirty="0"/>
          </a:p>
          <a:p>
            <a:pPr marL="342900" lvl="0" indent="-17843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endParaRPr sz="2400" dirty="0"/>
          </a:p>
          <a:p>
            <a:pPr marL="342900" lvl="0" indent="-178435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None/>
            </a:pPr>
            <a:endParaRPr sz="2400" dirty="0"/>
          </a:p>
          <a:p>
            <a:pPr marL="342900" lvl="0" indent="-3429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590"/>
              <a:buChar char="•"/>
            </a:pPr>
            <a:r>
              <a:rPr lang="en-US" sz="2400" dirty="0"/>
              <a:t>Machine Learning has emerged as a promising tool for predicting heart disease risk factors.</a:t>
            </a:r>
            <a:endParaRPr sz="2400"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5711" y="887009"/>
            <a:ext cx="4709211" cy="4758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0" y="111906"/>
            <a:ext cx="12192000" cy="73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Motivation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-1" y="844060"/>
            <a:ext cx="6738425" cy="6013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Heart disease is the main reason for death in the world over the last decade. Almost one person dies of Heart disease about every minute in the India.</a:t>
            </a:r>
            <a:endParaRPr sz="2400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Cardiovascular disease is one of the main factors that increase mortality. </a:t>
            </a:r>
            <a:endParaRPr sz="2400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In order to reduce number of deaths from heart diseases there have to be a quick and efficient detection technique.</a:t>
            </a:r>
            <a:endParaRPr sz="2400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 dirty="0"/>
              <a:t> Researchers have been using several techniques to help health care professionals in the diagnosis of heart disease.</a:t>
            </a:r>
            <a:endParaRPr sz="24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09227" y="1526894"/>
            <a:ext cx="4522764" cy="380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14">
            <a:extLst>
              <a:ext uri="{FF2B5EF4-FFF2-40B4-BE49-F238E27FC236}">
                <a16:creationId xmlns:a16="http://schemas.microsoft.com/office/drawing/2014/main" id="{D44D61CD-9863-F52C-BC9F-E8611762CD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0" y="237587"/>
            <a:ext cx="11915334" cy="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Objective</a:t>
            </a:r>
            <a:r>
              <a:rPr lang="en-US"/>
              <a:t> :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196947" y="1124488"/>
            <a:ext cx="6246056" cy="549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determine the most crucial features in differentiating a diseased person from a healthy person.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provide an efficient method of predicting the risk of cardiovascular diseases  in patients, which would result in lower costs and higher odds of survival for patients.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0638" y="1508980"/>
            <a:ext cx="4838260" cy="397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14">
            <a:extLst>
              <a:ext uri="{FF2B5EF4-FFF2-40B4-BE49-F238E27FC236}">
                <a16:creationId xmlns:a16="http://schemas.microsoft.com/office/drawing/2014/main" id="{E0253175-0D2C-18F2-D468-1D4D19D05E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b="1"/>
              <a:t>Related Works</a:t>
            </a:r>
            <a:endParaRPr sz="4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FA7B85-50C8-4670-F931-BF5A1C54F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55832"/>
              </p:ext>
            </p:extLst>
          </p:nvPr>
        </p:nvGraphicFramePr>
        <p:xfrm>
          <a:off x="2127316" y="915035"/>
          <a:ext cx="7937367" cy="554751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984342">
                  <a:extLst>
                    <a:ext uri="{9D8B030D-6E8A-4147-A177-3AD203B41FA5}">
                      <a16:colId xmlns:a16="http://schemas.microsoft.com/office/drawing/2014/main" val="3005064197"/>
                    </a:ext>
                  </a:extLst>
                </a:gridCol>
                <a:gridCol w="2305616">
                  <a:extLst>
                    <a:ext uri="{9D8B030D-6E8A-4147-A177-3AD203B41FA5}">
                      <a16:colId xmlns:a16="http://schemas.microsoft.com/office/drawing/2014/main" val="2463302603"/>
                    </a:ext>
                  </a:extLst>
                </a:gridCol>
                <a:gridCol w="1663067">
                  <a:extLst>
                    <a:ext uri="{9D8B030D-6E8A-4147-A177-3AD203B41FA5}">
                      <a16:colId xmlns:a16="http://schemas.microsoft.com/office/drawing/2014/main" val="3131178065"/>
                    </a:ext>
                  </a:extLst>
                </a:gridCol>
                <a:gridCol w="1984342">
                  <a:extLst>
                    <a:ext uri="{9D8B030D-6E8A-4147-A177-3AD203B41FA5}">
                      <a16:colId xmlns:a16="http://schemas.microsoft.com/office/drawing/2014/main" val="3694264310"/>
                    </a:ext>
                  </a:extLst>
                </a:gridCol>
              </a:tblGrid>
              <a:tr h="636318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800" b="1" dirty="0">
                          <a:effectLst/>
                        </a:rPr>
                        <a:t>Reference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800" b="1" dirty="0">
                          <a:effectLst/>
                        </a:rPr>
                        <a:t>Method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800" b="1" dirty="0">
                          <a:effectLst/>
                        </a:rPr>
                        <a:t>Accuracy(%)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800" b="1" dirty="0">
                          <a:effectLst/>
                        </a:rPr>
                        <a:t>Metrics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70738220"/>
                  </a:ext>
                </a:extLst>
              </a:tr>
              <a:tr h="1045379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 err="1">
                          <a:effectLst/>
                        </a:rPr>
                        <a:t>Palaniappan</a:t>
                      </a:r>
                      <a:r>
                        <a:rPr lang="en-US" sz="1800" dirty="0">
                          <a:effectLst/>
                        </a:rPr>
                        <a:t> et al. </a:t>
                      </a:r>
                      <a:r>
                        <a:rPr lang="en-US" sz="2000" cap="small" dirty="0">
                          <a:effectLst/>
                        </a:rPr>
                        <a:t>[1]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NB based Heart Disease Diagnosis System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>
                          <a:effectLst/>
                        </a:rPr>
                        <a:t>86.12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Accuracy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43777752"/>
                  </a:ext>
                </a:extLst>
              </a:tr>
              <a:tr h="840849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 err="1">
                          <a:effectLst/>
                        </a:rPr>
                        <a:t>Olaniyi</a:t>
                      </a:r>
                      <a:r>
                        <a:rPr lang="en-US" sz="1800" dirty="0">
                          <a:effectLst/>
                        </a:rPr>
                        <a:t> et al. </a:t>
                      </a:r>
                      <a:r>
                        <a:rPr lang="en-US" sz="2000" cap="small" dirty="0">
                          <a:effectLst/>
                        </a:rPr>
                        <a:t>[2]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Three Phase ANN Diagnosis System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 dirty="0">
                          <a:effectLst/>
                        </a:rPr>
                        <a:t>88.89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>
                          <a:effectLst/>
                        </a:rPr>
                        <a:t>Accuracy 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11446465"/>
                  </a:ext>
                </a:extLst>
              </a:tr>
              <a:tr h="649954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>
                          <a:effectLst/>
                        </a:rPr>
                        <a:t>Singh et al. </a:t>
                      </a:r>
                      <a:r>
                        <a:rPr lang="en-US" sz="2000" cap="small" dirty="0">
                          <a:effectLst/>
                        </a:rPr>
                        <a:t>[3]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K-nearest </a:t>
                      </a:r>
                      <a:r>
                        <a:rPr lang="en-US" sz="1800" dirty="0" err="1">
                          <a:effectLst/>
                        </a:rPr>
                        <a:t>neighbour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>
                          <a:effectLst/>
                        </a:rPr>
                        <a:t>87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>
                          <a:effectLst/>
                        </a:rPr>
                        <a:t>Accuracy 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46673569"/>
                  </a:ext>
                </a:extLst>
              </a:tr>
              <a:tr h="840849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>
                          <a:effectLst/>
                        </a:rPr>
                        <a:t>Latha et al. </a:t>
                      </a:r>
                      <a:r>
                        <a:rPr lang="en-US" sz="2000" cap="small" dirty="0">
                          <a:effectLst/>
                        </a:rPr>
                        <a:t>[4]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Majority vote with NB, BN, RF and MP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 dirty="0">
                          <a:effectLst/>
                        </a:rPr>
                        <a:t>85.48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>
                          <a:effectLst/>
                        </a:rPr>
                        <a:t>Accuracy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77278457"/>
                  </a:ext>
                </a:extLst>
              </a:tr>
              <a:tr h="693312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 err="1">
                          <a:effectLst/>
                        </a:rPr>
                        <a:t>Alfadli</a:t>
                      </a:r>
                      <a:r>
                        <a:rPr lang="en-US" sz="1800" dirty="0">
                          <a:effectLst/>
                        </a:rPr>
                        <a:t> et al. </a:t>
                      </a:r>
                      <a:r>
                        <a:rPr lang="en-US" sz="2000" cap="small" dirty="0">
                          <a:effectLst/>
                        </a:rPr>
                        <a:t>[5]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>
                          <a:effectLst/>
                        </a:rPr>
                        <a:t>Chi-Squared +  GP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 dirty="0">
                          <a:effectLst/>
                        </a:rPr>
                        <a:t>84.24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k-fold cross-validation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1110073"/>
                  </a:ext>
                </a:extLst>
              </a:tr>
              <a:tr h="840849">
                <a:tc>
                  <a:txBody>
                    <a:bodyPr/>
                    <a:lstStyle/>
                    <a:p>
                      <a:pPr indent="-635" algn="l"/>
                      <a:r>
                        <a:rPr lang="en-US" sz="1800" dirty="0">
                          <a:effectLst/>
                        </a:rPr>
                        <a:t>Reddy et al. </a:t>
                      </a:r>
                      <a:r>
                        <a:rPr lang="en-US" sz="2000" cap="small" dirty="0">
                          <a:effectLst/>
                        </a:rPr>
                        <a:t>[6]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>
                          <a:effectLst/>
                        </a:rPr>
                        <a:t>Chi-Squared + SMO</a:t>
                      </a:r>
                      <a:r>
                        <a:rPr lang="en-US" sz="1800" b="1">
                          <a:effectLst/>
                        </a:rPr>
                        <a:t> 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2000" cap="small">
                          <a:effectLst/>
                        </a:rPr>
                        <a:t>86.46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635" algn="ctr"/>
                      <a:r>
                        <a:rPr lang="en-US" sz="1800" dirty="0">
                          <a:effectLst/>
                        </a:rPr>
                        <a:t>10-fold cross-validation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2624199"/>
                  </a:ext>
                </a:extLst>
              </a:tr>
            </a:tbl>
          </a:graphicData>
        </a:graphic>
      </p:graphicFrame>
      <p:pic>
        <p:nvPicPr>
          <p:cNvPr id="5" name="Google Shape;93;p14">
            <a:extLst>
              <a:ext uri="{FF2B5EF4-FFF2-40B4-BE49-F238E27FC236}">
                <a16:creationId xmlns:a16="http://schemas.microsoft.com/office/drawing/2014/main" id="{C72401CF-EFDE-D552-43C7-5012D18334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4682" y="5382661"/>
            <a:ext cx="1991330" cy="1229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0" y="91621"/>
            <a:ext cx="12192000" cy="90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 Description</a:t>
            </a:r>
            <a:endParaRPr b="1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2267" y="5434220"/>
            <a:ext cx="2531165" cy="1332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0" y="1417321"/>
            <a:ext cx="6096000" cy="534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Disease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Cleveland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used which has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298 observations along with 13 features and 1 target attribute.</a:t>
            </a:r>
            <a:r>
              <a:rPr lang="en-US" sz="2000" dirty="0"/>
              <a:t>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None/>
            </a:pPr>
            <a:endParaRPr sz="2000" dirty="0"/>
          </a:p>
          <a:p>
            <a:pPr marL="285750" lvl="0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Char char="•"/>
            </a:pPr>
            <a:r>
              <a:rPr lang="en-US" sz="2000" dirty="0"/>
              <a:t>The outcomes of some non-invasive diagnostic tests like exercise electrocardiogram, thallium scintigraphy and fluoroscopy of coronary calcification are among the 13 characteristics, together with other pertinent patient data. 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None/>
            </a:pPr>
            <a:endParaRPr sz="2000" dirty="0"/>
          </a:p>
          <a:p>
            <a:pPr marL="285750" lvl="0" indent="-28575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Char char="•"/>
            </a:pPr>
            <a:r>
              <a:rPr lang="en-US" sz="2000" dirty="0"/>
              <a:t>The target variable comprises the outcome of the invasive coronary angiography, which indicates whether the patient has coronary artery disease or not. </a:t>
            </a:r>
            <a:endParaRPr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894CBC-3A2B-16FF-DAA4-A87BD3905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99070"/>
              </p:ext>
            </p:extLst>
          </p:nvPr>
        </p:nvGraphicFramePr>
        <p:xfrm>
          <a:off x="6096000" y="998806"/>
          <a:ext cx="4801850" cy="540512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00231">
                  <a:extLst>
                    <a:ext uri="{9D8B030D-6E8A-4147-A177-3AD203B41FA5}">
                      <a16:colId xmlns:a16="http://schemas.microsoft.com/office/drawing/2014/main" val="544099245"/>
                    </a:ext>
                  </a:extLst>
                </a:gridCol>
                <a:gridCol w="1943606">
                  <a:extLst>
                    <a:ext uri="{9D8B030D-6E8A-4147-A177-3AD203B41FA5}">
                      <a16:colId xmlns:a16="http://schemas.microsoft.com/office/drawing/2014/main" val="3582292896"/>
                    </a:ext>
                  </a:extLst>
                </a:gridCol>
                <a:gridCol w="2258013">
                  <a:extLst>
                    <a:ext uri="{9D8B030D-6E8A-4147-A177-3AD203B41FA5}">
                      <a16:colId xmlns:a16="http://schemas.microsoft.com/office/drawing/2014/main" val="3917202024"/>
                    </a:ext>
                  </a:extLst>
                </a:gridCol>
              </a:tblGrid>
              <a:tr h="173793"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dirty="0" err="1">
                          <a:effectLst/>
                        </a:rPr>
                        <a:t>S.No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dirty="0">
                          <a:effectLst/>
                        </a:rPr>
                        <a:t>Features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-1270" algn="ctr"/>
                      <a:r>
                        <a:rPr lang="en-US" sz="1400" b="1" dirty="0">
                          <a:effectLst/>
                        </a:rPr>
                        <a:t>Values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1603231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b="1">
                          <a:effectLst/>
                        </a:rPr>
                        <a:t>Age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>
                          <a:effectLst/>
                        </a:rPr>
                        <a:t>27 to 77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60697632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Sex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8423778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CP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0, 1, 2, 3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0047848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TestBPS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>
                          <a:effectLst/>
                        </a:rPr>
                        <a:t>94 to 200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35981393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Chol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>
                          <a:effectLst/>
                        </a:rPr>
                        <a:t>126 to 564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34494634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6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FBS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28556393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7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RestECG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0, 1, 2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8752985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8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Thalach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71 </a:t>
                      </a:r>
                      <a:r>
                        <a:rPr lang="en-US" sz="1600">
                          <a:effectLst/>
                        </a:rPr>
                        <a:t>to 202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48466991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9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 dirty="0" err="1">
                          <a:effectLst/>
                        </a:rPr>
                        <a:t>Exang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74635765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Oldpeak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>
                          <a:effectLst/>
                        </a:rPr>
                        <a:t>0 to 6.2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387007486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Slope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1, 2, 3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10581131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CA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0, 1, 2, 3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08851980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Thal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0, 1, 2, 3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70080307"/>
                  </a:ext>
                </a:extLst>
              </a:tr>
              <a:tr h="313948"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>
                          <a:effectLst/>
                        </a:rPr>
                        <a:t>14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just"/>
                      <a:r>
                        <a:rPr lang="en-US" sz="1600" b="1">
                          <a:effectLst/>
                        </a:rPr>
                        <a:t>Condition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270" algn="l"/>
                      <a:r>
                        <a:rPr lang="en-US" sz="1600" cap="small" dirty="0">
                          <a:effectLst/>
                        </a:rPr>
                        <a:t>0, 1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89561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7F6C-CF09-F5A1-5F62-A8C0DE80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91"/>
            <a:ext cx="105156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Proposed Method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17CB-C906-5012-4987-AD5E3004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745" y="815925"/>
            <a:ext cx="11901268" cy="59665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Google Shape;173;p24">
            <a:extLst>
              <a:ext uri="{FF2B5EF4-FFF2-40B4-BE49-F238E27FC236}">
                <a16:creationId xmlns:a16="http://schemas.microsoft.com/office/drawing/2014/main" id="{87A40A8D-F66A-1A75-E518-4384D102A86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620" y="815925"/>
            <a:ext cx="11201400" cy="5966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29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2542" y="51559"/>
            <a:ext cx="11966916" cy="73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Methods :  Classifier Models</a:t>
            </a:r>
            <a:endParaRPr sz="4000" b="1" dirty="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3757" y="5382661"/>
            <a:ext cx="2531165" cy="142378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112542" y="1160425"/>
            <a:ext cx="11966916" cy="56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Char char="•"/>
            </a:pPr>
            <a:r>
              <a:rPr lang="en-US"/>
              <a:t>1) Naïve bayes </a:t>
            </a:r>
            <a:endParaRPr/>
          </a:p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None/>
            </a:pPr>
            <a:endParaRPr/>
          </a:p>
          <a:p>
            <a:pPr marL="285750" lvl="0" indent="-2857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Char char="•"/>
            </a:pPr>
            <a:r>
              <a:rPr lang="en-US"/>
              <a:t>2) Logistic Regression</a:t>
            </a:r>
            <a:endParaRPr/>
          </a:p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None/>
            </a:pPr>
            <a:endParaRPr/>
          </a:p>
          <a:p>
            <a:pPr marL="285750" lvl="0" indent="-2857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Char char="•"/>
            </a:pPr>
            <a:r>
              <a:rPr lang="en-US"/>
              <a:t>3) Decision Tree</a:t>
            </a:r>
            <a:endParaRPr/>
          </a:p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None/>
            </a:pPr>
            <a:endParaRPr/>
          </a:p>
          <a:p>
            <a:pPr marL="285750" lvl="0" indent="-2857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Char char="•"/>
            </a:pPr>
            <a:r>
              <a:rPr lang="en-US"/>
              <a:t>4) RF</a:t>
            </a:r>
            <a:endParaRPr/>
          </a:p>
          <a:p>
            <a:pPr marL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None/>
            </a:pPr>
            <a:endParaRPr/>
          </a:p>
          <a:p>
            <a:pPr marL="285750" lvl="0" indent="-2857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16"/>
              <a:buChar char="•"/>
            </a:pPr>
            <a:r>
              <a:rPr lang="en-US"/>
              <a:t>5) SVM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F5945-7E5D-A2A4-E27E-41919276A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08" y="1160425"/>
            <a:ext cx="7244861" cy="4537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1546</Words>
  <Application>Microsoft Office PowerPoint</Application>
  <PresentationFormat>Widescreen</PresentationFormat>
  <Paragraphs>218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Proxima Nova</vt:lpstr>
      <vt:lpstr>Times New Roman</vt:lpstr>
      <vt:lpstr>Arial</vt:lpstr>
      <vt:lpstr>Calibri</vt:lpstr>
      <vt:lpstr>Office Theme</vt:lpstr>
      <vt:lpstr>4th INTERNATIONAL CONFERENCE OF EMERGING TECHNOLOGIES (4th  INCET 2023) Hosted By : Jain College of Engineering, Karnataka, India </vt:lpstr>
      <vt:lpstr>Contents of the Presentation </vt:lpstr>
      <vt:lpstr>Introduction</vt:lpstr>
      <vt:lpstr>Motivation</vt:lpstr>
      <vt:lpstr>Objective :</vt:lpstr>
      <vt:lpstr>Related Works</vt:lpstr>
      <vt:lpstr>Dataset Description</vt:lpstr>
      <vt:lpstr>Proposed Method</vt:lpstr>
      <vt:lpstr>Methods :  Classifier Models</vt:lpstr>
      <vt:lpstr> METHODS : Feature Selection</vt:lpstr>
      <vt:lpstr>Methods : Ensemble Classifiers</vt:lpstr>
      <vt:lpstr>Types of Ensemble Classifiers :</vt:lpstr>
      <vt:lpstr>Results :</vt:lpstr>
      <vt:lpstr>Accuracy using  Feature Selection</vt:lpstr>
      <vt:lpstr>Results : Mean Cross-Validation Scores</vt:lpstr>
      <vt:lpstr>Results: Comparison</vt:lpstr>
      <vt:lpstr>Conclusion: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INTERNATIONAL CONFERENCE OF EMERGING TECHNOLOGIES (4th  INCET 2023) Hosted By : Jain College of Engineering, Karnataka, India </dc:title>
  <dc:creator>Indian</dc:creator>
  <cp:lastModifiedBy>Nisha K L</cp:lastModifiedBy>
  <cp:revision>4</cp:revision>
  <dcterms:modified xsi:type="dcterms:W3CDTF">2023-05-26T03:13:13Z</dcterms:modified>
</cp:coreProperties>
</file>