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34F967-A5DD-40D0-BBCC-EB268641E43A}" type="datetimeFigureOut">
              <a:rPr lang="en-GB" smtClean="0"/>
              <a:t>15/03/2024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6BA4D-46C6-4522-8D59-0F59565ABE80}" type="slidenum">
              <a:rPr lang="en-GB" smtClean="0"/>
              <a:t>‹#›</a:t>
            </a:fld>
            <a:endParaRPr lang="en-GB"/>
          </a:p>
        </p:txBody>
      </p:sp>
    </p:spTree>
    <p:extLst>
      <p:ext uri="{BB962C8B-B14F-4D97-AF65-F5344CB8AC3E}">
        <p14:creationId xmlns:p14="http://schemas.microsoft.com/office/powerpoint/2010/main" val="19871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606BA4D-46C6-4522-8D59-0F59565ABE80}" type="slidenum">
              <a:rPr lang="en-GB" smtClean="0"/>
              <a:t>7</a:t>
            </a:fld>
            <a:endParaRPr lang="en-GB"/>
          </a:p>
        </p:txBody>
      </p:sp>
    </p:spTree>
    <p:extLst>
      <p:ext uri="{BB962C8B-B14F-4D97-AF65-F5344CB8AC3E}">
        <p14:creationId xmlns:p14="http://schemas.microsoft.com/office/powerpoint/2010/main" val="2772092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7B47986-49F2-4FE0-ADAD-2EEA36BB42B4}" type="datetimeFigureOut">
              <a:rPr lang="en-GB" smtClean="0"/>
              <a:t>15/03/2024</a:t>
            </a:fld>
            <a:endParaRPr lang="en-GB"/>
          </a:p>
        </p:txBody>
      </p:sp>
      <p:sp>
        <p:nvSpPr>
          <p:cNvPr id="8" name="Slide Number Placeholder 7"/>
          <p:cNvSpPr>
            <a:spLocks noGrp="1"/>
          </p:cNvSpPr>
          <p:nvPr>
            <p:ph type="sldNum" sz="quarter" idx="11"/>
          </p:nvPr>
        </p:nvSpPr>
        <p:spPr/>
        <p:txBody>
          <a:bodyPr/>
          <a:lstStyle/>
          <a:p>
            <a:fld id="{31C72944-BE5B-4295-BCEE-3F8AF597AE11}"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47986-49F2-4FE0-ADAD-2EEA36BB42B4}" type="datetimeFigureOut">
              <a:rPr lang="en-GB" smtClean="0"/>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C72944-BE5B-4295-BCEE-3F8AF597AE1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47986-49F2-4FE0-ADAD-2EEA36BB42B4}" type="datetimeFigureOut">
              <a:rPr lang="en-GB" smtClean="0"/>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C72944-BE5B-4295-BCEE-3F8AF597AE1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B47986-49F2-4FE0-ADAD-2EEA36BB42B4}" type="datetimeFigureOut">
              <a:rPr lang="en-GB" smtClean="0"/>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C72944-BE5B-4295-BCEE-3F8AF597AE1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47986-49F2-4FE0-ADAD-2EEA36BB42B4}" type="datetimeFigureOut">
              <a:rPr lang="en-GB" smtClean="0"/>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C72944-BE5B-4295-BCEE-3F8AF597AE1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B47986-49F2-4FE0-ADAD-2EEA36BB42B4}" type="datetimeFigureOut">
              <a:rPr lang="en-GB" smtClean="0"/>
              <a:t>15/03/2024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C72944-BE5B-4295-BCEE-3F8AF597AE11}" type="slidenum">
              <a:rPr lang="en-GB" smtClean="0"/>
              <a:t>‹#›</a:t>
            </a:fld>
            <a:endParaRPr lang="en-GB"/>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7B47986-49F2-4FE0-ADAD-2EEA36BB42B4}" type="datetimeFigureOut">
              <a:rPr lang="en-GB" smtClean="0"/>
              <a:t>15/03/2024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1C72944-BE5B-4295-BCEE-3F8AF597AE11}" type="slidenum">
              <a:rPr lang="en-GB" smtClean="0"/>
              <a:t>‹#›</a:t>
            </a:fld>
            <a:endParaRPr lang="en-GB"/>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B47986-49F2-4FE0-ADAD-2EEA36BB42B4}" type="datetimeFigureOut">
              <a:rPr lang="en-GB" smtClean="0"/>
              <a:t>15/03/2024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1C72944-BE5B-4295-BCEE-3F8AF597AE1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47986-49F2-4FE0-ADAD-2EEA36BB42B4}" type="datetimeFigureOut">
              <a:rPr lang="en-GB" smtClean="0"/>
              <a:t>15/03/2024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1C72944-BE5B-4295-BCEE-3F8AF597AE1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47986-49F2-4FE0-ADAD-2EEA36BB42B4}" type="datetimeFigureOut">
              <a:rPr lang="en-GB" smtClean="0"/>
              <a:t>15/03/2024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C72944-BE5B-4295-BCEE-3F8AF597AE11}"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47986-49F2-4FE0-ADAD-2EEA36BB42B4}" type="datetimeFigureOut">
              <a:rPr lang="en-GB" smtClean="0"/>
              <a:t>15/03/2024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C72944-BE5B-4295-BCEE-3F8AF597AE1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A7B47986-49F2-4FE0-ADAD-2EEA36BB42B4}" type="datetimeFigureOut">
              <a:rPr lang="en-GB" smtClean="0"/>
              <a:t>15/03/2024</a:t>
            </a:fld>
            <a:endParaRPr lang="en-GB"/>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31C72944-BE5B-4295-BCEE-3F8AF597AE11}" type="slidenum">
              <a:rPr lang="en-GB" smtClean="0"/>
              <a:t>‹#›</a:t>
            </a:fld>
            <a:endParaRPr lang="en-GB"/>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GB"/>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910" y="1052736"/>
            <a:ext cx="7315200" cy="1154097"/>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GB"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Hotel Reservation Analysis</a:t>
            </a:r>
            <a:br>
              <a:rPr lang="en-GB"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GB"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using SQL</a:t>
            </a:r>
            <a:endParaRPr lang="en-GB"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
        <p:nvSpPr>
          <p:cNvPr id="3" name="Content Placeholder 2"/>
          <p:cNvSpPr>
            <a:spLocks noGrp="1"/>
          </p:cNvSpPr>
          <p:nvPr>
            <p:ph idx="1"/>
          </p:nvPr>
        </p:nvSpPr>
        <p:spPr>
          <a:xfrm>
            <a:off x="1187624" y="6093296"/>
            <a:ext cx="7315200" cy="587159"/>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 indent="0">
              <a:buNone/>
            </a:pPr>
            <a:r>
              <a:rPr lang="en-GB"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 By </a:t>
            </a:r>
            <a:r>
              <a:rPr lang="en-GB" b="1" i="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Jagruti</a:t>
            </a:r>
            <a:r>
              <a:rPr lang="en-GB"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GB" b="1" i="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Yewale</a:t>
            </a:r>
            <a:endParaRPr lang="en-GB"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AutoShape 2" descr="2015 Hotel Reservations - ASTA: Th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2015 Hotel Reservations - ASTA: The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7" descr="Hotel Reservations – Make Travel Eas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2564904"/>
            <a:ext cx="6903169" cy="3384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6151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315200" cy="781980"/>
          </a:xfrm>
        </p:spPr>
        <p:txBody>
          <a:bodyPr>
            <a:noAutofit/>
          </a:bodyPr>
          <a:lstStyle/>
          <a:p>
            <a:r>
              <a:rPr lang="en-GB" sz="2400" b="1" dirty="0"/>
              <a:t>2. </a:t>
            </a:r>
            <a:r>
              <a:rPr lang="en-GB" sz="2400" b="1" dirty="0" smtClean="0"/>
              <a:t>Which </a:t>
            </a:r>
            <a:r>
              <a:rPr lang="en-GB" sz="2400" b="1" dirty="0"/>
              <a:t>meal plan is the most popular among guests?</a:t>
            </a:r>
          </a:p>
        </p:txBody>
      </p:sp>
      <p:sp>
        <p:nvSpPr>
          <p:cNvPr id="3" name="Content Placeholder 2"/>
          <p:cNvSpPr>
            <a:spLocks noGrp="1"/>
          </p:cNvSpPr>
          <p:nvPr>
            <p:ph idx="1"/>
          </p:nvPr>
        </p:nvSpPr>
        <p:spPr>
          <a:xfrm>
            <a:off x="323528" y="1196752"/>
            <a:ext cx="8424936" cy="5328591"/>
          </a:xfrm>
        </p:spPr>
        <p:txBody>
          <a:bodyPr/>
          <a:lstStyle/>
          <a:p>
            <a:pPr marL="45720" indent="0">
              <a:buNone/>
            </a:pPr>
            <a:r>
              <a:rPr lang="en-GB" b="1" u="sng" dirty="0" smtClean="0"/>
              <a:t>Code-</a:t>
            </a:r>
          </a:p>
          <a:p>
            <a:pPr marL="45720" indent="0">
              <a:buNone/>
            </a:pPr>
            <a:endParaRPr lang="en-GB" dirty="0" smtClean="0"/>
          </a:p>
          <a:p>
            <a:pPr marL="45720" indent="0">
              <a:buNone/>
            </a:pPr>
            <a:endParaRPr lang="en-GB" dirty="0"/>
          </a:p>
          <a:p>
            <a:pPr marL="45720" indent="0">
              <a:buNone/>
            </a:pPr>
            <a:endParaRPr lang="en-GB" dirty="0" smtClean="0"/>
          </a:p>
          <a:p>
            <a:pPr marL="45720" indent="0">
              <a:buNone/>
            </a:pPr>
            <a:endParaRPr lang="en-GB" dirty="0" smtClean="0"/>
          </a:p>
          <a:p>
            <a:pPr marL="45720" indent="0">
              <a:buNone/>
            </a:pPr>
            <a:r>
              <a:rPr lang="en-GB" b="1" u="sng" dirty="0" smtClean="0"/>
              <a:t>Output-</a:t>
            </a:r>
          </a:p>
          <a:p>
            <a:pPr marL="45720" indent="0">
              <a:buNone/>
            </a:pPr>
            <a:endParaRPr lang="en-GB" dirty="0" smtClean="0"/>
          </a:p>
          <a:p>
            <a:pPr marL="45720" indent="0">
              <a:buNone/>
            </a:pPr>
            <a:endParaRPr lang="en-GB" dirty="0"/>
          </a:p>
          <a:p>
            <a:pPr marL="45720" indent="0">
              <a:buNone/>
            </a:pPr>
            <a:endParaRPr lang="en-GB" dirty="0" smtClean="0"/>
          </a:p>
          <a:p>
            <a:pPr marL="45720" indent="0">
              <a:buNone/>
            </a:pPr>
            <a:endParaRPr lang="en-GB" dirty="0"/>
          </a:p>
          <a:p>
            <a:pPr marL="45720" indent="0">
              <a:buNone/>
            </a:pPr>
            <a:r>
              <a:rPr lang="en-GB" b="1" u="sng" dirty="0" smtClean="0"/>
              <a:t>Insights-</a:t>
            </a:r>
          </a:p>
          <a:p>
            <a:pPr marL="45720" indent="0">
              <a:buNone/>
            </a:pPr>
            <a:r>
              <a:rPr lang="en-GB" dirty="0" smtClean="0"/>
              <a:t>There Meal Plan 1 is the most popular meal ordered by customer in a hotel.</a:t>
            </a:r>
            <a:endParaRPr lang="en-GB"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4371"/>
          <a:stretch/>
        </p:blipFill>
        <p:spPr bwMode="auto">
          <a:xfrm>
            <a:off x="323528" y="1898072"/>
            <a:ext cx="6984776" cy="117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728269"/>
            <a:ext cx="4858680" cy="967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00386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315200" cy="650041"/>
          </a:xfrm>
        </p:spPr>
        <p:txBody>
          <a:bodyPr>
            <a:noAutofit/>
          </a:bodyPr>
          <a:lstStyle/>
          <a:p>
            <a:r>
              <a:rPr lang="en-GB" sz="2000" b="1" dirty="0"/>
              <a:t>3. What is the average price per room for reservations involving children?</a:t>
            </a:r>
          </a:p>
        </p:txBody>
      </p:sp>
      <p:sp>
        <p:nvSpPr>
          <p:cNvPr id="3" name="Content Placeholder 2"/>
          <p:cNvSpPr>
            <a:spLocks noGrp="1"/>
          </p:cNvSpPr>
          <p:nvPr>
            <p:ph idx="1"/>
          </p:nvPr>
        </p:nvSpPr>
        <p:spPr>
          <a:xfrm>
            <a:off x="467544" y="1124744"/>
            <a:ext cx="8208912" cy="5256583"/>
          </a:xfrm>
        </p:spPr>
        <p:txBody>
          <a:bodyPr/>
          <a:lstStyle/>
          <a:p>
            <a:pPr marL="45720" indent="0">
              <a:buNone/>
            </a:pPr>
            <a:r>
              <a:rPr lang="en-GB" b="1" u="sng" dirty="0" smtClean="0"/>
              <a:t>Code-</a:t>
            </a:r>
          </a:p>
          <a:p>
            <a:pPr marL="45720" indent="0">
              <a:buNone/>
            </a:pPr>
            <a:endParaRPr lang="en-GB" dirty="0"/>
          </a:p>
          <a:p>
            <a:pPr marL="45720" indent="0">
              <a:buNone/>
            </a:pPr>
            <a:endParaRPr lang="en-GB" dirty="0" smtClean="0"/>
          </a:p>
          <a:p>
            <a:pPr marL="45720" indent="0">
              <a:buNone/>
            </a:pPr>
            <a:endParaRPr lang="en-GB" dirty="0"/>
          </a:p>
          <a:p>
            <a:pPr marL="45720" indent="0">
              <a:buNone/>
            </a:pPr>
            <a:endParaRPr lang="en-GB" dirty="0" smtClean="0"/>
          </a:p>
          <a:p>
            <a:pPr marL="45720" indent="0">
              <a:buNone/>
            </a:pPr>
            <a:r>
              <a:rPr lang="en-GB" b="1" u="sng" dirty="0" smtClean="0"/>
              <a:t>Output-</a:t>
            </a:r>
          </a:p>
          <a:p>
            <a:pPr marL="45720" indent="0">
              <a:buNone/>
            </a:pPr>
            <a:endParaRPr lang="en-GB" dirty="0"/>
          </a:p>
          <a:p>
            <a:pPr marL="45720" indent="0">
              <a:buNone/>
            </a:pPr>
            <a:endParaRPr lang="en-GB" dirty="0" smtClean="0"/>
          </a:p>
          <a:p>
            <a:pPr marL="45720" indent="0">
              <a:buNone/>
            </a:pPr>
            <a:endParaRPr lang="en-GB" dirty="0"/>
          </a:p>
          <a:p>
            <a:pPr marL="45720" indent="0">
              <a:buNone/>
            </a:pPr>
            <a:endParaRPr lang="en-GB" dirty="0" smtClean="0"/>
          </a:p>
          <a:p>
            <a:pPr marL="45720" indent="0">
              <a:buNone/>
            </a:pPr>
            <a:endParaRPr lang="en-GB" dirty="0"/>
          </a:p>
          <a:p>
            <a:pPr marL="45720" indent="0">
              <a:buNone/>
            </a:pPr>
            <a:r>
              <a:rPr lang="en-GB" b="1" u="sng" dirty="0" smtClean="0"/>
              <a:t>Insights-</a:t>
            </a:r>
          </a:p>
          <a:p>
            <a:pPr marL="45720" indent="0">
              <a:buNone/>
            </a:pPr>
            <a:r>
              <a:rPr lang="en-GB" dirty="0" smtClean="0"/>
              <a:t>There are 144.568333 average price per rooms for reservation including children.</a:t>
            </a:r>
          </a:p>
          <a:p>
            <a:pPr marL="45720" indent="0">
              <a:buNone/>
            </a:pPr>
            <a:endParaRPr lang="en-GB" dirty="0" smtClean="0"/>
          </a:p>
          <a:p>
            <a:pPr marL="45720" indent="0">
              <a:buNone/>
            </a:pPr>
            <a:endParaRPr lang="en-GB" dirty="0"/>
          </a:p>
          <a:p>
            <a:pPr marL="45720" indent="0">
              <a:buNone/>
            </a:pPr>
            <a:endParaRPr lang="en-GB" dirty="0" smtClean="0"/>
          </a:p>
          <a:p>
            <a:pPr marL="45720" indent="0">
              <a:buNone/>
            </a:pPr>
            <a:endParaRPr lang="en-GB" dirty="0"/>
          </a:p>
          <a:p>
            <a:pPr marL="45720" indent="0">
              <a:buNone/>
            </a:pPr>
            <a:endParaRPr lang="en-GB" dirty="0" smtClean="0"/>
          </a:p>
          <a:p>
            <a:pPr marL="45720" indent="0">
              <a:buNone/>
            </a:pPr>
            <a:endParaRPr lang="en-GB" dirty="0" smtClean="0"/>
          </a:p>
          <a:p>
            <a:pPr marL="45720" indent="0">
              <a:buNone/>
            </a:pPr>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573016"/>
            <a:ext cx="4892129"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86670"/>
            <a:ext cx="6264696" cy="126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85925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709972"/>
          </a:xfrm>
        </p:spPr>
        <p:txBody>
          <a:bodyPr>
            <a:noAutofit/>
          </a:bodyPr>
          <a:lstStyle/>
          <a:p>
            <a:r>
              <a:rPr lang="en-GB" sz="2000" b="1" dirty="0"/>
              <a:t>4. How many reservations were made for the year 20XX (replace XX with the desired year)?</a:t>
            </a:r>
          </a:p>
        </p:txBody>
      </p:sp>
      <p:sp>
        <p:nvSpPr>
          <p:cNvPr id="3" name="Content Placeholder 2"/>
          <p:cNvSpPr>
            <a:spLocks noGrp="1"/>
          </p:cNvSpPr>
          <p:nvPr>
            <p:ph idx="1"/>
          </p:nvPr>
        </p:nvSpPr>
        <p:spPr>
          <a:xfrm>
            <a:off x="395536" y="1340768"/>
            <a:ext cx="8064896" cy="4968593"/>
          </a:xfrm>
        </p:spPr>
        <p:txBody>
          <a:bodyPr/>
          <a:lstStyle/>
          <a:p>
            <a:pPr marL="45720" indent="0">
              <a:buNone/>
            </a:pPr>
            <a:r>
              <a:rPr lang="en-GB" b="1" u="sng" dirty="0" smtClean="0"/>
              <a:t>Code-</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r>
              <a:rPr lang="en-GB" b="1" u="sng" dirty="0" smtClean="0"/>
              <a:t>Output-</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r>
              <a:rPr lang="en-GB" b="1" u="sng" dirty="0" smtClean="0"/>
              <a:t>Insights-</a:t>
            </a:r>
          </a:p>
          <a:p>
            <a:pPr marL="45720" indent="0">
              <a:buNone/>
            </a:pPr>
            <a:r>
              <a:rPr lang="en-GB" dirty="0" smtClean="0"/>
              <a:t>There are 123 Total Reservation in the hotel in </a:t>
            </a:r>
            <a:r>
              <a:rPr lang="en-GB" dirty="0" smtClean="0"/>
              <a:t>2017 year</a:t>
            </a:r>
            <a:r>
              <a:rPr lang="en-GB" dirty="0" smtClean="0"/>
              <a:t>.</a:t>
            </a:r>
          </a:p>
          <a:p>
            <a:pPr marL="45720" indent="0">
              <a:buNone/>
            </a:pPr>
            <a:endParaRPr lang="en-GB" b="1" u="sng" dirty="0" smtClean="0"/>
          </a:p>
          <a:p>
            <a:pPr marL="45720" indent="0">
              <a:buNone/>
            </a:pPr>
            <a:endParaRPr lang="en-GB" b="1" u="sng"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030" y="1844824"/>
            <a:ext cx="6961290"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30" y="3717032"/>
            <a:ext cx="372093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400335"/>
      </p:ext>
    </p:extLst>
  </p:cSld>
  <p:clrMapOvr>
    <a:masterClrMapping/>
  </p:clrMapOvr>
  <p:transition spd="slow">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04664"/>
            <a:ext cx="7315200" cy="493948"/>
          </a:xfrm>
        </p:spPr>
        <p:txBody>
          <a:bodyPr>
            <a:noAutofit/>
          </a:bodyPr>
          <a:lstStyle/>
          <a:p>
            <a:r>
              <a:rPr lang="en-GB" sz="2400" b="1" dirty="0"/>
              <a:t>5. What is the most commonly booked room type?</a:t>
            </a:r>
          </a:p>
        </p:txBody>
      </p:sp>
      <p:sp>
        <p:nvSpPr>
          <p:cNvPr id="3" name="Content Placeholder 2"/>
          <p:cNvSpPr>
            <a:spLocks noGrp="1"/>
          </p:cNvSpPr>
          <p:nvPr>
            <p:ph idx="1"/>
          </p:nvPr>
        </p:nvSpPr>
        <p:spPr>
          <a:xfrm>
            <a:off x="395536" y="1196752"/>
            <a:ext cx="8208912" cy="5472608"/>
          </a:xfrm>
        </p:spPr>
        <p:txBody>
          <a:bodyPr>
            <a:normAutofit/>
          </a:bodyPr>
          <a:lstStyle/>
          <a:p>
            <a:pPr marL="45720" indent="0">
              <a:buNone/>
            </a:pPr>
            <a:r>
              <a:rPr lang="en-GB" b="1" u="sng" dirty="0" smtClean="0"/>
              <a:t>Code-</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r>
              <a:rPr lang="en-GB" b="1" u="sng" dirty="0" smtClean="0"/>
              <a:t>Output-</a:t>
            </a:r>
          </a:p>
          <a:p>
            <a:pPr marL="45720" indent="0">
              <a:buNone/>
            </a:pPr>
            <a:endParaRPr lang="en-GB" b="1" u="sng" dirty="0"/>
          </a:p>
          <a:p>
            <a:pPr marL="45720" indent="0">
              <a:buNone/>
            </a:pPr>
            <a:endParaRPr lang="en-GB" b="1" u="sng" dirty="0" smtClean="0"/>
          </a:p>
          <a:p>
            <a:pPr marL="45720" indent="0">
              <a:buNone/>
            </a:pPr>
            <a:endParaRPr lang="en-GB" b="1" u="sng" dirty="0" smtClean="0"/>
          </a:p>
          <a:p>
            <a:pPr marL="45720" indent="0">
              <a:buNone/>
            </a:pPr>
            <a:endParaRPr lang="en-GB" b="1" u="sng" dirty="0"/>
          </a:p>
          <a:p>
            <a:pPr marL="45720" indent="0">
              <a:buNone/>
            </a:pPr>
            <a:endParaRPr lang="en-GB" b="1" u="sng" dirty="0"/>
          </a:p>
          <a:p>
            <a:pPr marL="45720" indent="0">
              <a:buNone/>
            </a:pPr>
            <a:r>
              <a:rPr lang="en-GB" b="1" u="sng" dirty="0" smtClean="0"/>
              <a:t>Insights-</a:t>
            </a:r>
          </a:p>
          <a:p>
            <a:pPr marL="45720" indent="0">
              <a:buNone/>
            </a:pPr>
            <a:r>
              <a:rPr lang="en-GB" dirty="0" smtClean="0"/>
              <a:t>There are </a:t>
            </a:r>
            <a:r>
              <a:rPr lang="en-GB" dirty="0" err="1" smtClean="0"/>
              <a:t>Room_Type</a:t>
            </a:r>
            <a:r>
              <a:rPr lang="en-GB" dirty="0" smtClean="0"/>
              <a:t> 1 is the most popular for booking by the customer in the hotel.</a:t>
            </a:r>
          </a:p>
          <a:p>
            <a:pPr marL="45720" indent="0">
              <a:buNone/>
            </a:pPr>
            <a:endParaRPr lang="en-GB" b="1" u="sng" dirty="0" smtClean="0"/>
          </a:p>
          <a:p>
            <a:pPr marL="45720" indent="0">
              <a:buNone/>
            </a:pPr>
            <a:endParaRPr lang="en-GB" b="1" u="sng"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712879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501008"/>
            <a:ext cx="5129386" cy="1494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60217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6"/>
            <a:ext cx="7315200" cy="781980"/>
          </a:xfrm>
        </p:spPr>
        <p:txBody>
          <a:bodyPr>
            <a:normAutofit/>
          </a:bodyPr>
          <a:lstStyle/>
          <a:p>
            <a:r>
              <a:rPr lang="en-GB" sz="2000" b="1" dirty="0"/>
              <a:t>6. How many reservations fall on a weekend (</a:t>
            </a:r>
            <a:r>
              <a:rPr lang="en-GB" sz="2000" b="1" dirty="0" err="1"/>
              <a:t>no_of_weekend_nights</a:t>
            </a:r>
            <a:r>
              <a:rPr lang="en-GB" sz="2000" b="1" dirty="0"/>
              <a:t> &gt; 0)?</a:t>
            </a:r>
          </a:p>
        </p:txBody>
      </p:sp>
      <p:sp>
        <p:nvSpPr>
          <p:cNvPr id="3" name="Content Placeholder 2"/>
          <p:cNvSpPr>
            <a:spLocks noGrp="1"/>
          </p:cNvSpPr>
          <p:nvPr>
            <p:ph idx="1"/>
          </p:nvPr>
        </p:nvSpPr>
        <p:spPr>
          <a:xfrm>
            <a:off x="179512" y="1196753"/>
            <a:ext cx="8050088" cy="5112608"/>
          </a:xfrm>
        </p:spPr>
        <p:txBody>
          <a:bodyPr/>
          <a:lstStyle/>
          <a:p>
            <a:pPr marL="45720" indent="0">
              <a:buNone/>
            </a:pPr>
            <a:r>
              <a:rPr lang="en-GB" b="1" u="sng" dirty="0" smtClean="0"/>
              <a:t>Code-</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r>
              <a:rPr lang="en-GB" b="1" u="sng" dirty="0" smtClean="0"/>
              <a:t>Output-</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r>
              <a:rPr lang="en-GB" b="1" u="sng" dirty="0" smtClean="0"/>
              <a:t>Insights-</a:t>
            </a:r>
          </a:p>
          <a:p>
            <a:pPr marL="45720" indent="0">
              <a:buNone/>
            </a:pPr>
            <a:r>
              <a:rPr lang="en-GB" dirty="0" smtClean="0"/>
              <a:t>There are 383 reservation fall on Weekends.</a:t>
            </a:r>
          </a:p>
          <a:p>
            <a:pPr marL="45720" indent="0">
              <a:buNone/>
            </a:pPr>
            <a:endParaRPr lang="en-GB" b="1" u="sng" dirty="0" smtClean="0"/>
          </a:p>
          <a:p>
            <a:pPr marL="45720" indent="0">
              <a:buNone/>
            </a:pPr>
            <a:endParaRPr lang="en-GB" b="1" u="sng" dirty="0" smtClean="0"/>
          </a:p>
          <a:p>
            <a:pPr marL="45720" indent="0">
              <a:buNone/>
            </a:pPr>
            <a:endParaRPr lang="en-GB" b="1" u="sng"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640871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645024"/>
            <a:ext cx="360040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1864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48680"/>
            <a:ext cx="7315200" cy="493948"/>
          </a:xfrm>
        </p:spPr>
        <p:txBody>
          <a:bodyPr>
            <a:noAutofit/>
          </a:bodyPr>
          <a:lstStyle/>
          <a:p>
            <a:r>
              <a:rPr lang="en-GB" sz="2000" b="1" dirty="0" smtClean="0"/>
              <a:t>7.What </a:t>
            </a:r>
            <a:r>
              <a:rPr lang="en-GB" sz="2000" b="1" dirty="0"/>
              <a:t>is the highest and lowest lead time for reservations?</a:t>
            </a:r>
          </a:p>
        </p:txBody>
      </p:sp>
      <p:sp>
        <p:nvSpPr>
          <p:cNvPr id="3" name="Content Placeholder 2"/>
          <p:cNvSpPr>
            <a:spLocks noGrp="1"/>
          </p:cNvSpPr>
          <p:nvPr>
            <p:ph idx="1"/>
          </p:nvPr>
        </p:nvSpPr>
        <p:spPr>
          <a:xfrm>
            <a:off x="323528" y="1124745"/>
            <a:ext cx="7906072" cy="5184616"/>
          </a:xfrm>
        </p:spPr>
        <p:txBody>
          <a:bodyPr/>
          <a:lstStyle/>
          <a:p>
            <a:pPr marL="45720" indent="0">
              <a:buNone/>
            </a:pPr>
            <a:r>
              <a:rPr lang="en-GB" b="1" u="sng" dirty="0" smtClean="0"/>
              <a:t>Code-</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r>
              <a:rPr lang="en-GB" b="1" u="sng" dirty="0" smtClean="0"/>
              <a:t>Output-</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r>
              <a:rPr lang="en-GB" b="1" u="sng" dirty="0" smtClean="0"/>
              <a:t>Insights-</a:t>
            </a:r>
          </a:p>
          <a:p>
            <a:pPr marL="45720" indent="0">
              <a:buNone/>
            </a:pPr>
            <a:r>
              <a:rPr lang="en-GB" dirty="0" smtClean="0"/>
              <a:t>There are 0 lowest lead time and 443 highest lead time for reservation in the hotel.</a:t>
            </a:r>
          </a:p>
          <a:p>
            <a:pPr marL="45720" indent="0">
              <a:buNone/>
            </a:pPr>
            <a:endParaRPr lang="en-GB" b="1" u="sng" dirty="0" smtClean="0"/>
          </a:p>
          <a:p>
            <a:pPr marL="45720" indent="0">
              <a:buNone/>
            </a:pPr>
            <a:endParaRPr lang="en-GB" b="1" u="sng" dirty="0" smtClean="0"/>
          </a:p>
          <a:p>
            <a:pPr marL="45720" indent="0">
              <a:buNone/>
            </a:pPr>
            <a:endParaRPr lang="en-GB" b="1" u="sng"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05678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450881"/>
            <a:ext cx="4968552" cy="169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82237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7315200" cy="722049"/>
          </a:xfrm>
        </p:spPr>
        <p:txBody>
          <a:bodyPr>
            <a:normAutofit/>
          </a:bodyPr>
          <a:lstStyle/>
          <a:p>
            <a:r>
              <a:rPr lang="en-GB" sz="2000" b="1" dirty="0"/>
              <a:t>8. What is the most common market segment type for reservations?</a:t>
            </a:r>
          </a:p>
        </p:txBody>
      </p:sp>
      <p:sp>
        <p:nvSpPr>
          <p:cNvPr id="3" name="Content Placeholder 2"/>
          <p:cNvSpPr>
            <a:spLocks noGrp="1"/>
          </p:cNvSpPr>
          <p:nvPr>
            <p:ph idx="1"/>
          </p:nvPr>
        </p:nvSpPr>
        <p:spPr>
          <a:xfrm>
            <a:off x="395536" y="1412776"/>
            <a:ext cx="8208912" cy="5328591"/>
          </a:xfrm>
        </p:spPr>
        <p:txBody>
          <a:bodyPr/>
          <a:lstStyle/>
          <a:p>
            <a:pPr marL="45720" indent="0">
              <a:buNone/>
            </a:pPr>
            <a:r>
              <a:rPr lang="en-GB" b="1" u="sng" dirty="0" smtClean="0"/>
              <a:t>Code-</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r>
              <a:rPr lang="en-GB" b="1" u="sng" dirty="0" smtClean="0"/>
              <a:t>Output-</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r>
              <a:rPr lang="en-GB" b="1" u="sng" dirty="0" smtClean="0"/>
              <a:t>Insights-</a:t>
            </a:r>
            <a:endParaRPr lang="en-GB" b="1" u="sng" dirty="0"/>
          </a:p>
          <a:p>
            <a:pPr marL="45720" indent="0">
              <a:buNone/>
            </a:pPr>
            <a:r>
              <a:rPr lang="en-GB" dirty="0" smtClean="0"/>
              <a:t>Online is the most </a:t>
            </a:r>
            <a:r>
              <a:rPr lang="en-GB" dirty="0"/>
              <a:t>market segment type for </a:t>
            </a:r>
            <a:r>
              <a:rPr lang="en-GB" dirty="0" smtClean="0"/>
              <a:t>reservations.</a:t>
            </a:r>
          </a:p>
        </p:txBody>
      </p:sp>
      <p:pic>
        <p:nvPicPr>
          <p:cNvPr id="235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903"/>
          <a:stretch/>
        </p:blipFill>
        <p:spPr bwMode="auto">
          <a:xfrm>
            <a:off x="733694" y="1916832"/>
            <a:ext cx="7416824" cy="1215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429000"/>
            <a:ext cx="5616624" cy="216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69638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7315200" cy="781980"/>
          </a:xfrm>
        </p:spPr>
        <p:txBody>
          <a:bodyPr>
            <a:normAutofit/>
          </a:bodyPr>
          <a:lstStyle/>
          <a:p>
            <a:r>
              <a:rPr lang="en-GB" sz="2000" b="1" dirty="0"/>
              <a:t>9</a:t>
            </a:r>
            <a:r>
              <a:rPr lang="en-GB" sz="2000" b="1" dirty="0" smtClean="0"/>
              <a:t>. </a:t>
            </a:r>
            <a:r>
              <a:rPr lang="en-GB" sz="2000" b="1" dirty="0"/>
              <a:t>How many reservations have a booking status of "Confirmed</a:t>
            </a:r>
            <a:r>
              <a:rPr lang="en-GB" sz="2000" b="1" dirty="0" smtClean="0"/>
              <a:t>"?</a:t>
            </a:r>
            <a:endParaRPr lang="en-GB" sz="2000" b="1" dirty="0"/>
          </a:p>
        </p:txBody>
      </p:sp>
      <p:sp>
        <p:nvSpPr>
          <p:cNvPr id="3" name="Content Placeholder 2"/>
          <p:cNvSpPr>
            <a:spLocks noGrp="1"/>
          </p:cNvSpPr>
          <p:nvPr>
            <p:ph idx="1"/>
          </p:nvPr>
        </p:nvSpPr>
        <p:spPr>
          <a:xfrm>
            <a:off x="467544" y="1268761"/>
            <a:ext cx="8352928" cy="5040600"/>
          </a:xfrm>
        </p:spPr>
        <p:txBody>
          <a:bodyPr/>
          <a:lstStyle/>
          <a:p>
            <a:pPr marL="45720" indent="0">
              <a:buNone/>
            </a:pPr>
            <a:r>
              <a:rPr lang="en-GB" b="1" u="sng" dirty="0" smtClean="0"/>
              <a:t>Code-</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r>
              <a:rPr lang="en-GB" b="1" u="sng" dirty="0" smtClean="0"/>
              <a:t>Output-</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r>
              <a:rPr lang="en-GB" b="1" u="sng" dirty="0" smtClean="0"/>
              <a:t>Insights-</a:t>
            </a:r>
          </a:p>
          <a:p>
            <a:pPr marL="45720" indent="0">
              <a:buNone/>
            </a:pPr>
            <a:r>
              <a:rPr lang="en-GB" dirty="0" smtClean="0"/>
              <a:t>The reservations </a:t>
            </a:r>
            <a:r>
              <a:rPr lang="en-GB" dirty="0"/>
              <a:t>have a booking status of "</a:t>
            </a:r>
            <a:r>
              <a:rPr lang="en-GB" dirty="0" smtClean="0"/>
              <a:t>Confirmed“ is 493.</a:t>
            </a:r>
          </a:p>
          <a:p>
            <a:pPr marL="45720" indent="0">
              <a:buNone/>
            </a:pPr>
            <a:endParaRPr lang="en-GB" b="1" u="sng" dirty="0" smtClean="0"/>
          </a:p>
          <a:p>
            <a:pPr marL="45720" indent="0">
              <a:buNone/>
            </a:pPr>
            <a:endParaRPr lang="en-GB" b="1" u="sng"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5832648"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124200"/>
            <a:ext cx="3168352" cy="1168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440661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315200" cy="781980"/>
          </a:xfrm>
        </p:spPr>
        <p:txBody>
          <a:bodyPr>
            <a:normAutofit/>
          </a:bodyPr>
          <a:lstStyle/>
          <a:p>
            <a:r>
              <a:rPr lang="en-GB" sz="2000" b="1" dirty="0"/>
              <a:t>10. </a:t>
            </a:r>
            <a:r>
              <a:rPr lang="en-GB" sz="2000" b="1" dirty="0" smtClean="0"/>
              <a:t>What </a:t>
            </a:r>
            <a:r>
              <a:rPr lang="en-GB" sz="2000" b="1" dirty="0"/>
              <a:t>is the total number of adults and children across all reservations</a:t>
            </a:r>
            <a:r>
              <a:rPr lang="en-GB" sz="2000" b="1" dirty="0" smtClean="0"/>
              <a:t>?</a:t>
            </a:r>
            <a:endParaRPr lang="en-GB" sz="2000" b="1" dirty="0"/>
          </a:p>
        </p:txBody>
      </p:sp>
      <p:sp>
        <p:nvSpPr>
          <p:cNvPr id="3" name="Content Placeholder 2"/>
          <p:cNvSpPr>
            <a:spLocks noGrp="1"/>
          </p:cNvSpPr>
          <p:nvPr>
            <p:ph idx="1"/>
          </p:nvPr>
        </p:nvSpPr>
        <p:spPr>
          <a:xfrm>
            <a:off x="395536" y="1196753"/>
            <a:ext cx="8208912" cy="5112608"/>
          </a:xfrm>
        </p:spPr>
        <p:txBody>
          <a:bodyPr/>
          <a:lstStyle/>
          <a:p>
            <a:pPr marL="45720" indent="0">
              <a:buNone/>
            </a:pPr>
            <a:r>
              <a:rPr lang="en-GB" b="1" u="sng" dirty="0" smtClean="0"/>
              <a:t>Code-</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r>
              <a:rPr lang="en-GB" b="1" u="sng" dirty="0" smtClean="0"/>
              <a:t>Output-</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r>
              <a:rPr lang="en-GB" b="1" u="sng" dirty="0" smtClean="0"/>
              <a:t>Insights-</a:t>
            </a:r>
          </a:p>
          <a:p>
            <a:pPr marL="45720" indent="0">
              <a:buNone/>
            </a:pPr>
            <a:r>
              <a:rPr lang="en-GB" dirty="0"/>
              <a:t>the total number of </a:t>
            </a:r>
            <a:r>
              <a:rPr lang="en-GB" dirty="0" smtClean="0"/>
              <a:t>adults is 1316 </a:t>
            </a:r>
            <a:r>
              <a:rPr lang="en-GB" dirty="0"/>
              <a:t>and </a:t>
            </a:r>
            <a:r>
              <a:rPr lang="en-GB" dirty="0" smtClean="0"/>
              <a:t>children is 69 </a:t>
            </a:r>
            <a:r>
              <a:rPr lang="en-GB" dirty="0"/>
              <a:t>across all </a:t>
            </a:r>
            <a:r>
              <a:rPr lang="en-GB" dirty="0" smtClean="0"/>
              <a:t>reservations.</a:t>
            </a:r>
          </a:p>
          <a:p>
            <a:pPr marL="45720" indent="0">
              <a:buNone/>
            </a:pPr>
            <a:endParaRPr lang="en-GB" b="1" u="sng" dirty="0" smtClean="0"/>
          </a:p>
          <a:p>
            <a:pPr marL="45720" indent="0">
              <a:buNone/>
            </a:pPr>
            <a:endParaRPr lang="en-GB" b="1" u="sng" dirty="0" smtClean="0"/>
          </a:p>
          <a:p>
            <a:pPr marL="45720" indent="0">
              <a:buNone/>
            </a:pPr>
            <a:endParaRPr lang="en-GB" b="1" u="sng" dirty="0" smtClean="0"/>
          </a:p>
          <a:p>
            <a:pPr marL="45720" indent="0">
              <a:buNone/>
            </a:pPr>
            <a:endParaRPr lang="en-GB" b="1" u="sng"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6912768"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996952"/>
            <a:ext cx="3672408"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22217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315200" cy="720080"/>
          </a:xfrm>
        </p:spPr>
        <p:txBody>
          <a:bodyPr>
            <a:normAutofit/>
          </a:bodyPr>
          <a:lstStyle/>
          <a:p>
            <a:r>
              <a:rPr lang="en-GB" sz="2000" b="1" dirty="0"/>
              <a:t>11. What is the average number of weekend nights for reservations involving children?</a:t>
            </a:r>
          </a:p>
        </p:txBody>
      </p:sp>
      <p:sp>
        <p:nvSpPr>
          <p:cNvPr id="3" name="Content Placeholder 2"/>
          <p:cNvSpPr>
            <a:spLocks noGrp="1"/>
          </p:cNvSpPr>
          <p:nvPr>
            <p:ph idx="1"/>
          </p:nvPr>
        </p:nvSpPr>
        <p:spPr>
          <a:xfrm>
            <a:off x="539552" y="1268761"/>
            <a:ext cx="8280920" cy="5040600"/>
          </a:xfrm>
        </p:spPr>
        <p:txBody>
          <a:bodyPr/>
          <a:lstStyle/>
          <a:p>
            <a:pPr marL="45720" indent="0">
              <a:buNone/>
            </a:pPr>
            <a:r>
              <a:rPr lang="en-GB" b="1" u="sng" dirty="0" smtClean="0"/>
              <a:t>Code-</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r>
              <a:rPr lang="en-GB" b="1" u="sng" dirty="0" smtClean="0"/>
              <a:t>Output-</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r>
              <a:rPr lang="en-GB" b="1" u="sng" dirty="0" smtClean="0"/>
              <a:t>Insights-</a:t>
            </a:r>
          </a:p>
          <a:p>
            <a:pPr marL="45720" indent="0">
              <a:buNone/>
            </a:pPr>
            <a:r>
              <a:rPr lang="en-GB" dirty="0" smtClean="0"/>
              <a:t>1.0000 </a:t>
            </a:r>
            <a:r>
              <a:rPr lang="en-GB" dirty="0"/>
              <a:t>is the average number of weekend nights for reservations involving </a:t>
            </a:r>
            <a:r>
              <a:rPr lang="en-GB" dirty="0" smtClean="0"/>
              <a:t>children.</a:t>
            </a:r>
          </a:p>
          <a:p>
            <a:pPr marL="45720" indent="0">
              <a:buNone/>
            </a:pPr>
            <a:endParaRPr lang="en-GB" dirty="0" smtClean="0"/>
          </a:p>
          <a:p>
            <a:pPr marL="45720" indent="0">
              <a:buNone/>
            </a:pPr>
            <a:endParaRPr lang="en-GB" b="1" u="sng" dirty="0" smtClean="0"/>
          </a:p>
          <a:p>
            <a:pPr marL="45720" indent="0">
              <a:buNone/>
            </a:pPr>
            <a:endParaRPr lang="en-GB" b="1" u="sng"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88840"/>
            <a:ext cx="6480720"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7743"/>
          <a:stretch/>
        </p:blipFill>
        <p:spPr bwMode="auto">
          <a:xfrm>
            <a:off x="1794132" y="3501008"/>
            <a:ext cx="4104456" cy="1156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006986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92696"/>
            <a:ext cx="4608512" cy="938073"/>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GB" sz="36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Project overview</a:t>
            </a:r>
            <a:endParaRPr lang="en-GB" sz="36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611560" y="2060848"/>
            <a:ext cx="4392488" cy="4248513"/>
          </a:xfrm>
        </p:spPr>
        <p:txBody>
          <a:bodyPr>
            <a:normAutofit fontScale="92500" lnSpcReduction="10000"/>
          </a:bodyPr>
          <a:lstStyle/>
          <a:p>
            <a:r>
              <a:rPr lang="en-GB" b="1" dirty="0">
                <a:latin typeface="Calibri" pitchFamily="34" charset="0"/>
                <a:cs typeface="Calibri" pitchFamily="34" charset="0"/>
              </a:rPr>
              <a:t>A hotel reservation analysis project using SQL </a:t>
            </a:r>
            <a:r>
              <a:rPr lang="en-GB" b="1" dirty="0" smtClean="0">
                <a:latin typeface="Calibri" pitchFamily="34" charset="0"/>
                <a:cs typeface="Calibri" pitchFamily="34" charset="0"/>
              </a:rPr>
              <a:t>involve </a:t>
            </a:r>
            <a:r>
              <a:rPr lang="en-GB" b="1" dirty="0">
                <a:latin typeface="Calibri" pitchFamily="34" charset="0"/>
                <a:cs typeface="Calibri" pitchFamily="34" charset="0"/>
              </a:rPr>
              <a:t>several aspects, including data retrieval, manipulation, and analysis from a database containing hotel reservation information. </a:t>
            </a:r>
            <a:endParaRPr lang="en-GB" b="1" dirty="0" smtClean="0">
              <a:latin typeface="Calibri" pitchFamily="34" charset="0"/>
              <a:cs typeface="Calibri" pitchFamily="34" charset="0"/>
            </a:endParaRPr>
          </a:p>
          <a:p>
            <a:r>
              <a:rPr lang="en-GB" b="1" dirty="0" smtClean="0">
                <a:latin typeface="Calibri" pitchFamily="34" charset="0"/>
                <a:cs typeface="Calibri" pitchFamily="34" charset="0"/>
              </a:rPr>
              <a:t>It involves </a:t>
            </a:r>
            <a:r>
              <a:rPr lang="en-GB" b="1" dirty="0" smtClean="0">
                <a:latin typeface="Calibri" pitchFamily="34" charset="0"/>
                <a:cs typeface="Calibri" pitchFamily="34" charset="0"/>
              </a:rPr>
              <a:t>exploring , cleaning  and </a:t>
            </a:r>
            <a:r>
              <a:rPr lang="en-GB" b="1" dirty="0" err="1" smtClean="0">
                <a:latin typeface="Calibri" pitchFamily="34" charset="0"/>
                <a:cs typeface="Calibri" pitchFamily="34" charset="0"/>
              </a:rPr>
              <a:t>analyzing</a:t>
            </a:r>
            <a:r>
              <a:rPr lang="en-GB" b="1" dirty="0">
                <a:latin typeface="Calibri" pitchFamily="34" charset="0"/>
                <a:cs typeface="Calibri" pitchFamily="34" charset="0"/>
              </a:rPr>
              <a:t> </a:t>
            </a:r>
            <a:r>
              <a:rPr lang="en-GB" b="1" dirty="0" smtClean="0">
                <a:latin typeface="Calibri" pitchFamily="34" charset="0"/>
                <a:cs typeface="Calibri" pitchFamily="34" charset="0"/>
              </a:rPr>
              <a:t>reservation </a:t>
            </a:r>
            <a:r>
              <a:rPr lang="en-GB" b="1" dirty="0">
                <a:latin typeface="Calibri" pitchFamily="34" charset="0"/>
                <a:cs typeface="Calibri" pitchFamily="34" charset="0"/>
              </a:rPr>
              <a:t>data to derive insights. </a:t>
            </a:r>
            <a:endParaRPr lang="en-GB" b="1" dirty="0" smtClean="0">
              <a:latin typeface="Calibri" pitchFamily="34" charset="0"/>
              <a:cs typeface="Calibri" pitchFamily="34" charset="0"/>
            </a:endParaRPr>
          </a:p>
          <a:p>
            <a:r>
              <a:rPr lang="en-GB" b="1" dirty="0" smtClean="0">
                <a:latin typeface="Calibri" pitchFamily="34" charset="0"/>
                <a:cs typeface="Calibri" pitchFamily="34" charset="0"/>
              </a:rPr>
              <a:t>This </a:t>
            </a:r>
            <a:r>
              <a:rPr lang="en-GB" b="1" dirty="0">
                <a:latin typeface="Calibri" pitchFamily="34" charset="0"/>
                <a:cs typeface="Calibri" pitchFamily="34" charset="0"/>
              </a:rPr>
              <a:t>includes querying data to calculate revenue, identify booking trends, and understand customer </a:t>
            </a:r>
            <a:r>
              <a:rPr lang="en-GB" b="1" dirty="0" smtClean="0">
                <a:latin typeface="Calibri" pitchFamily="34" charset="0"/>
                <a:cs typeface="Calibri" pitchFamily="34" charset="0"/>
              </a:rPr>
              <a:t>behaviour</a:t>
            </a:r>
            <a:r>
              <a:rPr lang="en-GB" b="1" dirty="0">
                <a:latin typeface="Calibri" pitchFamily="34" charset="0"/>
                <a:cs typeface="Calibri" pitchFamily="34" charset="0"/>
              </a:rPr>
              <a:t>. </a:t>
            </a:r>
            <a:r>
              <a:rPr lang="en-GB" b="1" dirty="0" smtClean="0">
                <a:latin typeface="Calibri" pitchFamily="34" charset="0"/>
                <a:cs typeface="Calibri" pitchFamily="34" charset="0"/>
              </a:rPr>
              <a:t>Our goal is to extract insights of customer and factors including hotel functionalities.</a:t>
            </a:r>
            <a:endParaRPr lang="en-GB" b="1" dirty="0">
              <a:latin typeface="Calibri" pitchFamily="34" charset="0"/>
              <a:cs typeface="Calibri" pitchFamily="34" charset="0"/>
            </a:endParaRPr>
          </a:p>
        </p:txBody>
      </p:sp>
      <p:pic>
        <p:nvPicPr>
          <p:cNvPr id="2050" name="Picture 2" descr="Hotel reservation concept with young ..."/>
          <p:cNvPicPr>
            <a:picLocks noChangeAspect="1" noChangeArrowheads="1"/>
          </p:cNvPicPr>
          <p:nvPr/>
        </p:nvPicPr>
        <p:blipFill rotWithShape="1">
          <a:blip r:embed="rId2">
            <a:extLst>
              <a:ext uri="{28A0092B-C50C-407E-A947-70E740481C1C}">
                <a14:useLocalDpi xmlns:a14="http://schemas.microsoft.com/office/drawing/2010/main" val="0"/>
              </a:ext>
            </a:extLst>
          </a:blip>
          <a:srcRect b="9443"/>
          <a:stretch/>
        </p:blipFill>
        <p:spPr bwMode="auto">
          <a:xfrm>
            <a:off x="5364088" y="2564904"/>
            <a:ext cx="3528392" cy="26859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3226012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3"/>
            <a:ext cx="7315200" cy="792087"/>
          </a:xfrm>
        </p:spPr>
        <p:txBody>
          <a:bodyPr>
            <a:normAutofit/>
          </a:bodyPr>
          <a:lstStyle/>
          <a:p>
            <a:r>
              <a:rPr lang="en-GB" sz="2000" b="1" dirty="0"/>
              <a:t>12. How many reservations were made in each month of the year</a:t>
            </a:r>
            <a:r>
              <a:rPr lang="en-GB" sz="2000" dirty="0"/>
              <a:t>?</a:t>
            </a:r>
          </a:p>
        </p:txBody>
      </p:sp>
      <p:sp>
        <p:nvSpPr>
          <p:cNvPr id="3" name="Content Placeholder 2"/>
          <p:cNvSpPr>
            <a:spLocks noGrp="1"/>
          </p:cNvSpPr>
          <p:nvPr>
            <p:ph idx="1"/>
          </p:nvPr>
        </p:nvSpPr>
        <p:spPr>
          <a:xfrm>
            <a:off x="395536" y="1052736"/>
            <a:ext cx="8136904" cy="5805263"/>
          </a:xfrm>
        </p:spPr>
        <p:txBody>
          <a:bodyPr>
            <a:normAutofit lnSpcReduction="10000"/>
          </a:bodyPr>
          <a:lstStyle/>
          <a:p>
            <a:pPr marL="45720" indent="0">
              <a:buNone/>
            </a:pPr>
            <a:r>
              <a:rPr lang="en-GB" b="1" u="sng" dirty="0" smtClean="0"/>
              <a:t>Code-</a:t>
            </a:r>
          </a:p>
          <a:p>
            <a:pPr marL="45720" indent="0">
              <a:buNone/>
            </a:pPr>
            <a:endParaRPr lang="en-GB" dirty="0"/>
          </a:p>
          <a:p>
            <a:pPr marL="45720" indent="0">
              <a:buNone/>
            </a:pPr>
            <a:endParaRPr lang="en-GB" dirty="0" smtClean="0"/>
          </a:p>
          <a:p>
            <a:pPr marL="45720" indent="0">
              <a:buNone/>
            </a:pPr>
            <a:endParaRPr lang="en-GB" dirty="0"/>
          </a:p>
          <a:p>
            <a:pPr marL="45720" indent="0">
              <a:buNone/>
            </a:pPr>
            <a:endParaRPr lang="en-GB" dirty="0" smtClean="0"/>
          </a:p>
          <a:p>
            <a:pPr marL="45720" indent="0">
              <a:buNone/>
            </a:pPr>
            <a:r>
              <a:rPr lang="en-GB" b="1" u="sng" dirty="0" smtClean="0"/>
              <a:t>Output-</a:t>
            </a:r>
          </a:p>
          <a:p>
            <a:pPr marL="45720" indent="0">
              <a:buNone/>
            </a:pPr>
            <a:endParaRPr lang="en-GB" dirty="0"/>
          </a:p>
          <a:p>
            <a:pPr marL="45720" indent="0">
              <a:buNone/>
            </a:pPr>
            <a:endParaRPr lang="en-GB" dirty="0" smtClean="0"/>
          </a:p>
          <a:p>
            <a:pPr marL="45720" indent="0">
              <a:buNone/>
            </a:pPr>
            <a:endParaRPr lang="en-GB" dirty="0"/>
          </a:p>
          <a:p>
            <a:pPr marL="45720" indent="0">
              <a:buNone/>
            </a:pPr>
            <a:endParaRPr lang="en-GB" dirty="0" smtClean="0"/>
          </a:p>
          <a:p>
            <a:pPr marL="45720" indent="0">
              <a:buNone/>
            </a:pPr>
            <a:endParaRPr lang="en-GB" dirty="0"/>
          </a:p>
          <a:p>
            <a:pPr marL="45720" indent="0">
              <a:buNone/>
            </a:pPr>
            <a:endParaRPr lang="en-GB" dirty="0" smtClean="0"/>
          </a:p>
          <a:p>
            <a:pPr marL="45720" indent="0">
              <a:buNone/>
            </a:pPr>
            <a:endParaRPr lang="en-GB" dirty="0"/>
          </a:p>
          <a:p>
            <a:pPr marL="45720" indent="0">
              <a:buNone/>
            </a:pPr>
            <a:endParaRPr lang="en-GB" dirty="0" smtClean="0"/>
          </a:p>
          <a:p>
            <a:pPr marL="45720" indent="0">
              <a:buNone/>
            </a:pPr>
            <a:r>
              <a:rPr lang="en-GB" b="1" u="sng" dirty="0" smtClean="0"/>
              <a:t>Insights-</a:t>
            </a:r>
            <a:endParaRPr lang="en-GB" b="1" u="sng" dirty="0" smtClean="0"/>
          </a:p>
          <a:p>
            <a:pPr marL="45720" indent="0">
              <a:buNone/>
            </a:pPr>
            <a:r>
              <a:rPr lang="en-GB" dirty="0"/>
              <a:t>There </a:t>
            </a:r>
            <a:r>
              <a:rPr lang="en-GB" dirty="0" smtClean="0"/>
              <a:t>found </a:t>
            </a:r>
            <a:r>
              <a:rPr lang="en-GB" dirty="0"/>
              <a:t>different </a:t>
            </a:r>
            <a:r>
              <a:rPr lang="en-GB" dirty="0" smtClean="0"/>
              <a:t>reservation were ,made in each month of the year.</a:t>
            </a:r>
          </a:p>
          <a:p>
            <a:pPr marL="45720" indent="0">
              <a:buNone/>
            </a:pPr>
            <a:endParaRPr lang="en-GB" dirty="0" smtClean="0"/>
          </a:p>
          <a:p>
            <a:pPr marL="45720" indent="0">
              <a:buNone/>
            </a:pPr>
            <a:endParaRPr lang="en-GB" dirty="0" smtClean="0"/>
          </a:p>
          <a:p>
            <a:pPr marL="45720" indent="0">
              <a:buNone/>
            </a:pPr>
            <a:endParaRPr lang="en-GB" dirty="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347" y="1412776"/>
            <a:ext cx="676875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463" y="2852936"/>
            <a:ext cx="4680520"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361118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474024" cy="864096"/>
          </a:xfrm>
        </p:spPr>
        <p:txBody>
          <a:bodyPr>
            <a:noAutofit/>
          </a:bodyPr>
          <a:lstStyle/>
          <a:p>
            <a:r>
              <a:rPr lang="en-GB" sz="2000" b="1" dirty="0"/>
              <a:t>13. What is the average number of nights (both weekend and weekday) spent by guests for each </a:t>
            </a:r>
            <a:r>
              <a:rPr lang="en-GB" sz="2000" b="1" dirty="0" smtClean="0"/>
              <a:t>room type</a:t>
            </a:r>
            <a:r>
              <a:rPr lang="en-GB" sz="2000" b="1" dirty="0"/>
              <a:t>?</a:t>
            </a:r>
          </a:p>
        </p:txBody>
      </p:sp>
      <p:sp>
        <p:nvSpPr>
          <p:cNvPr id="3" name="Content Placeholder 2"/>
          <p:cNvSpPr>
            <a:spLocks noGrp="1"/>
          </p:cNvSpPr>
          <p:nvPr>
            <p:ph idx="1"/>
          </p:nvPr>
        </p:nvSpPr>
        <p:spPr>
          <a:xfrm>
            <a:off x="539552" y="1340767"/>
            <a:ext cx="8136904" cy="4968593"/>
          </a:xfrm>
        </p:spPr>
        <p:txBody>
          <a:bodyPr>
            <a:normAutofit lnSpcReduction="10000"/>
          </a:bodyPr>
          <a:lstStyle/>
          <a:p>
            <a:pPr marL="45720" indent="0">
              <a:buNone/>
            </a:pPr>
            <a:r>
              <a:rPr lang="en-GB" b="1" u="sng" dirty="0" smtClean="0"/>
              <a:t>Code-</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r>
              <a:rPr lang="en-GB" b="1" u="sng" dirty="0" smtClean="0"/>
              <a:t>Output-</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r>
              <a:rPr lang="en-GB" b="1" u="sng" dirty="0" smtClean="0"/>
              <a:t>Insights-</a:t>
            </a:r>
          </a:p>
          <a:p>
            <a:pPr marL="45720" indent="0">
              <a:buNone/>
            </a:pPr>
            <a:r>
              <a:rPr lang="en-GB" dirty="0" smtClean="0"/>
              <a:t>There are different averages found by grouping the </a:t>
            </a:r>
            <a:r>
              <a:rPr lang="en-GB" dirty="0" err="1" smtClean="0"/>
              <a:t>room_type_reservered</a:t>
            </a:r>
            <a:r>
              <a:rPr lang="en-GB" dirty="0" smtClean="0"/>
              <a:t>.</a:t>
            </a:r>
          </a:p>
          <a:p>
            <a:pPr marL="45720" indent="0">
              <a:buNone/>
            </a:pPr>
            <a:endParaRPr lang="en-GB" dirty="0" smtClean="0"/>
          </a:p>
          <a:p>
            <a:pPr marL="45720" indent="0">
              <a:buNone/>
            </a:pPr>
            <a:endParaRPr lang="en-GB" dirty="0" smtClean="0"/>
          </a:p>
          <a:p>
            <a:pPr marL="45720" indent="0">
              <a:buNone/>
            </a:pPr>
            <a:endParaRPr lang="en-GB" b="1" u="sng"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44824"/>
            <a:ext cx="6264696" cy="82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924944"/>
            <a:ext cx="504056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91557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9"/>
            <a:ext cx="8035280" cy="792088"/>
          </a:xfrm>
        </p:spPr>
        <p:txBody>
          <a:bodyPr>
            <a:noAutofit/>
          </a:bodyPr>
          <a:lstStyle/>
          <a:p>
            <a:r>
              <a:rPr lang="en-GB" sz="1800" b="1" dirty="0"/>
              <a:t>14. For reservations involving children, what is the most common room type, and what is the </a:t>
            </a:r>
            <a:r>
              <a:rPr lang="en-GB" sz="1800" b="1" dirty="0" smtClean="0"/>
              <a:t>average price </a:t>
            </a:r>
            <a:r>
              <a:rPr lang="en-GB" sz="1800" b="1" dirty="0"/>
              <a:t>for that room type?</a:t>
            </a:r>
          </a:p>
        </p:txBody>
      </p:sp>
      <p:sp>
        <p:nvSpPr>
          <p:cNvPr id="3" name="Content Placeholder 2"/>
          <p:cNvSpPr>
            <a:spLocks noGrp="1"/>
          </p:cNvSpPr>
          <p:nvPr>
            <p:ph idx="1"/>
          </p:nvPr>
        </p:nvSpPr>
        <p:spPr>
          <a:xfrm>
            <a:off x="251520" y="1268761"/>
            <a:ext cx="8424936" cy="5040600"/>
          </a:xfrm>
        </p:spPr>
        <p:txBody>
          <a:bodyPr>
            <a:normAutofit lnSpcReduction="10000"/>
          </a:bodyPr>
          <a:lstStyle/>
          <a:p>
            <a:pPr marL="45720" indent="0">
              <a:buNone/>
            </a:pPr>
            <a:r>
              <a:rPr lang="en-GB" b="1" u="sng" dirty="0" smtClean="0"/>
              <a:t>Code-</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r>
              <a:rPr lang="en-GB" b="1" u="sng" dirty="0" smtClean="0"/>
              <a:t>Output-</a:t>
            </a:r>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endParaRPr lang="en-GB" b="1" u="sng" dirty="0" smtClean="0"/>
          </a:p>
          <a:p>
            <a:pPr marL="45720" indent="0">
              <a:buNone/>
            </a:pPr>
            <a:endParaRPr lang="en-GB" b="1" u="sng" dirty="0"/>
          </a:p>
          <a:p>
            <a:pPr marL="45720" indent="0">
              <a:buNone/>
            </a:pPr>
            <a:r>
              <a:rPr lang="en-GB" b="1" u="sng" dirty="0" smtClean="0"/>
              <a:t>Insights-</a:t>
            </a:r>
          </a:p>
          <a:p>
            <a:pPr marL="45720" indent="0">
              <a:buNone/>
            </a:pPr>
            <a:r>
              <a:rPr lang="en-GB" dirty="0" smtClean="0"/>
              <a:t>The most common room type is Room_Type_7 </a:t>
            </a:r>
            <a:r>
              <a:rPr lang="en-GB" dirty="0" err="1" smtClean="0"/>
              <a:t>includings</a:t>
            </a:r>
            <a:r>
              <a:rPr lang="en-GB" dirty="0" smtClean="0"/>
              <a:t> with 187.04 average price.</a:t>
            </a:r>
          </a:p>
          <a:p>
            <a:pPr marL="45720" indent="0">
              <a:buNone/>
            </a:pPr>
            <a:endParaRPr lang="en-GB" dirty="0" smtClean="0"/>
          </a:p>
          <a:p>
            <a:pPr marL="45720" indent="0">
              <a:buNone/>
            </a:pPr>
            <a:endParaRPr lang="en-GB" b="1" u="sng"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6912768"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140968"/>
            <a:ext cx="4608512" cy="192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81070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315200" cy="853988"/>
          </a:xfrm>
        </p:spPr>
        <p:txBody>
          <a:bodyPr>
            <a:normAutofit/>
          </a:bodyPr>
          <a:lstStyle/>
          <a:p>
            <a:r>
              <a:rPr lang="en-GB" sz="2000" b="1" u="sng" dirty="0"/>
              <a:t>15. Find the market segment type that generates the highest average price per room</a:t>
            </a:r>
            <a:r>
              <a:rPr lang="en-GB" sz="2000" b="1" u="sng" dirty="0" smtClean="0"/>
              <a:t>.</a:t>
            </a:r>
            <a:endParaRPr lang="en-GB" sz="2000" b="1" u="sng" dirty="0"/>
          </a:p>
        </p:txBody>
      </p:sp>
      <p:sp>
        <p:nvSpPr>
          <p:cNvPr id="3" name="Content Placeholder 2"/>
          <p:cNvSpPr>
            <a:spLocks noGrp="1"/>
          </p:cNvSpPr>
          <p:nvPr>
            <p:ph idx="1"/>
          </p:nvPr>
        </p:nvSpPr>
        <p:spPr>
          <a:xfrm>
            <a:off x="611560" y="1268760"/>
            <a:ext cx="7992888" cy="5472607"/>
          </a:xfrm>
        </p:spPr>
        <p:txBody>
          <a:bodyPr/>
          <a:lstStyle/>
          <a:p>
            <a:pPr marL="45720" indent="0">
              <a:buNone/>
            </a:pPr>
            <a:r>
              <a:rPr lang="en-GB" b="1" u="sng" dirty="0" smtClean="0"/>
              <a:t>Code-</a:t>
            </a:r>
          </a:p>
          <a:p>
            <a:pPr marL="45720" indent="0">
              <a:buNone/>
            </a:pPr>
            <a:endParaRPr lang="en-GB" dirty="0"/>
          </a:p>
          <a:p>
            <a:pPr marL="45720" indent="0">
              <a:buNone/>
            </a:pPr>
            <a:endParaRPr lang="en-GB" dirty="0" smtClean="0"/>
          </a:p>
          <a:p>
            <a:pPr marL="45720" indent="0">
              <a:buNone/>
            </a:pPr>
            <a:endParaRPr lang="en-GB" dirty="0"/>
          </a:p>
          <a:p>
            <a:pPr marL="45720" indent="0">
              <a:buNone/>
            </a:pPr>
            <a:endParaRPr lang="en-GB" dirty="0" smtClean="0"/>
          </a:p>
          <a:p>
            <a:pPr marL="45720" indent="0">
              <a:buNone/>
            </a:pPr>
            <a:r>
              <a:rPr lang="en-GB" b="1" u="sng" dirty="0" smtClean="0"/>
              <a:t>Output-</a:t>
            </a:r>
          </a:p>
          <a:p>
            <a:pPr marL="45720" indent="0">
              <a:buNone/>
            </a:pPr>
            <a:endParaRPr lang="en-GB" dirty="0"/>
          </a:p>
          <a:p>
            <a:pPr marL="45720" indent="0">
              <a:buNone/>
            </a:pPr>
            <a:endParaRPr lang="en-GB" dirty="0" smtClean="0"/>
          </a:p>
          <a:p>
            <a:pPr marL="45720" indent="0">
              <a:buNone/>
            </a:pPr>
            <a:endParaRPr lang="en-GB" dirty="0"/>
          </a:p>
          <a:p>
            <a:pPr marL="45720" indent="0">
              <a:buNone/>
            </a:pPr>
            <a:endParaRPr lang="en-GB" dirty="0" smtClean="0"/>
          </a:p>
          <a:p>
            <a:pPr marL="45720" indent="0">
              <a:buNone/>
            </a:pPr>
            <a:endParaRPr lang="en-GB" dirty="0"/>
          </a:p>
          <a:p>
            <a:pPr marL="45720" indent="0">
              <a:buNone/>
            </a:pPr>
            <a:endParaRPr lang="en-GB" dirty="0" smtClean="0"/>
          </a:p>
          <a:p>
            <a:pPr marL="45720" indent="0">
              <a:buNone/>
            </a:pPr>
            <a:r>
              <a:rPr lang="en-GB" b="1" u="sng" dirty="0" smtClean="0"/>
              <a:t>Insights-</a:t>
            </a:r>
          </a:p>
          <a:p>
            <a:pPr marL="45720" indent="0">
              <a:buNone/>
            </a:pPr>
            <a:r>
              <a:rPr lang="en-GB" dirty="0" smtClean="0"/>
              <a:t>The </a:t>
            </a:r>
            <a:r>
              <a:rPr lang="en-GB" dirty="0"/>
              <a:t>highest average price per </a:t>
            </a:r>
            <a:r>
              <a:rPr lang="en-GB" dirty="0" smtClean="0"/>
              <a:t>room is 112.455212 for online segment type.</a:t>
            </a:r>
          </a:p>
          <a:p>
            <a:pPr marL="45720" indent="0">
              <a:buNone/>
            </a:pPr>
            <a:endParaRPr lang="en-GB" dirty="0" smtClean="0"/>
          </a:p>
          <a:p>
            <a:pPr marL="45720" indent="0">
              <a:buNone/>
            </a:pPr>
            <a:endParaRPr lang="en-GB" dirty="0" smtClean="0"/>
          </a:p>
          <a:p>
            <a:pPr marL="45720" indent="0">
              <a:buNone/>
            </a:pPr>
            <a:endParaRPr lang="en-GB" dirty="0"/>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526"/>
          <a:stretch/>
        </p:blipFill>
        <p:spPr bwMode="auto">
          <a:xfrm>
            <a:off x="611560" y="1870364"/>
            <a:ext cx="7056784" cy="119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3649"/>
          <a:stretch/>
        </p:blipFill>
        <p:spPr bwMode="auto">
          <a:xfrm>
            <a:off x="2051720" y="3284984"/>
            <a:ext cx="4612730" cy="2160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62138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315200" cy="521332"/>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GB"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Some Another Insights of Datasets-</a:t>
            </a:r>
            <a:endParaRPr lang="en-GB"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323528" y="836712"/>
            <a:ext cx="8064896" cy="5616624"/>
          </a:xfrm>
        </p:spPr>
        <p:txBody>
          <a:bodyPr>
            <a:normAutofit fontScale="85000" lnSpcReduction="20000"/>
          </a:bodyPr>
          <a:lstStyle/>
          <a:p>
            <a:pPr marL="45720" indent="0">
              <a:buNone/>
            </a:pPr>
            <a:r>
              <a:rPr lang="en-GB" dirty="0" err="1"/>
              <a:t>Analyzing</a:t>
            </a:r>
            <a:r>
              <a:rPr lang="en-GB" dirty="0"/>
              <a:t> hotel reservation data using SQL can provide several meaningful insights for hotel management and marketing </a:t>
            </a:r>
            <a:r>
              <a:rPr lang="en-GB" dirty="0" smtClean="0"/>
              <a:t>teams</a:t>
            </a:r>
            <a:r>
              <a:rPr lang="en-GB" dirty="0"/>
              <a:t> </a:t>
            </a:r>
            <a:r>
              <a:rPr lang="en-GB" dirty="0" smtClean="0"/>
              <a:t>:-</a:t>
            </a:r>
          </a:p>
          <a:p>
            <a:pPr marL="45720" indent="0">
              <a:buNone/>
            </a:pPr>
            <a:endParaRPr lang="en-GB" dirty="0"/>
          </a:p>
          <a:p>
            <a:r>
              <a:rPr lang="en-GB" sz="2100" b="1" u="sng" dirty="0"/>
              <a:t>Booking Trends: </a:t>
            </a:r>
            <a:r>
              <a:rPr lang="en-GB" sz="2100" b="1" u="sng" dirty="0" smtClean="0"/>
              <a:t> </a:t>
            </a:r>
            <a:r>
              <a:rPr lang="en-GB" dirty="0" smtClean="0"/>
              <a:t>SQL </a:t>
            </a:r>
            <a:r>
              <a:rPr lang="en-GB" dirty="0"/>
              <a:t>queries can reveal booking trends such as peak booking times, popular room types, and booking lead times. Understanding these trends can help hotels optimize pricing strategies and manage inventory effectively</a:t>
            </a:r>
            <a:r>
              <a:rPr lang="en-GB" dirty="0" smtClean="0"/>
              <a:t>.</a:t>
            </a:r>
          </a:p>
          <a:p>
            <a:endParaRPr lang="en-GB" dirty="0"/>
          </a:p>
          <a:p>
            <a:r>
              <a:rPr lang="en-GB" sz="2100" b="1" u="sng" dirty="0"/>
              <a:t>Customer Segmentation</a:t>
            </a:r>
            <a:r>
              <a:rPr lang="en-GB" dirty="0"/>
              <a:t>: </a:t>
            </a:r>
            <a:r>
              <a:rPr lang="en-GB" dirty="0" smtClean="0"/>
              <a:t> By </a:t>
            </a:r>
            <a:r>
              <a:rPr lang="en-GB" dirty="0" err="1"/>
              <a:t>analyzing</a:t>
            </a:r>
            <a:r>
              <a:rPr lang="en-GB" dirty="0"/>
              <a:t> reservation data, hotels can segment their customers based on demographics, booking </a:t>
            </a:r>
            <a:r>
              <a:rPr lang="en-GB" dirty="0" err="1"/>
              <a:t>behavior</a:t>
            </a:r>
            <a:r>
              <a:rPr lang="en-GB" dirty="0"/>
              <a:t>, and preferences. This segmentation enables targeted marketing campaigns and personalized services tailored to different customer groups</a:t>
            </a:r>
            <a:r>
              <a:rPr lang="en-GB" dirty="0" smtClean="0"/>
              <a:t>.</a:t>
            </a:r>
          </a:p>
          <a:p>
            <a:endParaRPr lang="en-GB" dirty="0"/>
          </a:p>
          <a:p>
            <a:r>
              <a:rPr lang="en-GB" sz="2100" b="1" u="sng" dirty="0" smtClean="0"/>
              <a:t>Cancellation </a:t>
            </a:r>
            <a:r>
              <a:rPr lang="en-GB" sz="2100" b="1" u="sng" dirty="0"/>
              <a:t>Patterns: </a:t>
            </a:r>
            <a:r>
              <a:rPr lang="en-GB" sz="2100" b="1" u="sng" dirty="0" smtClean="0"/>
              <a:t> </a:t>
            </a:r>
            <a:r>
              <a:rPr lang="en-GB" dirty="0" err="1" smtClean="0"/>
              <a:t>Analyzing</a:t>
            </a:r>
            <a:r>
              <a:rPr lang="en-GB" dirty="0" smtClean="0"/>
              <a:t> </a:t>
            </a:r>
            <a:r>
              <a:rPr lang="en-GB" dirty="0"/>
              <a:t>cancellation patterns can help hotels understand the reasons behind cancellations and identify strategies to minimize cancellations, such as offering flexible cancellation policies or targeted promotions to incentivize guests to keep their bookings</a:t>
            </a:r>
            <a:r>
              <a:rPr lang="en-GB" dirty="0" smtClean="0"/>
              <a:t>.</a:t>
            </a:r>
          </a:p>
          <a:p>
            <a:endParaRPr lang="en-GB" dirty="0"/>
          </a:p>
          <a:p>
            <a:r>
              <a:rPr lang="en-GB" sz="2100" b="1" u="sng" dirty="0"/>
              <a:t>Channel Performance</a:t>
            </a:r>
            <a:r>
              <a:rPr lang="en-GB" sz="2100" u="sng" dirty="0"/>
              <a:t>: </a:t>
            </a:r>
            <a:r>
              <a:rPr lang="en-GB" sz="2100" u="sng" dirty="0" smtClean="0"/>
              <a:t> </a:t>
            </a:r>
            <a:r>
              <a:rPr lang="en-GB" dirty="0" smtClean="0"/>
              <a:t>Hotels </a:t>
            </a:r>
            <a:r>
              <a:rPr lang="en-GB" dirty="0"/>
              <a:t>can </a:t>
            </a:r>
            <a:r>
              <a:rPr lang="en-GB" dirty="0" err="1"/>
              <a:t>analyze</a:t>
            </a:r>
            <a:r>
              <a:rPr lang="en-GB" dirty="0"/>
              <a:t> reservation data to evaluate the performance of different booking channels, including direct bookings, online travel agencies (OTAs), and corporate bookings. Understanding channel performance helps hotels allocate marketing resources effectively and optimize distribution strategies</a:t>
            </a:r>
            <a:r>
              <a:rPr lang="en-GB" dirty="0" smtClean="0"/>
              <a:t>.</a:t>
            </a:r>
            <a:endParaRPr lang="en-GB" dirty="0"/>
          </a:p>
        </p:txBody>
      </p:sp>
    </p:spTree>
    <p:extLst>
      <p:ext uri="{BB962C8B-B14F-4D97-AF65-F5344CB8AC3E}">
        <p14:creationId xmlns:p14="http://schemas.microsoft.com/office/powerpoint/2010/main" val="209515079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60649"/>
            <a:ext cx="7315200" cy="6048712"/>
          </a:xfrm>
        </p:spPr>
        <p:txBody>
          <a:bodyPr>
            <a:normAutofit fontScale="92500" lnSpcReduction="20000"/>
          </a:bodyPr>
          <a:lstStyle/>
          <a:p>
            <a:r>
              <a:rPr lang="en-GB" sz="1900" b="1" u="sng" dirty="0"/>
              <a:t>Forecasting Demand</a:t>
            </a:r>
            <a:r>
              <a:rPr lang="en-GB" dirty="0"/>
              <a:t>: </a:t>
            </a:r>
            <a:r>
              <a:rPr lang="en-GB" dirty="0" smtClean="0"/>
              <a:t> By </a:t>
            </a:r>
            <a:r>
              <a:rPr lang="en-GB" dirty="0" err="1"/>
              <a:t>analyzing</a:t>
            </a:r>
            <a:r>
              <a:rPr lang="en-GB" dirty="0"/>
              <a:t> historical reservation data, hotels can forecast future demand for rooms and adjust pricing and inventory strategies accordingly. This proactive approach helps hotels maximize revenue and avoid overbooking or </a:t>
            </a:r>
            <a:r>
              <a:rPr lang="en-GB" dirty="0" err="1"/>
              <a:t>underbooking</a:t>
            </a:r>
            <a:r>
              <a:rPr lang="en-GB" dirty="0"/>
              <a:t> situations</a:t>
            </a:r>
            <a:r>
              <a:rPr lang="en-GB" dirty="0" smtClean="0"/>
              <a:t>.</a:t>
            </a:r>
          </a:p>
          <a:p>
            <a:endParaRPr lang="en-GB" dirty="0"/>
          </a:p>
          <a:p>
            <a:r>
              <a:rPr lang="en-GB" sz="1900" b="1" u="sng" dirty="0"/>
              <a:t>Guest Satisfaction Analysis</a:t>
            </a:r>
            <a:r>
              <a:rPr lang="en-GB" dirty="0"/>
              <a:t>: </a:t>
            </a:r>
            <a:r>
              <a:rPr lang="en-GB" dirty="0" smtClean="0"/>
              <a:t> SQL </a:t>
            </a:r>
            <a:r>
              <a:rPr lang="en-GB" dirty="0"/>
              <a:t>queries can join reservation data with guest feedback data to </a:t>
            </a:r>
            <a:r>
              <a:rPr lang="en-GB" dirty="0" err="1"/>
              <a:t>analyze</a:t>
            </a:r>
            <a:r>
              <a:rPr lang="en-GB" dirty="0"/>
              <a:t> guest satisfaction levels based on factors such as room type, booking experience, and amenities. This analysis helps hotels identify areas for improvement and enhance the overall guest experience</a:t>
            </a:r>
            <a:r>
              <a:rPr lang="en-GB" dirty="0" smtClean="0"/>
              <a:t>.</a:t>
            </a:r>
          </a:p>
          <a:p>
            <a:endParaRPr lang="en-GB" dirty="0"/>
          </a:p>
          <a:p>
            <a:r>
              <a:rPr lang="en-GB" sz="1900" b="1" u="sng" dirty="0"/>
              <a:t>Seasonal Patterns</a:t>
            </a:r>
            <a:r>
              <a:rPr lang="en-GB" sz="1900" u="sng" dirty="0"/>
              <a:t>: </a:t>
            </a:r>
            <a:r>
              <a:rPr lang="en-GB" sz="1900" u="sng" dirty="0" smtClean="0"/>
              <a:t> </a:t>
            </a:r>
            <a:r>
              <a:rPr lang="en-GB" dirty="0" err="1" smtClean="0"/>
              <a:t>Analyzing</a:t>
            </a:r>
            <a:r>
              <a:rPr lang="en-GB" dirty="0" smtClean="0"/>
              <a:t> </a:t>
            </a:r>
            <a:r>
              <a:rPr lang="en-GB" dirty="0"/>
              <a:t>reservation data over different seasons can reveal seasonal booking patterns and trends. This insight enables hotels to adjust their marketing efforts, pricing strategies, and operational resources to meet the fluctuating demand throughout the year</a:t>
            </a:r>
            <a:r>
              <a:rPr lang="en-GB" dirty="0" smtClean="0"/>
              <a:t>.</a:t>
            </a:r>
          </a:p>
          <a:p>
            <a:pPr marL="45720" indent="0">
              <a:buNone/>
            </a:pPr>
            <a:endParaRPr lang="en-GB" dirty="0"/>
          </a:p>
          <a:p>
            <a:pPr marL="45720" indent="0">
              <a:buNone/>
            </a:pPr>
            <a:r>
              <a:rPr lang="en-GB" dirty="0" smtClean="0"/>
              <a:t>By </a:t>
            </a:r>
            <a:r>
              <a:rPr lang="en-GB" dirty="0"/>
              <a:t>leveraging SQL for hotel reservation analysis, hotels can gain valuable insights into their operations, guest </a:t>
            </a:r>
            <a:r>
              <a:rPr lang="en-GB" dirty="0" err="1"/>
              <a:t>behavior</a:t>
            </a:r>
            <a:r>
              <a:rPr lang="en-GB" dirty="0"/>
              <a:t>, and market dynamics, enabling them to make data-driven decisions to improve performance and drive profitability</a:t>
            </a:r>
            <a:r>
              <a:rPr lang="en-GB" dirty="0" smtClean="0"/>
              <a:t>.</a:t>
            </a:r>
            <a:endParaRPr lang="en-GB" dirty="0"/>
          </a:p>
        </p:txBody>
      </p:sp>
    </p:spTree>
    <p:extLst>
      <p:ext uri="{BB962C8B-B14F-4D97-AF65-F5344CB8AC3E}">
        <p14:creationId xmlns:p14="http://schemas.microsoft.com/office/powerpoint/2010/main" val="293320482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556792"/>
            <a:ext cx="6862188" cy="353853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15702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315200" cy="794057"/>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GB" sz="36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Objective</a:t>
            </a:r>
            <a:endParaRPr lang="en-GB" sz="36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6300192" cy="26642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4581128"/>
            <a:ext cx="8064896" cy="2031325"/>
          </a:xfrm>
          <a:prstGeom prst="rect">
            <a:avLst/>
          </a:prstGeom>
          <a:noFill/>
        </p:spPr>
        <p:txBody>
          <a:bodyPr wrap="square" rtlCol="0">
            <a:spAutoFit/>
          </a:bodyPr>
          <a:lstStyle/>
          <a:p>
            <a:pPr marL="285750" indent="-285750">
              <a:buFont typeface="Arial" pitchFamily="34" charset="0"/>
              <a:buChar char="•"/>
            </a:pPr>
            <a:r>
              <a:rPr lang="en-GB" dirty="0"/>
              <a:t>SQL is essential for tasks such as querying data, creating and modifying database structures, and performing various operations on data, including filtering, sorting, and aggregating</a:t>
            </a:r>
            <a:r>
              <a:rPr lang="en-GB" dirty="0" smtClean="0"/>
              <a:t>.</a:t>
            </a:r>
          </a:p>
          <a:p>
            <a:pPr marL="285750" indent="-285750">
              <a:buFont typeface="Arial" pitchFamily="34" charset="0"/>
              <a:buChar char="•"/>
            </a:pPr>
            <a:r>
              <a:rPr lang="en-GB" dirty="0"/>
              <a:t>The objective of a hotel reservation analysis project using SQL is to extract valuable insights from reservation data. This includes understanding booking patterns, identifying revenue sources, optimizing pricing strategies, and enhancing customer experience. </a:t>
            </a:r>
          </a:p>
        </p:txBody>
      </p:sp>
    </p:spTree>
    <p:extLst>
      <p:ext uri="{BB962C8B-B14F-4D97-AF65-F5344CB8AC3E}">
        <p14:creationId xmlns:p14="http://schemas.microsoft.com/office/powerpoint/2010/main" val="3606136629"/>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315200" cy="1154097"/>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GB" sz="36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Tools used in Project</a:t>
            </a:r>
            <a:endParaRPr lang="en-GB" sz="36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4008" y="1916833"/>
            <a:ext cx="4228728" cy="28659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11560" y="1745763"/>
            <a:ext cx="3528392" cy="4524315"/>
          </a:xfrm>
          <a:prstGeom prst="rect">
            <a:avLst/>
          </a:prstGeom>
          <a:noFill/>
        </p:spPr>
        <p:txBody>
          <a:bodyPr wrap="square" rtlCol="0">
            <a:spAutoFit/>
          </a:bodyPr>
          <a:lstStyle/>
          <a:p>
            <a:pPr marL="285750" indent="-285750">
              <a:buFont typeface="Arial" pitchFamily="34" charset="0"/>
              <a:buChar char="•"/>
            </a:pPr>
            <a:r>
              <a:rPr lang="en-GB" dirty="0" err="1"/>
              <a:t>PgAdmin</a:t>
            </a:r>
            <a:r>
              <a:rPr lang="en-GB" dirty="0"/>
              <a:t> is an open-source graphical user interface (GUI) tool used for managing </a:t>
            </a:r>
            <a:r>
              <a:rPr lang="en-GB" dirty="0" err="1"/>
              <a:t>PostgreSQL</a:t>
            </a:r>
            <a:r>
              <a:rPr lang="en-GB" dirty="0"/>
              <a:t> databases</a:t>
            </a:r>
            <a:r>
              <a:rPr lang="en-GB" dirty="0" smtClean="0"/>
              <a:t>.</a:t>
            </a:r>
          </a:p>
          <a:p>
            <a:pPr marL="285750" indent="-285750">
              <a:buFont typeface="Arial" pitchFamily="34" charset="0"/>
              <a:buChar char="•"/>
            </a:pPr>
            <a:endParaRPr lang="en-GB" dirty="0" smtClean="0"/>
          </a:p>
          <a:p>
            <a:pPr marL="285750" indent="-285750">
              <a:buFont typeface="Arial" pitchFamily="34" charset="0"/>
              <a:buChar char="•"/>
            </a:pPr>
            <a:r>
              <a:rPr lang="en-GB" dirty="0" smtClean="0"/>
              <a:t> </a:t>
            </a:r>
            <a:r>
              <a:rPr lang="en-GB" dirty="0"/>
              <a:t>It provides an intuitive interface for developers and database administrators to interact with </a:t>
            </a:r>
            <a:r>
              <a:rPr lang="en-GB" dirty="0" err="1"/>
              <a:t>PostgreSQL</a:t>
            </a:r>
            <a:r>
              <a:rPr lang="en-GB" dirty="0"/>
              <a:t> databases, allowing them to perform tasks such as creating and managing databases, executing SQL queries, designing database schemas, and monitoring database performance.</a:t>
            </a:r>
          </a:p>
        </p:txBody>
      </p:sp>
    </p:spTree>
    <p:extLst>
      <p:ext uri="{BB962C8B-B14F-4D97-AF65-F5344CB8AC3E}">
        <p14:creationId xmlns:p14="http://schemas.microsoft.com/office/powerpoint/2010/main" val="34612823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8640"/>
            <a:ext cx="7315200" cy="78198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GB" sz="36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About Dataset</a:t>
            </a:r>
            <a:endParaRPr lang="en-GB" sz="36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226975"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386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7315200" cy="866065"/>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GB" sz="36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Task</a:t>
            </a:r>
            <a:endParaRPr lang="en-GB" sz="36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484784"/>
            <a:ext cx="7488831"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851" y="5085184"/>
            <a:ext cx="7488832" cy="145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101147"/>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7315200" cy="866065"/>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GB" sz="36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Import </a:t>
            </a:r>
            <a:r>
              <a:rPr lang="en-GB" sz="36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Dataset</a:t>
            </a:r>
            <a:endParaRPr lang="en-GB" sz="36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1340768"/>
            <a:ext cx="56886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1222"/>
          <a:stretch/>
        </p:blipFill>
        <p:spPr bwMode="auto">
          <a:xfrm>
            <a:off x="6049047" y="1215793"/>
            <a:ext cx="3094953" cy="502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403302"/>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315200" cy="794057"/>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GB" sz="36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Loading </a:t>
            </a:r>
            <a:r>
              <a:rPr lang="en-GB" sz="36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the Dataset</a:t>
            </a:r>
            <a:endParaRPr lang="en-GB" sz="36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819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1215" b="11823"/>
          <a:stretch/>
        </p:blipFill>
        <p:spPr bwMode="auto">
          <a:xfrm>
            <a:off x="1115616" y="1124744"/>
            <a:ext cx="5544616" cy="596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44824"/>
            <a:ext cx="8857714"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3" y="4365104"/>
            <a:ext cx="8640959"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03301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315200" cy="794057"/>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GB" sz="36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Coming on Queries-</a:t>
            </a:r>
            <a:endParaRPr lang="en-GB" sz="36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467544" y="1124744"/>
            <a:ext cx="8280920" cy="5544616"/>
          </a:xfrm>
        </p:spPr>
        <p:txBody>
          <a:bodyPr>
            <a:normAutofit/>
          </a:bodyPr>
          <a:lstStyle/>
          <a:p>
            <a:pPr marL="45720" indent="0">
              <a:buNone/>
            </a:pPr>
            <a:r>
              <a:rPr lang="en-GB"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1.What </a:t>
            </a:r>
            <a:r>
              <a:rPr lang="en-GB" dirty="0">
                <a:ln w="18415" cmpd="sng">
                  <a:solidFill>
                    <a:srgbClr val="FFFFFF"/>
                  </a:solidFill>
                  <a:prstDash val="solid"/>
                </a:ln>
                <a:solidFill>
                  <a:srgbClr val="FFFFFF"/>
                </a:solidFill>
                <a:effectLst>
                  <a:outerShdw blurRad="63500" dir="3600000" algn="tl" rotWithShape="0">
                    <a:srgbClr val="000000">
                      <a:alpha val="70000"/>
                    </a:srgbClr>
                  </a:outerShdw>
                </a:effectLst>
              </a:rPr>
              <a:t>is the total number of reservations in the dataset</a:t>
            </a:r>
            <a:r>
              <a:rPr lang="en-GB"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p>
          <a:p>
            <a:pPr marL="45720" indent="0">
              <a:buNone/>
            </a:pPr>
            <a:r>
              <a:rPr lang="en-GB" b="1" u="sng" dirty="0" smtClean="0"/>
              <a:t>Code-</a:t>
            </a:r>
            <a:endParaRPr lang="en-GB" b="1" u="sng" dirty="0"/>
          </a:p>
          <a:p>
            <a:pPr marL="45720" indent="0">
              <a:buNone/>
            </a:pPr>
            <a:endParaRPr lang="en-GB" dirty="0" smtClean="0"/>
          </a:p>
          <a:p>
            <a:pPr marL="45720" indent="0">
              <a:buNone/>
            </a:pPr>
            <a:endParaRPr lang="en-GB" dirty="0" smtClean="0"/>
          </a:p>
          <a:p>
            <a:pPr marL="45720" indent="0">
              <a:buNone/>
            </a:pPr>
            <a:endParaRPr lang="en-GB" dirty="0" smtClean="0"/>
          </a:p>
          <a:p>
            <a:pPr marL="45720" indent="0">
              <a:buNone/>
            </a:pPr>
            <a:r>
              <a:rPr lang="en-GB" b="1" u="sng" dirty="0" smtClean="0"/>
              <a:t>Output-</a:t>
            </a:r>
          </a:p>
          <a:p>
            <a:pPr marL="45720" indent="0">
              <a:buNone/>
            </a:pPr>
            <a:endParaRPr lang="en-GB" dirty="0"/>
          </a:p>
          <a:p>
            <a:pPr marL="45720" indent="0">
              <a:buNone/>
            </a:pPr>
            <a:endParaRPr lang="en-GB" dirty="0" smtClean="0"/>
          </a:p>
          <a:p>
            <a:pPr marL="45720" indent="0">
              <a:buNone/>
            </a:pPr>
            <a:endParaRPr lang="en-GB" dirty="0"/>
          </a:p>
          <a:p>
            <a:pPr marL="45720" indent="0">
              <a:buNone/>
            </a:pPr>
            <a:endParaRPr lang="en-GB" dirty="0"/>
          </a:p>
          <a:p>
            <a:pPr marL="45720" indent="0">
              <a:buNone/>
            </a:pPr>
            <a:endParaRPr lang="en-GB" dirty="0" smtClean="0"/>
          </a:p>
          <a:p>
            <a:pPr marL="45720" indent="0">
              <a:buNone/>
            </a:pPr>
            <a:endParaRPr lang="en-GB" dirty="0"/>
          </a:p>
          <a:p>
            <a:pPr marL="45720" indent="0">
              <a:buNone/>
            </a:pPr>
            <a:r>
              <a:rPr lang="en-GB" b="1" u="sng" dirty="0"/>
              <a:t>I</a:t>
            </a:r>
            <a:r>
              <a:rPr lang="en-GB" b="1" u="sng" dirty="0" smtClean="0"/>
              <a:t>nsights-</a:t>
            </a:r>
          </a:p>
          <a:p>
            <a:pPr marL="45720" indent="0">
              <a:buNone/>
            </a:pPr>
            <a:r>
              <a:rPr lang="en-GB" sz="1800" dirty="0" smtClean="0"/>
              <a:t>There are total </a:t>
            </a:r>
            <a:r>
              <a:rPr lang="en-GB" sz="1800" dirty="0" smtClean="0"/>
              <a:t>700 </a:t>
            </a:r>
            <a:r>
              <a:rPr lang="en-GB" sz="1800" dirty="0" smtClean="0"/>
              <a:t>reservation in the datasets because there are total 700 rows is presents in dataset.</a:t>
            </a:r>
            <a:endParaRPr lang="en-GB" sz="1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16832"/>
            <a:ext cx="7272808" cy="9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429000"/>
            <a:ext cx="454093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67903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175</TotalTime>
  <Words>1042</Words>
  <Application>Microsoft Office PowerPoint</Application>
  <PresentationFormat>On-screen Show (4:3)</PresentationFormat>
  <Paragraphs>259</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Perspective</vt:lpstr>
      <vt:lpstr>Hotel Reservation Analysis using SQL</vt:lpstr>
      <vt:lpstr>Project overview</vt:lpstr>
      <vt:lpstr>Objective</vt:lpstr>
      <vt:lpstr>Tools used in Project</vt:lpstr>
      <vt:lpstr>About Dataset</vt:lpstr>
      <vt:lpstr>Task</vt:lpstr>
      <vt:lpstr>Import Dataset</vt:lpstr>
      <vt:lpstr>Loading the Dataset</vt:lpstr>
      <vt:lpstr>Coming on Queries-</vt:lpstr>
      <vt:lpstr>2. Which meal plan is the most popular among guests?</vt:lpstr>
      <vt:lpstr>3. What is the average price per room for reservations involving children?</vt:lpstr>
      <vt:lpstr>4. How many reservations were made for the year 20XX (replace XX with the desired year)?</vt:lpstr>
      <vt:lpstr>5. What is the most commonly booked room type?</vt:lpstr>
      <vt:lpstr>6. How many reservations fall on a weekend (no_of_weekend_nights &gt; 0)?</vt:lpstr>
      <vt:lpstr>7.What is the highest and lowest lead time for reservations?</vt:lpstr>
      <vt:lpstr>8. What is the most common market segment type for reservations?</vt:lpstr>
      <vt:lpstr>9. How many reservations have a booking status of "Confirmed"?</vt:lpstr>
      <vt:lpstr>10. What is the total number of adults and children across all reservations?</vt:lpstr>
      <vt:lpstr>11. What is the average number of weekend nights for reservations involving children?</vt:lpstr>
      <vt:lpstr>12. How many reservations were made in each month of the year?</vt:lpstr>
      <vt:lpstr>13. What is the average number of nights (both weekend and weekday) spent by guests for each room type?</vt:lpstr>
      <vt:lpstr>14. For reservations involving children, what is the most common room type, and what is the average price for that room type?</vt:lpstr>
      <vt:lpstr>15. Find the market segment type that generates the highest average price per room.</vt:lpstr>
      <vt:lpstr>Some Another Insights of Datasets-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 using SQL</dc:title>
  <dc:creator>SONY</dc:creator>
  <cp:lastModifiedBy>SONY</cp:lastModifiedBy>
  <cp:revision>30</cp:revision>
  <dcterms:created xsi:type="dcterms:W3CDTF">2024-03-15T18:54:34Z</dcterms:created>
  <dcterms:modified xsi:type="dcterms:W3CDTF">2024-03-15T22:27:07Z</dcterms:modified>
</cp:coreProperties>
</file>