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4" r:id="rId3"/>
    <p:sldId id="275" r:id="rId4"/>
    <p:sldId id="276" r:id="rId5"/>
    <p:sldId id="277" r:id="rId6"/>
    <p:sldId id="278" r:id="rId7"/>
    <p:sldId id="268" r:id="rId8"/>
    <p:sldId id="269" r:id="rId9"/>
    <p:sldId id="271" r:id="rId10"/>
    <p:sldId id="266" r:id="rId11"/>
    <p:sldId id="267" r:id="rId12"/>
    <p:sldId id="279" r:id="rId13"/>
    <p:sldId id="259" r:id="rId14"/>
    <p:sldId id="261" r:id="rId15"/>
    <p:sldId id="257" r:id="rId16"/>
    <p:sldId id="262" r:id="rId17"/>
    <p:sldId id="263" r:id="rId18"/>
    <p:sldId id="258" r:id="rId19"/>
    <p:sldId id="264" r:id="rId20"/>
    <p:sldId id="260" r:id="rId21"/>
    <p:sldId id="265"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E97E0B-7D3D-4417-BDD9-77AC5726CA30}"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97E0B-7D3D-4417-BDD9-77AC5726CA30}"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97E0B-7D3D-4417-BDD9-77AC5726CA30}"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97E0B-7D3D-4417-BDD9-77AC5726CA30}"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E97E0B-7D3D-4417-BDD9-77AC5726CA30}"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E97E0B-7D3D-4417-BDD9-77AC5726CA30}"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E97E0B-7D3D-4417-BDD9-77AC5726CA30}" type="datetimeFigureOut">
              <a:rPr lang="en-US" smtClean="0"/>
              <a:pPr/>
              <a:t>5/2/2014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E97E0B-7D3D-4417-BDD9-77AC5726CA30}" type="datetimeFigureOut">
              <a:rPr lang="en-US" smtClean="0"/>
              <a:pPr/>
              <a:t>5/2/2014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97E0B-7D3D-4417-BDD9-77AC5726CA30}" type="datetimeFigureOut">
              <a:rPr lang="en-US" smtClean="0"/>
              <a:pPr/>
              <a:t>5/2/2014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97E0B-7D3D-4417-BDD9-77AC5726CA30}"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97E0B-7D3D-4417-BDD9-77AC5726CA30}"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5C7D-BDC0-4105-8852-49674A5771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97E0B-7D3D-4417-BDD9-77AC5726CA30}" type="datetimeFigureOut">
              <a:rPr lang="en-US" smtClean="0"/>
              <a:pPr/>
              <a:t>5/2/2014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25C7D-BDC0-4105-8852-49674A5771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2200"/>
            <a:ext cx="9144000" cy="1446550"/>
          </a:xfrm>
          <a:prstGeom prst="rect">
            <a:avLst/>
          </a:prstGeom>
        </p:spPr>
        <p:txBody>
          <a:bodyPr wrap="square">
            <a:spAutoFit/>
          </a:bodyPr>
          <a:lstStyle/>
          <a:p>
            <a:pPr algn="ctr"/>
            <a:r>
              <a:rPr lang="en-IN" sz="4400" dirty="0" smtClean="0"/>
              <a:t>PRESENTATION ON </a:t>
            </a:r>
          </a:p>
          <a:p>
            <a:pPr algn="ctr"/>
            <a:r>
              <a:rPr lang="en-IN" sz="4400" dirty="0" smtClean="0"/>
              <a:t>DISH IS WISH</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1600200" y="1295400"/>
            <a:ext cx="6115050" cy="4343400"/>
            <a:chOff x="855" y="2625"/>
            <a:chExt cx="9630" cy="6840"/>
          </a:xfrm>
        </p:grpSpPr>
        <p:sp>
          <p:nvSpPr>
            <p:cNvPr id="22531" name="Text Box 3"/>
            <p:cNvSpPr txBox="1">
              <a:spLocks noChangeArrowheads="1"/>
            </p:cNvSpPr>
            <p:nvPr/>
          </p:nvSpPr>
          <p:spPr bwMode="auto">
            <a:xfrm>
              <a:off x="5040" y="5510"/>
              <a:ext cx="1920"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User</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2532" name="AutoShape 4"/>
            <p:cNvCxnSpPr>
              <a:cxnSpLocks noChangeShapeType="1"/>
            </p:cNvCxnSpPr>
            <p:nvPr/>
          </p:nvCxnSpPr>
          <p:spPr bwMode="auto">
            <a:xfrm>
              <a:off x="5910" y="5990"/>
              <a:ext cx="0" cy="570"/>
            </a:xfrm>
            <a:prstGeom prst="straightConnector1">
              <a:avLst/>
            </a:prstGeom>
            <a:noFill/>
            <a:ln w="9525">
              <a:solidFill>
                <a:srgbClr val="000000"/>
              </a:solidFill>
              <a:round/>
              <a:headEnd/>
              <a:tailEnd type="triangle" w="med" len="med"/>
            </a:ln>
          </p:spPr>
        </p:cxnSp>
        <p:sp>
          <p:nvSpPr>
            <p:cNvPr id="22533" name="AutoShape 5"/>
            <p:cNvSpPr>
              <a:spLocks noChangeArrowheads="1"/>
            </p:cNvSpPr>
            <p:nvPr/>
          </p:nvSpPr>
          <p:spPr bwMode="auto">
            <a:xfrm>
              <a:off x="4935" y="6560"/>
              <a:ext cx="1920" cy="126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Search        for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2534" name="AutoShape 6"/>
            <p:cNvCxnSpPr>
              <a:cxnSpLocks noChangeShapeType="1"/>
            </p:cNvCxnSpPr>
            <p:nvPr/>
          </p:nvCxnSpPr>
          <p:spPr bwMode="auto">
            <a:xfrm>
              <a:off x="5910" y="7820"/>
              <a:ext cx="0" cy="420"/>
            </a:xfrm>
            <a:prstGeom prst="straightConnector1">
              <a:avLst/>
            </a:prstGeom>
            <a:noFill/>
            <a:ln w="9525">
              <a:solidFill>
                <a:srgbClr val="000000"/>
              </a:solidFill>
              <a:round/>
              <a:headEnd/>
              <a:tailEnd type="triangle" w="med" len="med"/>
            </a:ln>
          </p:spPr>
        </p:cxnSp>
        <p:sp>
          <p:nvSpPr>
            <p:cNvPr id="22535" name="AutoShape 7"/>
            <p:cNvSpPr>
              <a:spLocks noChangeArrowheads="1"/>
            </p:cNvSpPr>
            <p:nvPr/>
          </p:nvSpPr>
          <p:spPr bwMode="auto">
            <a:xfrm>
              <a:off x="2100" y="8720"/>
              <a:ext cx="1605" cy="58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
              </a:r>
              <a:r>
                <a:rPr kumimoji="0" lang="en-US" sz="1100" b="0" i="0" u="none" strike="noStrike" cap="none" normalizeH="0" baseline="0" dirty="0" err="1" smtClean="0">
                  <a:ln>
                    <a:noFill/>
                  </a:ln>
                  <a:solidFill>
                    <a:schemeClr val="tx1"/>
                  </a:solidFill>
                  <a:effectLst/>
                  <a:latin typeface="Calibri" pitchFamily="34" charset="0"/>
                  <a:cs typeface="Arial" pitchFamily="34" charset="0"/>
                </a:rPr>
                <a:t>Recipies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6" name="AutoShape 8"/>
            <p:cNvSpPr>
              <a:spLocks noChangeArrowheads="1"/>
            </p:cNvSpPr>
            <p:nvPr/>
          </p:nvSpPr>
          <p:spPr bwMode="auto">
            <a:xfrm>
              <a:off x="5115" y="8720"/>
              <a:ext cx="1605" cy="58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Restaurant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37" name="AutoShape 9"/>
            <p:cNvSpPr>
              <a:spLocks noChangeArrowheads="1"/>
            </p:cNvSpPr>
            <p:nvPr/>
          </p:nvSpPr>
          <p:spPr bwMode="auto">
            <a:xfrm>
              <a:off x="8880" y="8720"/>
              <a:ext cx="1605" cy="74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Kitchen         Compass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38" name="AutoShape 10"/>
            <p:cNvSpPr>
              <a:spLocks noChangeArrowheads="1"/>
            </p:cNvSpPr>
            <p:nvPr/>
          </p:nvSpPr>
          <p:spPr bwMode="auto">
            <a:xfrm>
              <a:off x="5355" y="3045"/>
              <a:ext cx="1605" cy="46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Visitor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9" name="AutoShape 11"/>
            <p:cNvSpPr>
              <a:spLocks noChangeArrowheads="1"/>
            </p:cNvSpPr>
            <p:nvPr/>
          </p:nvSpPr>
          <p:spPr bwMode="auto">
            <a:xfrm>
              <a:off x="5055" y="4185"/>
              <a:ext cx="1995" cy="96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Register</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40" name="AutoShape 12"/>
            <p:cNvSpPr>
              <a:spLocks noChangeArrowheads="1"/>
            </p:cNvSpPr>
            <p:nvPr/>
          </p:nvSpPr>
          <p:spPr bwMode="auto">
            <a:xfrm>
              <a:off x="855" y="3885"/>
              <a:ext cx="1605" cy="46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City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2541" name="AutoShape 13"/>
            <p:cNvCxnSpPr>
              <a:cxnSpLocks noChangeShapeType="1"/>
            </p:cNvCxnSpPr>
            <p:nvPr/>
          </p:nvCxnSpPr>
          <p:spPr bwMode="auto">
            <a:xfrm>
              <a:off x="6030" y="5100"/>
              <a:ext cx="15" cy="410"/>
            </a:xfrm>
            <a:prstGeom prst="straightConnector1">
              <a:avLst/>
            </a:prstGeom>
            <a:noFill/>
            <a:ln w="9525">
              <a:solidFill>
                <a:srgbClr val="000000"/>
              </a:solidFill>
              <a:round/>
              <a:headEnd/>
              <a:tailEnd type="triangle" w="med" len="med"/>
            </a:ln>
          </p:spPr>
        </p:cxnSp>
        <p:cxnSp>
          <p:nvCxnSpPr>
            <p:cNvPr id="22542" name="AutoShape 14"/>
            <p:cNvCxnSpPr>
              <a:cxnSpLocks noChangeShapeType="1"/>
            </p:cNvCxnSpPr>
            <p:nvPr/>
          </p:nvCxnSpPr>
          <p:spPr bwMode="auto">
            <a:xfrm>
              <a:off x="6030" y="3510"/>
              <a:ext cx="0" cy="630"/>
            </a:xfrm>
            <a:prstGeom prst="straightConnector1">
              <a:avLst/>
            </a:prstGeom>
            <a:noFill/>
            <a:ln w="9525">
              <a:solidFill>
                <a:srgbClr val="000000"/>
              </a:solidFill>
              <a:round/>
              <a:headEnd/>
              <a:tailEnd type="triangle" w="med" len="med"/>
            </a:ln>
          </p:spPr>
        </p:cxnSp>
        <p:cxnSp>
          <p:nvCxnSpPr>
            <p:cNvPr id="22543" name="AutoShape 15"/>
            <p:cNvCxnSpPr>
              <a:cxnSpLocks noChangeShapeType="1"/>
            </p:cNvCxnSpPr>
            <p:nvPr/>
          </p:nvCxnSpPr>
          <p:spPr bwMode="auto">
            <a:xfrm flipH="1">
              <a:off x="4455" y="3240"/>
              <a:ext cx="900" cy="0"/>
            </a:xfrm>
            <a:prstGeom prst="straightConnector1">
              <a:avLst/>
            </a:prstGeom>
            <a:noFill/>
            <a:ln w="9525">
              <a:solidFill>
                <a:srgbClr val="000000"/>
              </a:solidFill>
              <a:round/>
              <a:headEnd/>
              <a:tailEnd type="triangle" w="med" len="med"/>
            </a:ln>
          </p:spPr>
        </p:cxnSp>
        <p:sp>
          <p:nvSpPr>
            <p:cNvPr id="22544" name="AutoShape 16"/>
            <p:cNvSpPr>
              <a:spLocks noChangeArrowheads="1"/>
            </p:cNvSpPr>
            <p:nvPr/>
          </p:nvSpPr>
          <p:spPr bwMode="auto">
            <a:xfrm>
              <a:off x="3015" y="2625"/>
              <a:ext cx="1440" cy="1095"/>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has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2545" name="AutoShape 17"/>
            <p:cNvCxnSpPr>
              <a:cxnSpLocks noChangeShapeType="1"/>
            </p:cNvCxnSpPr>
            <p:nvPr/>
          </p:nvCxnSpPr>
          <p:spPr bwMode="auto">
            <a:xfrm flipH="1">
              <a:off x="1830" y="3240"/>
              <a:ext cx="1515" cy="1"/>
            </a:xfrm>
            <a:prstGeom prst="straightConnector1">
              <a:avLst/>
            </a:prstGeom>
            <a:noFill/>
            <a:ln w="9525">
              <a:solidFill>
                <a:srgbClr val="000000"/>
              </a:solidFill>
              <a:round/>
              <a:headEnd/>
              <a:tailEnd/>
            </a:ln>
          </p:spPr>
        </p:cxnSp>
        <p:cxnSp>
          <p:nvCxnSpPr>
            <p:cNvPr id="22546" name="AutoShape 18"/>
            <p:cNvCxnSpPr>
              <a:cxnSpLocks noChangeShapeType="1"/>
            </p:cNvCxnSpPr>
            <p:nvPr/>
          </p:nvCxnSpPr>
          <p:spPr bwMode="auto">
            <a:xfrm>
              <a:off x="1830" y="3240"/>
              <a:ext cx="1" cy="645"/>
            </a:xfrm>
            <a:prstGeom prst="straightConnector1">
              <a:avLst/>
            </a:prstGeom>
            <a:noFill/>
            <a:ln w="9525">
              <a:solidFill>
                <a:srgbClr val="000000"/>
              </a:solidFill>
              <a:round/>
              <a:headEnd/>
              <a:tailEnd type="triangle" w="med" len="med"/>
            </a:ln>
          </p:spPr>
        </p:cxnSp>
        <p:sp>
          <p:nvSpPr>
            <p:cNvPr id="22547" name="AutoShape 19"/>
            <p:cNvSpPr>
              <a:spLocks noChangeArrowheads="1"/>
            </p:cNvSpPr>
            <p:nvPr/>
          </p:nvSpPr>
          <p:spPr bwMode="auto">
            <a:xfrm>
              <a:off x="3015" y="5250"/>
              <a:ext cx="1245" cy="825"/>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Has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2548" name="AutoShape 20"/>
            <p:cNvCxnSpPr>
              <a:cxnSpLocks noChangeShapeType="1"/>
            </p:cNvCxnSpPr>
            <p:nvPr/>
          </p:nvCxnSpPr>
          <p:spPr bwMode="auto">
            <a:xfrm>
              <a:off x="2970" y="8240"/>
              <a:ext cx="6660" cy="0"/>
            </a:xfrm>
            <a:prstGeom prst="straightConnector1">
              <a:avLst/>
            </a:prstGeom>
            <a:noFill/>
            <a:ln w="9525">
              <a:solidFill>
                <a:srgbClr val="000000"/>
              </a:solidFill>
              <a:round/>
              <a:headEnd/>
              <a:tailEnd/>
            </a:ln>
          </p:spPr>
        </p:cxnSp>
        <p:cxnSp>
          <p:nvCxnSpPr>
            <p:cNvPr id="22549" name="AutoShape 21"/>
            <p:cNvCxnSpPr>
              <a:cxnSpLocks noChangeShapeType="1"/>
            </p:cNvCxnSpPr>
            <p:nvPr/>
          </p:nvCxnSpPr>
          <p:spPr bwMode="auto">
            <a:xfrm flipH="1">
              <a:off x="4260" y="5655"/>
              <a:ext cx="780" cy="0"/>
            </a:xfrm>
            <a:prstGeom prst="straightConnector1">
              <a:avLst/>
            </a:prstGeom>
            <a:noFill/>
            <a:ln w="9525">
              <a:solidFill>
                <a:srgbClr val="000000"/>
              </a:solidFill>
              <a:round/>
              <a:headEnd/>
              <a:tailEnd type="triangle" w="med" len="med"/>
            </a:ln>
          </p:spPr>
        </p:cxnSp>
        <p:cxnSp>
          <p:nvCxnSpPr>
            <p:cNvPr id="22550" name="AutoShape 22"/>
            <p:cNvCxnSpPr>
              <a:cxnSpLocks noChangeShapeType="1"/>
            </p:cNvCxnSpPr>
            <p:nvPr/>
          </p:nvCxnSpPr>
          <p:spPr bwMode="auto">
            <a:xfrm>
              <a:off x="1726" y="5655"/>
              <a:ext cx="1515" cy="0"/>
            </a:xfrm>
            <a:prstGeom prst="straightConnector1">
              <a:avLst/>
            </a:prstGeom>
            <a:noFill/>
            <a:ln w="9525">
              <a:solidFill>
                <a:srgbClr val="000000"/>
              </a:solidFill>
              <a:round/>
              <a:headEnd/>
              <a:tailEnd/>
            </a:ln>
          </p:spPr>
        </p:cxnSp>
        <p:cxnSp>
          <p:nvCxnSpPr>
            <p:cNvPr id="22551" name="AutoShape 23"/>
            <p:cNvCxnSpPr>
              <a:cxnSpLocks noChangeShapeType="1"/>
            </p:cNvCxnSpPr>
            <p:nvPr/>
          </p:nvCxnSpPr>
          <p:spPr bwMode="auto">
            <a:xfrm flipV="1">
              <a:off x="1726" y="4350"/>
              <a:ext cx="0" cy="1305"/>
            </a:xfrm>
            <a:prstGeom prst="straightConnector1">
              <a:avLst/>
            </a:prstGeom>
            <a:noFill/>
            <a:ln w="9525">
              <a:solidFill>
                <a:srgbClr val="000000"/>
              </a:solidFill>
              <a:round/>
              <a:headEnd/>
              <a:tailEnd type="triangle" w="med" len="med"/>
            </a:ln>
          </p:spPr>
        </p:cxnSp>
        <p:cxnSp>
          <p:nvCxnSpPr>
            <p:cNvPr id="22552" name="AutoShape 24"/>
            <p:cNvCxnSpPr>
              <a:cxnSpLocks noChangeShapeType="1"/>
            </p:cNvCxnSpPr>
            <p:nvPr/>
          </p:nvCxnSpPr>
          <p:spPr bwMode="auto">
            <a:xfrm>
              <a:off x="2969" y="8240"/>
              <a:ext cx="1" cy="480"/>
            </a:xfrm>
            <a:prstGeom prst="straightConnector1">
              <a:avLst/>
            </a:prstGeom>
            <a:noFill/>
            <a:ln w="9525">
              <a:solidFill>
                <a:srgbClr val="000000"/>
              </a:solidFill>
              <a:round/>
              <a:headEnd/>
              <a:tailEnd type="triangle" w="med" len="med"/>
            </a:ln>
          </p:spPr>
        </p:cxnSp>
      </p:grpSp>
      <p:cxnSp>
        <p:nvCxnSpPr>
          <p:cNvPr id="22553" name="AutoShape 25"/>
          <p:cNvCxnSpPr>
            <a:cxnSpLocks noChangeShapeType="1"/>
          </p:cNvCxnSpPr>
          <p:nvPr/>
        </p:nvCxnSpPr>
        <p:spPr bwMode="auto">
          <a:xfrm>
            <a:off x="4800600" y="4876800"/>
            <a:ext cx="0" cy="304800"/>
          </a:xfrm>
          <a:prstGeom prst="straightConnector1">
            <a:avLst/>
          </a:prstGeom>
          <a:noFill/>
          <a:ln w="9525">
            <a:solidFill>
              <a:srgbClr val="000000"/>
            </a:solidFill>
            <a:round/>
            <a:headEnd/>
            <a:tailEnd type="triangle" w="med" len="med"/>
          </a:ln>
        </p:spPr>
      </p:cxnSp>
      <p:cxnSp>
        <p:nvCxnSpPr>
          <p:cNvPr id="22554" name="AutoShape 26"/>
          <p:cNvCxnSpPr>
            <a:cxnSpLocks noChangeShapeType="1"/>
          </p:cNvCxnSpPr>
          <p:nvPr/>
        </p:nvCxnSpPr>
        <p:spPr bwMode="auto">
          <a:xfrm>
            <a:off x="7162800" y="4876800"/>
            <a:ext cx="0" cy="304800"/>
          </a:xfrm>
          <a:prstGeom prst="straightConnector1">
            <a:avLst/>
          </a:prstGeom>
          <a:noFill/>
          <a:ln w="9525">
            <a:solidFill>
              <a:srgbClr val="000000"/>
            </a:solidFill>
            <a:round/>
            <a:headEnd/>
            <a:tailEnd type="triangle" w="med" len="med"/>
          </a:ln>
        </p:spPr>
      </p:cxnSp>
      <p:sp>
        <p:nvSpPr>
          <p:cNvPr id="29" name="Rectangle 28"/>
          <p:cNvSpPr/>
          <p:nvPr/>
        </p:nvSpPr>
        <p:spPr>
          <a:xfrm>
            <a:off x="3124200" y="152400"/>
            <a:ext cx="1352999" cy="369332"/>
          </a:xfrm>
          <a:prstGeom prst="rect">
            <a:avLst/>
          </a:prstGeom>
        </p:spPr>
        <p:txBody>
          <a:bodyPr wrap="none">
            <a:spAutoFit/>
          </a:bodyPr>
          <a:lstStyle/>
          <a:p>
            <a:pPr algn="ctr"/>
            <a:r>
              <a:rPr lang="en-US" b="1" dirty="0" smtClean="0"/>
              <a:t>E-R Diagram</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2209800" y="1066800"/>
            <a:ext cx="6238875" cy="2276475"/>
            <a:chOff x="2100" y="10725"/>
            <a:chExt cx="9825" cy="3585"/>
          </a:xfrm>
        </p:grpSpPr>
        <p:sp>
          <p:nvSpPr>
            <p:cNvPr id="23555" name="AutoShape 3"/>
            <p:cNvSpPr>
              <a:spLocks noChangeArrowheads="1"/>
            </p:cNvSpPr>
            <p:nvPr/>
          </p:nvSpPr>
          <p:spPr bwMode="auto">
            <a:xfrm>
              <a:off x="5355" y="10725"/>
              <a:ext cx="1605" cy="45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Admin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556" name="AutoShape 4"/>
            <p:cNvCxnSpPr>
              <a:cxnSpLocks noChangeShapeType="1"/>
            </p:cNvCxnSpPr>
            <p:nvPr/>
          </p:nvCxnSpPr>
          <p:spPr bwMode="auto">
            <a:xfrm>
              <a:off x="6195" y="11175"/>
              <a:ext cx="0" cy="615"/>
            </a:xfrm>
            <a:prstGeom prst="straightConnector1">
              <a:avLst/>
            </a:prstGeom>
            <a:noFill/>
            <a:ln w="9525">
              <a:solidFill>
                <a:srgbClr val="000000"/>
              </a:solidFill>
              <a:round/>
              <a:headEnd/>
              <a:tailEnd type="triangle" w="med" len="med"/>
            </a:ln>
          </p:spPr>
        </p:cxnSp>
        <p:sp>
          <p:nvSpPr>
            <p:cNvPr id="23557" name="AutoShape 5"/>
            <p:cNvSpPr>
              <a:spLocks noChangeArrowheads="1"/>
            </p:cNvSpPr>
            <p:nvPr/>
          </p:nvSpPr>
          <p:spPr bwMode="auto">
            <a:xfrm>
              <a:off x="5100" y="11790"/>
              <a:ext cx="1935" cy="1005"/>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000" dirty="0" smtClean="0">
                  <a:latin typeface="Arial" pitchFamily="34" charset="0"/>
                  <a:cs typeface="Arial" pitchFamily="34" charset="0"/>
                </a:rPr>
                <a:t>Update.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558" name="AutoShape 6"/>
            <p:cNvCxnSpPr>
              <a:cxnSpLocks noChangeShapeType="1"/>
            </p:cNvCxnSpPr>
            <p:nvPr/>
          </p:nvCxnSpPr>
          <p:spPr bwMode="auto">
            <a:xfrm>
              <a:off x="6195" y="12795"/>
              <a:ext cx="0" cy="615"/>
            </a:xfrm>
            <a:prstGeom prst="straightConnector1">
              <a:avLst/>
            </a:prstGeom>
            <a:noFill/>
            <a:ln w="9525">
              <a:solidFill>
                <a:srgbClr val="000000"/>
              </a:solidFill>
              <a:round/>
              <a:headEnd/>
              <a:tailEnd type="triangle" w="med" len="med"/>
            </a:ln>
          </p:spPr>
        </p:cxnSp>
        <p:cxnSp>
          <p:nvCxnSpPr>
            <p:cNvPr id="23559" name="AutoShape 7"/>
            <p:cNvCxnSpPr>
              <a:cxnSpLocks noChangeShapeType="1"/>
            </p:cNvCxnSpPr>
            <p:nvPr/>
          </p:nvCxnSpPr>
          <p:spPr bwMode="auto">
            <a:xfrm>
              <a:off x="2820" y="13410"/>
              <a:ext cx="8385" cy="0"/>
            </a:xfrm>
            <a:prstGeom prst="straightConnector1">
              <a:avLst/>
            </a:prstGeom>
            <a:noFill/>
            <a:ln w="9525">
              <a:solidFill>
                <a:srgbClr val="000000"/>
              </a:solidFill>
              <a:round/>
              <a:headEnd/>
              <a:tailEnd/>
            </a:ln>
          </p:spPr>
        </p:cxnSp>
        <p:sp>
          <p:nvSpPr>
            <p:cNvPr id="23560" name="AutoShape 8"/>
            <p:cNvSpPr>
              <a:spLocks noChangeArrowheads="1"/>
            </p:cNvSpPr>
            <p:nvPr/>
          </p:nvSpPr>
          <p:spPr bwMode="auto">
            <a:xfrm>
              <a:off x="2100" y="13710"/>
              <a:ext cx="1770" cy="55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Exhibitions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61" name="AutoShape 9"/>
            <p:cNvSpPr>
              <a:spLocks noChangeArrowheads="1"/>
            </p:cNvSpPr>
            <p:nvPr/>
          </p:nvSpPr>
          <p:spPr bwMode="auto">
            <a:xfrm>
              <a:off x="5250" y="13755"/>
              <a:ext cx="1605" cy="55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News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62" name="AutoShape 10"/>
            <p:cNvSpPr>
              <a:spLocks noChangeArrowheads="1"/>
            </p:cNvSpPr>
            <p:nvPr/>
          </p:nvSpPr>
          <p:spPr bwMode="auto">
            <a:xfrm>
              <a:off x="7679" y="13755"/>
              <a:ext cx="1605" cy="51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Restaurant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63" name="AutoShape 11"/>
            <p:cNvSpPr>
              <a:spLocks noChangeArrowheads="1"/>
            </p:cNvSpPr>
            <p:nvPr/>
          </p:nvSpPr>
          <p:spPr bwMode="auto">
            <a:xfrm>
              <a:off x="9975" y="13755"/>
              <a:ext cx="1950" cy="43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Recipes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3564" name="AutoShape 12"/>
            <p:cNvCxnSpPr>
              <a:cxnSpLocks noChangeShapeType="1"/>
            </p:cNvCxnSpPr>
            <p:nvPr/>
          </p:nvCxnSpPr>
          <p:spPr bwMode="auto">
            <a:xfrm>
              <a:off x="2820" y="13410"/>
              <a:ext cx="0" cy="300"/>
            </a:xfrm>
            <a:prstGeom prst="straightConnector1">
              <a:avLst/>
            </a:prstGeom>
            <a:noFill/>
            <a:ln w="9525">
              <a:solidFill>
                <a:srgbClr val="000000"/>
              </a:solidFill>
              <a:round/>
              <a:headEnd/>
              <a:tailEnd type="triangle" w="med" len="med"/>
            </a:ln>
          </p:spPr>
        </p:cxnSp>
        <p:cxnSp>
          <p:nvCxnSpPr>
            <p:cNvPr id="23565" name="AutoShape 13"/>
            <p:cNvCxnSpPr>
              <a:cxnSpLocks noChangeShapeType="1"/>
            </p:cNvCxnSpPr>
            <p:nvPr/>
          </p:nvCxnSpPr>
          <p:spPr bwMode="auto">
            <a:xfrm>
              <a:off x="6195" y="13410"/>
              <a:ext cx="0" cy="345"/>
            </a:xfrm>
            <a:prstGeom prst="straightConnector1">
              <a:avLst/>
            </a:prstGeom>
            <a:noFill/>
            <a:ln w="9525">
              <a:solidFill>
                <a:srgbClr val="000000"/>
              </a:solidFill>
              <a:round/>
              <a:headEnd/>
              <a:tailEnd type="triangle" w="med" len="med"/>
            </a:ln>
          </p:spPr>
        </p:cxnSp>
        <p:cxnSp>
          <p:nvCxnSpPr>
            <p:cNvPr id="23566" name="AutoShape 14"/>
            <p:cNvCxnSpPr>
              <a:cxnSpLocks noChangeShapeType="1"/>
            </p:cNvCxnSpPr>
            <p:nvPr/>
          </p:nvCxnSpPr>
          <p:spPr bwMode="auto">
            <a:xfrm>
              <a:off x="8400" y="13410"/>
              <a:ext cx="0" cy="345"/>
            </a:xfrm>
            <a:prstGeom prst="straightConnector1">
              <a:avLst/>
            </a:prstGeom>
            <a:noFill/>
            <a:ln w="9525">
              <a:solidFill>
                <a:srgbClr val="000000"/>
              </a:solidFill>
              <a:round/>
              <a:headEnd/>
              <a:tailEnd type="triangle" w="med" len="med"/>
            </a:ln>
          </p:spPr>
        </p:cxnSp>
        <p:cxnSp>
          <p:nvCxnSpPr>
            <p:cNvPr id="23567" name="AutoShape 15"/>
            <p:cNvCxnSpPr>
              <a:cxnSpLocks noChangeShapeType="1"/>
            </p:cNvCxnSpPr>
            <p:nvPr/>
          </p:nvCxnSpPr>
          <p:spPr bwMode="auto">
            <a:xfrm>
              <a:off x="11205" y="13410"/>
              <a:ext cx="0" cy="345"/>
            </a:xfrm>
            <a:prstGeom prst="straightConnector1">
              <a:avLst/>
            </a:prstGeom>
            <a:noFill/>
            <a:ln w="9525">
              <a:solidFill>
                <a:srgbClr val="000000"/>
              </a:solidFill>
              <a:round/>
              <a:headEnd/>
              <a:tailEnd type="triangle" w="med" len="med"/>
            </a:ln>
          </p:spPr>
        </p:cxnSp>
      </p:grpSp>
      <p:sp>
        <p:nvSpPr>
          <p:cNvPr id="16" name="Rectangle 15"/>
          <p:cNvSpPr/>
          <p:nvPr/>
        </p:nvSpPr>
        <p:spPr>
          <a:xfrm>
            <a:off x="4038600" y="381000"/>
            <a:ext cx="1352998" cy="369332"/>
          </a:xfrm>
          <a:prstGeom prst="rect">
            <a:avLst/>
          </a:prstGeom>
        </p:spPr>
        <p:txBody>
          <a:bodyPr wrap="none">
            <a:spAutoFit/>
          </a:bodyPr>
          <a:lstStyle/>
          <a:p>
            <a:pPr algn="ctr"/>
            <a:r>
              <a:rPr lang="en-US" b="1" dirty="0" smtClean="0"/>
              <a:t>E-R Diagram</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229600" cy="6740307"/>
          </a:xfrm>
          <a:prstGeom prst="rect">
            <a:avLst/>
          </a:prstGeom>
        </p:spPr>
        <p:txBody>
          <a:bodyPr wrap="square">
            <a:spAutoFit/>
          </a:bodyPr>
          <a:lstStyle/>
          <a:p>
            <a:pPr algn="ctr"/>
            <a:r>
              <a:rPr lang="en-US" sz="3200" b="1" dirty="0" smtClean="0"/>
              <a:t>UML</a:t>
            </a:r>
          </a:p>
          <a:p>
            <a:endParaRPr lang="en-US" sz="1600" dirty="0" smtClean="0"/>
          </a:p>
          <a:p>
            <a:r>
              <a:rPr lang="en-US" sz="3200" dirty="0" smtClean="0"/>
              <a:t>The Unified Modeling Language (UML) is a general-purpose modeling language in the field of software  engineering. </a:t>
            </a:r>
          </a:p>
          <a:p>
            <a:r>
              <a:rPr lang="en-US" sz="3200" dirty="0" smtClean="0"/>
              <a:t>The basic level provides a set of graphic notation techniques to create visual models of object-oriented software-intensive systems. Higher levels cover process-oriented views of a system.</a:t>
            </a:r>
          </a:p>
          <a:p>
            <a:endParaRPr lang="en-US" sz="3200" dirty="0" smtClean="0"/>
          </a:p>
          <a:p>
            <a:endParaRPr lang="en-US" sz="3200" dirty="0" smtClean="0"/>
          </a:p>
          <a:p>
            <a:r>
              <a:rPr lang="en-US" sz="3200" dirty="0" smtClean="0"/>
              <a:t>The UML diagrams for </a:t>
            </a:r>
            <a:r>
              <a:rPr lang="en-US" sz="3200" dirty="0" err="1" smtClean="0"/>
              <a:t>dish_is_wish</a:t>
            </a:r>
            <a:r>
              <a:rPr lang="en-US" sz="3200" dirty="0" smtClean="0"/>
              <a:t> are as follows:</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533400"/>
            <a:ext cx="1961755" cy="369332"/>
          </a:xfrm>
          <a:prstGeom prst="rect">
            <a:avLst/>
          </a:prstGeom>
        </p:spPr>
        <p:txBody>
          <a:bodyPr wrap="none">
            <a:spAutoFit/>
          </a:bodyPr>
          <a:lstStyle/>
          <a:p>
            <a:pPr algn="ctr"/>
            <a:r>
              <a:rPr lang="en-US" b="1" dirty="0" err="1" smtClean="0"/>
              <a:t>Usecase</a:t>
            </a:r>
            <a:r>
              <a:rPr lang="en-US" b="1" dirty="0" smtClean="0"/>
              <a:t> for Visitor</a:t>
            </a:r>
            <a:endParaRPr lang="en-US" b="1" dirty="0"/>
          </a:p>
        </p:txBody>
      </p:sp>
      <p:pic>
        <p:nvPicPr>
          <p:cNvPr id="1030" name="Picture 6"/>
          <p:cNvPicPr>
            <a:picLocks noChangeAspect="1" noChangeArrowheads="1"/>
          </p:cNvPicPr>
          <p:nvPr/>
        </p:nvPicPr>
        <p:blipFill>
          <a:blip r:embed="rId2" cstate="print"/>
          <a:srcRect/>
          <a:stretch>
            <a:fillRect/>
          </a:stretch>
        </p:blipFill>
        <p:spPr bwMode="auto">
          <a:xfrm>
            <a:off x="304800" y="1143000"/>
            <a:ext cx="8458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657600" y="685800"/>
            <a:ext cx="2438400" cy="369332"/>
          </a:xfrm>
          <a:prstGeom prst="rect">
            <a:avLst/>
          </a:prstGeom>
        </p:spPr>
        <p:txBody>
          <a:bodyPr wrap="square">
            <a:spAutoFit/>
          </a:bodyPr>
          <a:lstStyle/>
          <a:p>
            <a:pPr algn="ctr"/>
            <a:r>
              <a:rPr lang="en-US" b="1" dirty="0" err="1" smtClean="0"/>
              <a:t>Usecase</a:t>
            </a:r>
            <a:r>
              <a:rPr lang="en-US" b="1" dirty="0" smtClean="0"/>
              <a:t> for members</a:t>
            </a:r>
            <a:endParaRPr lang="en-US" b="1" dirty="0"/>
          </a:p>
        </p:txBody>
      </p:sp>
      <p:pic>
        <p:nvPicPr>
          <p:cNvPr id="4" name="Picture 54"/>
          <p:cNvPicPr>
            <a:picLocks noChangeAspect="1" noChangeArrowheads="1"/>
          </p:cNvPicPr>
          <p:nvPr/>
        </p:nvPicPr>
        <p:blipFill>
          <a:blip r:embed="rId2" cstate="print"/>
          <a:srcRect/>
          <a:stretch>
            <a:fillRect/>
          </a:stretch>
        </p:blipFill>
        <p:spPr bwMode="auto">
          <a:xfrm>
            <a:off x="666750" y="1066800"/>
            <a:ext cx="78105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905000" y="685800"/>
            <a:ext cx="5105400" cy="6400801"/>
          </a:xfrm>
          <a:prstGeom prst="rect">
            <a:avLst/>
          </a:prstGeom>
          <a:noFill/>
          <a:ln w="9525">
            <a:noFill/>
            <a:miter lim="800000"/>
            <a:headEnd/>
            <a:tailEnd/>
          </a:ln>
          <a:effectLst/>
        </p:spPr>
      </p:pic>
      <p:sp>
        <p:nvSpPr>
          <p:cNvPr id="5" name="TextBox 4"/>
          <p:cNvSpPr txBox="1"/>
          <p:nvPr/>
        </p:nvSpPr>
        <p:spPr>
          <a:xfrm>
            <a:off x="2438400" y="304800"/>
            <a:ext cx="3733800" cy="369332"/>
          </a:xfrm>
          <a:prstGeom prst="rect">
            <a:avLst/>
          </a:prstGeom>
          <a:noFill/>
        </p:spPr>
        <p:txBody>
          <a:bodyPr wrap="square" rtlCol="0">
            <a:spAutoFit/>
          </a:bodyPr>
          <a:lstStyle/>
          <a:p>
            <a:pPr algn="ctr"/>
            <a:r>
              <a:rPr lang="en-US" b="1" dirty="0" smtClean="0"/>
              <a:t>Activity for Login member</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1866900" y="1295400"/>
            <a:ext cx="5410200" cy="5562600"/>
          </a:xfrm>
          <a:prstGeom prst="rect">
            <a:avLst/>
          </a:prstGeom>
          <a:noFill/>
          <a:ln w="9525">
            <a:noFill/>
            <a:miter lim="800000"/>
            <a:headEnd/>
            <a:tailEnd/>
          </a:ln>
          <a:effectLst/>
        </p:spPr>
      </p:pic>
      <p:sp>
        <p:nvSpPr>
          <p:cNvPr id="3" name="Rectangle 2"/>
          <p:cNvSpPr/>
          <p:nvPr/>
        </p:nvSpPr>
        <p:spPr>
          <a:xfrm>
            <a:off x="3657600" y="762000"/>
            <a:ext cx="1887761" cy="369332"/>
          </a:xfrm>
          <a:prstGeom prst="rect">
            <a:avLst/>
          </a:prstGeom>
        </p:spPr>
        <p:txBody>
          <a:bodyPr wrap="none">
            <a:spAutoFit/>
          </a:bodyPr>
          <a:lstStyle/>
          <a:p>
            <a:pPr algn="ctr"/>
            <a:r>
              <a:rPr lang="en-US" b="1" dirty="0" smtClean="0"/>
              <a:t>Activity for visitor</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381000"/>
            <a:ext cx="1514903" cy="369332"/>
          </a:xfrm>
          <a:prstGeom prst="rect">
            <a:avLst/>
          </a:prstGeom>
        </p:spPr>
        <p:txBody>
          <a:bodyPr wrap="none">
            <a:spAutoFit/>
          </a:bodyPr>
          <a:lstStyle/>
          <a:p>
            <a:pPr algn="ctr"/>
            <a:r>
              <a:rPr lang="en-US" b="1" dirty="0" smtClean="0"/>
              <a:t>Class Diagram</a:t>
            </a: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0" y="914400"/>
            <a:ext cx="9144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1" y="685800"/>
            <a:ext cx="7696200" cy="6172200"/>
          </a:xfrm>
          <a:prstGeom prst="rect">
            <a:avLst/>
          </a:prstGeom>
          <a:noFill/>
          <a:ln w="9525">
            <a:noFill/>
            <a:miter lim="800000"/>
            <a:headEnd/>
            <a:tailEnd/>
          </a:ln>
          <a:effectLst/>
        </p:spPr>
      </p:pic>
      <p:sp>
        <p:nvSpPr>
          <p:cNvPr id="3" name="Rectangle 2"/>
          <p:cNvSpPr/>
          <p:nvPr/>
        </p:nvSpPr>
        <p:spPr>
          <a:xfrm>
            <a:off x="3200400" y="228600"/>
            <a:ext cx="1962140" cy="369332"/>
          </a:xfrm>
          <a:prstGeom prst="rect">
            <a:avLst/>
          </a:prstGeom>
        </p:spPr>
        <p:txBody>
          <a:bodyPr wrap="none">
            <a:spAutoFit/>
          </a:bodyPr>
          <a:lstStyle/>
          <a:p>
            <a:pPr algn="ctr"/>
            <a:r>
              <a:rPr lang="en-US" b="1" dirty="0" smtClean="0"/>
              <a:t>Sequence Diagram</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cstate="print"/>
          <a:srcRect/>
          <a:stretch>
            <a:fillRect/>
          </a:stretch>
        </p:blipFill>
        <p:spPr bwMode="auto">
          <a:xfrm>
            <a:off x="409575" y="1762124"/>
            <a:ext cx="8324850" cy="4257676"/>
          </a:xfrm>
          <a:prstGeom prst="rect">
            <a:avLst/>
          </a:prstGeom>
          <a:noFill/>
          <a:ln w="9525">
            <a:noFill/>
            <a:miter lim="800000"/>
            <a:headEnd/>
            <a:tailEnd/>
          </a:ln>
          <a:effectLst/>
        </p:spPr>
      </p:pic>
      <p:sp>
        <p:nvSpPr>
          <p:cNvPr id="4" name="Rectangle 3"/>
          <p:cNvSpPr/>
          <p:nvPr/>
        </p:nvSpPr>
        <p:spPr>
          <a:xfrm>
            <a:off x="3352800" y="762000"/>
            <a:ext cx="2330061" cy="369332"/>
          </a:xfrm>
          <a:prstGeom prst="rect">
            <a:avLst/>
          </a:prstGeom>
        </p:spPr>
        <p:txBody>
          <a:bodyPr wrap="none">
            <a:spAutoFit/>
          </a:bodyPr>
          <a:lstStyle/>
          <a:p>
            <a:pPr algn="ctr"/>
            <a:r>
              <a:rPr lang="en-US" b="1" dirty="0" smtClean="0"/>
              <a:t>Collaboration Diagram</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685800" y="609600"/>
            <a:ext cx="6739214"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1600" b="1" dirty="0">
              <a:latin typeface="Calibri" pitchFamily="34" charset="0"/>
              <a:ea typeface="Calibri" pitchFamily="34"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1600" b="1" dirty="0">
              <a:latin typeface="Calibri" pitchFamily="34" charset="0"/>
              <a:ea typeface="Calibri" pitchFamily="34" charset="0"/>
              <a:cs typeface="Calibri" pitchFamily="34" charset="0"/>
            </a:endParaRPr>
          </a:p>
          <a:p>
            <a:pPr lvl="0" indent="457200" fontAlgn="base">
              <a:spcBef>
                <a:spcPct val="0"/>
              </a:spcBef>
              <a:spcAft>
                <a:spcPct val="0"/>
              </a:spcAft>
            </a:pPr>
            <a:r>
              <a:rPr kumimoji="0" lang="en-US" sz="48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Team</a:t>
            </a:r>
            <a:r>
              <a:rPr lang="en-IN" sz="800" dirty="0" smtClean="0"/>
              <a:t> </a:t>
            </a:r>
            <a:r>
              <a:rPr lang="en-IN" sz="3600" dirty="0" smtClean="0"/>
              <a:t>Members</a:t>
            </a:r>
          </a:p>
          <a:p>
            <a:pPr lvl="0" indent="457200" fontAlgn="base">
              <a:spcBef>
                <a:spcPct val="0"/>
              </a:spcBef>
              <a:spcAft>
                <a:spcPct val="0"/>
              </a:spcAft>
            </a:pPr>
            <a:endParaRPr kumimoji="0" lang="en-IN" sz="3600" b="0" i="0" u="none" strike="noStrike" cap="none" normalizeH="0" baseline="0" dirty="0">
              <a:ln>
                <a:noFill/>
              </a:ln>
              <a:solidFill>
                <a:schemeClr val="tx1"/>
              </a:solidFill>
              <a:effectLst/>
              <a:latin typeface="Arial" pitchFamily="34" charset="0"/>
              <a:cs typeface="Arial" pitchFamily="34" charset="0"/>
            </a:endParaRPr>
          </a:p>
          <a:p>
            <a:pPr lvl="0" indent="457200" fontAlgn="base">
              <a:spcBef>
                <a:spcPct val="0"/>
              </a:spcBef>
              <a:spcAft>
                <a:spcPct val="0"/>
              </a:spcAf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1.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Jagruti</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Digambar</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Patil</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2</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Shweta</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Baburao</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Desai.</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3.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Sheetal</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Shantaram</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Tiwari</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609600"/>
            <a:ext cx="2160400" cy="369332"/>
          </a:xfrm>
          <a:prstGeom prst="rect">
            <a:avLst/>
          </a:prstGeom>
        </p:spPr>
        <p:txBody>
          <a:bodyPr wrap="none">
            <a:spAutoFit/>
          </a:bodyPr>
          <a:lstStyle/>
          <a:p>
            <a:pPr algn="ctr"/>
            <a:r>
              <a:rPr lang="en-US" b="1" dirty="0" smtClean="0"/>
              <a:t>Component Diagram</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228600" y="266700"/>
            <a:ext cx="8610600" cy="659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600" y="533400"/>
            <a:ext cx="2216761" cy="369332"/>
          </a:xfrm>
          <a:prstGeom prst="rect">
            <a:avLst/>
          </a:prstGeom>
        </p:spPr>
        <p:txBody>
          <a:bodyPr wrap="none">
            <a:spAutoFit/>
          </a:bodyPr>
          <a:lstStyle/>
          <a:p>
            <a:pPr algn="ctr"/>
            <a:r>
              <a:rPr lang="en-US" b="1" dirty="0" smtClean="0"/>
              <a:t>Deployment Diagram</a:t>
            </a:r>
            <a:endParaRPr lang="en-US" b="1" dirty="0"/>
          </a:p>
        </p:txBody>
      </p:sp>
      <p:pic>
        <p:nvPicPr>
          <p:cNvPr id="21507" name="Picture 3"/>
          <p:cNvPicPr>
            <a:picLocks noChangeAspect="1" noChangeArrowheads="1"/>
          </p:cNvPicPr>
          <p:nvPr/>
        </p:nvPicPr>
        <p:blipFill>
          <a:blip r:embed="rId2" cstate="print"/>
          <a:srcRect/>
          <a:stretch>
            <a:fillRect/>
          </a:stretch>
        </p:blipFill>
        <p:spPr bwMode="auto">
          <a:xfrm>
            <a:off x="609600" y="1298574"/>
            <a:ext cx="7848600" cy="502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914400" y="1447800"/>
            <a:ext cx="1943100" cy="298132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3657600" y="1447800"/>
            <a:ext cx="1581150" cy="1362075"/>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cstate="print"/>
          <a:srcRect/>
          <a:stretch>
            <a:fillRect/>
          </a:stretch>
        </p:blipFill>
        <p:spPr bwMode="auto">
          <a:xfrm>
            <a:off x="5791200" y="1524000"/>
            <a:ext cx="2257425" cy="3905250"/>
          </a:xfrm>
          <a:prstGeom prst="rect">
            <a:avLst/>
          </a:prstGeom>
          <a:noFill/>
          <a:ln w="9525">
            <a:noFill/>
            <a:miter lim="800000"/>
            <a:headEnd/>
            <a:tailEnd/>
          </a:ln>
          <a:effectLst/>
        </p:spPr>
      </p:pic>
      <p:sp>
        <p:nvSpPr>
          <p:cNvPr id="5" name="TextBox 4"/>
          <p:cNvSpPr txBox="1"/>
          <p:nvPr/>
        </p:nvSpPr>
        <p:spPr>
          <a:xfrm>
            <a:off x="1066800" y="990600"/>
            <a:ext cx="1530355" cy="369332"/>
          </a:xfrm>
          <a:prstGeom prst="rect">
            <a:avLst/>
          </a:prstGeom>
          <a:noFill/>
        </p:spPr>
        <p:txBody>
          <a:bodyPr wrap="none" rtlCol="0">
            <a:spAutoFit/>
          </a:bodyPr>
          <a:lstStyle/>
          <a:p>
            <a:r>
              <a:rPr lang="en-US" dirty="0" err="1" smtClean="0"/>
              <a:t>Admin_details</a:t>
            </a:r>
            <a:endParaRPr lang="en-US" dirty="0"/>
          </a:p>
        </p:txBody>
      </p:sp>
      <p:sp>
        <p:nvSpPr>
          <p:cNvPr id="6" name="Rectangle 5"/>
          <p:cNvSpPr/>
          <p:nvPr/>
        </p:nvSpPr>
        <p:spPr>
          <a:xfrm>
            <a:off x="3657600" y="1066800"/>
            <a:ext cx="643125" cy="369332"/>
          </a:xfrm>
          <a:prstGeom prst="rect">
            <a:avLst/>
          </a:prstGeom>
        </p:spPr>
        <p:txBody>
          <a:bodyPr wrap="none">
            <a:spAutoFit/>
          </a:bodyPr>
          <a:lstStyle/>
          <a:p>
            <a:r>
              <a:rPr lang="en-US" dirty="0" smtClean="0"/>
              <a:t>login</a:t>
            </a:r>
            <a:endParaRPr lang="en-US" dirty="0"/>
          </a:p>
        </p:txBody>
      </p:sp>
      <p:sp>
        <p:nvSpPr>
          <p:cNvPr id="7" name="Rectangle 6"/>
          <p:cNvSpPr/>
          <p:nvPr/>
        </p:nvSpPr>
        <p:spPr>
          <a:xfrm>
            <a:off x="6096000" y="1066800"/>
            <a:ext cx="1153649" cy="369332"/>
          </a:xfrm>
          <a:prstGeom prst="rect">
            <a:avLst/>
          </a:prstGeom>
        </p:spPr>
        <p:txBody>
          <a:bodyPr wrap="none">
            <a:spAutoFit/>
          </a:bodyPr>
          <a:lstStyle/>
          <a:p>
            <a:r>
              <a:rPr lang="en-US" dirty="0" smtClean="0"/>
              <a:t>restaurant</a:t>
            </a:r>
            <a:endParaRPr lang="en-US" dirty="0"/>
          </a:p>
        </p:txBody>
      </p:sp>
      <p:sp>
        <p:nvSpPr>
          <p:cNvPr id="8" name="Rectangle 7"/>
          <p:cNvSpPr/>
          <p:nvPr/>
        </p:nvSpPr>
        <p:spPr>
          <a:xfrm>
            <a:off x="3276600" y="457200"/>
            <a:ext cx="2577630" cy="369332"/>
          </a:xfrm>
          <a:prstGeom prst="rect">
            <a:avLst/>
          </a:prstGeom>
        </p:spPr>
        <p:txBody>
          <a:bodyPr wrap="none">
            <a:spAutoFit/>
          </a:bodyPr>
          <a:lstStyle/>
          <a:p>
            <a:pPr algn="ctr"/>
            <a:r>
              <a:rPr lang="en-US" b="1" dirty="0" smtClean="0"/>
              <a:t>Database Table Structure</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609600" y="1066800"/>
            <a:ext cx="2333625" cy="252412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cstate="print"/>
          <a:srcRect/>
          <a:stretch>
            <a:fillRect/>
          </a:stretch>
        </p:blipFill>
        <p:spPr bwMode="auto">
          <a:xfrm>
            <a:off x="3505200" y="990600"/>
            <a:ext cx="2238375" cy="409575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cstate="print"/>
          <a:srcRect/>
          <a:stretch>
            <a:fillRect/>
          </a:stretch>
        </p:blipFill>
        <p:spPr bwMode="auto">
          <a:xfrm>
            <a:off x="6172200" y="914400"/>
            <a:ext cx="2266950" cy="5000625"/>
          </a:xfrm>
          <a:prstGeom prst="rect">
            <a:avLst/>
          </a:prstGeom>
          <a:noFill/>
          <a:ln w="9525">
            <a:noFill/>
            <a:miter lim="800000"/>
            <a:headEnd/>
            <a:tailEnd/>
          </a:ln>
          <a:effectLst/>
        </p:spPr>
      </p:pic>
      <p:sp>
        <p:nvSpPr>
          <p:cNvPr id="5" name="Rectangle 4"/>
          <p:cNvSpPr/>
          <p:nvPr/>
        </p:nvSpPr>
        <p:spPr>
          <a:xfrm>
            <a:off x="1447800" y="533400"/>
            <a:ext cx="673582" cy="369332"/>
          </a:xfrm>
          <a:prstGeom prst="rect">
            <a:avLst/>
          </a:prstGeom>
        </p:spPr>
        <p:txBody>
          <a:bodyPr wrap="none">
            <a:spAutoFit/>
          </a:bodyPr>
          <a:lstStyle/>
          <a:p>
            <a:r>
              <a:rPr lang="en-US" dirty="0" smtClean="0"/>
              <a:t>news</a:t>
            </a:r>
            <a:endParaRPr lang="en-US" dirty="0"/>
          </a:p>
        </p:txBody>
      </p:sp>
      <p:sp>
        <p:nvSpPr>
          <p:cNvPr id="6" name="Rectangle 5"/>
          <p:cNvSpPr/>
          <p:nvPr/>
        </p:nvSpPr>
        <p:spPr>
          <a:xfrm>
            <a:off x="4114800" y="457200"/>
            <a:ext cx="818044" cy="369332"/>
          </a:xfrm>
          <a:prstGeom prst="rect">
            <a:avLst/>
          </a:prstGeom>
        </p:spPr>
        <p:txBody>
          <a:bodyPr wrap="none">
            <a:spAutoFit/>
          </a:bodyPr>
          <a:lstStyle/>
          <a:p>
            <a:r>
              <a:rPr lang="en-US" dirty="0" err="1" smtClean="0"/>
              <a:t>recipie</a:t>
            </a:r>
            <a:endParaRPr lang="en-US" dirty="0"/>
          </a:p>
        </p:txBody>
      </p:sp>
      <p:sp>
        <p:nvSpPr>
          <p:cNvPr id="7" name="Rectangle 6"/>
          <p:cNvSpPr/>
          <p:nvPr/>
        </p:nvSpPr>
        <p:spPr>
          <a:xfrm>
            <a:off x="6400800" y="457200"/>
            <a:ext cx="1818190" cy="369332"/>
          </a:xfrm>
          <a:prstGeom prst="rect">
            <a:avLst/>
          </a:prstGeom>
        </p:spPr>
        <p:txBody>
          <a:bodyPr wrap="none">
            <a:spAutoFit/>
          </a:bodyPr>
          <a:lstStyle/>
          <a:p>
            <a:r>
              <a:rPr lang="en-US" dirty="0" err="1" smtClean="0"/>
              <a:t>Kitchen_compass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066800" y="762000"/>
            <a:ext cx="6096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Objective </a:t>
            </a: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To provide an online platform which gives list for all hotels and </a:t>
            </a:r>
            <a:r>
              <a:rPr kumimoji="0" lang="en-US" sz="3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recipies</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in all the regions online.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62000"/>
            <a:ext cx="8001000" cy="6186309"/>
          </a:xfrm>
          <a:prstGeom prst="rect">
            <a:avLst/>
          </a:prstGeom>
        </p:spPr>
        <p:txBody>
          <a:bodyPr wrap="square">
            <a:spAutoFit/>
          </a:bodyPr>
          <a:lstStyle/>
          <a:p>
            <a:r>
              <a:rPr lang="en-US" sz="3200" dirty="0" smtClean="0"/>
              <a:t>Software development methodology followed:-</a:t>
            </a:r>
          </a:p>
          <a:p>
            <a:endParaRPr lang="en-IN" sz="1600" dirty="0" smtClean="0"/>
          </a:p>
          <a:p>
            <a:r>
              <a:rPr lang="en-IN" b="1" dirty="0" smtClean="0"/>
              <a:t>		</a:t>
            </a:r>
            <a:r>
              <a:rPr lang="en-IN" sz="2800" b="1" dirty="0" smtClean="0"/>
              <a:t>Agile development model</a:t>
            </a:r>
            <a:endParaRPr lang="en-IN" sz="2800" dirty="0" smtClean="0"/>
          </a:p>
          <a:p>
            <a:r>
              <a:rPr lang="en-IN" dirty="0" smtClean="0"/>
              <a:t> </a:t>
            </a:r>
          </a:p>
          <a:p>
            <a:r>
              <a:rPr lang="en-IN" sz="2800" dirty="0" smtClean="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 It is used for time critical applications.  Extreme Programming (XP) is currently one of the most well known agile development life cycle model.</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762001" y="2057400"/>
            <a:ext cx="79248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fontAlgn="base">
              <a:spcBef>
                <a:spcPct val="0"/>
              </a:spcBef>
              <a:spcAft>
                <a:spcPct val="0"/>
              </a:spcAft>
              <a:buFontTx/>
              <a:buChar char="•"/>
            </a:pP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lvl="0" fontAlgn="base">
              <a:spcBef>
                <a:spcPct val="0"/>
              </a:spcBef>
              <a:spcAft>
                <a:spcPct val="0"/>
              </a:spcAft>
              <a:buFontTx/>
              <a:buChar char="•"/>
            </a:pPr>
            <a:r>
              <a:rPr lang="en-US" sz="2400" dirty="0"/>
              <a:t>Nowadays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internet has reached almost to everywhere.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So it is necessary to utilize the available resources efficiently and for the benefits of all the users.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We should able to get all the things in one look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There will be the city wise listing of all hotels and kitchen compass with their contact numbers and address.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Facility to add into the wish list.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Will display all brands and their products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So that users will get all information at once anywhere so that it saves time.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810000" y="914400"/>
            <a:ext cx="2411622" cy="646331"/>
          </a:xfrm>
          <a:prstGeom prst="rect">
            <a:avLst/>
          </a:prstGeom>
        </p:spPr>
        <p:txBody>
          <a:bodyPr wrap="none">
            <a:spAutoFit/>
          </a:bodyPr>
          <a:lstStyle/>
          <a:p>
            <a:r>
              <a:rPr lang="en-IN" sz="3600" b="1" dirty="0" smtClean="0"/>
              <a:t>Advantages</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48800"/>
            <a:ext cx="8915400" cy="5509200"/>
          </a:xfrm>
          <a:prstGeom prst="rect">
            <a:avLst/>
          </a:prstGeom>
        </p:spPr>
        <p:txBody>
          <a:bodyPr wrap="square">
            <a:spAutoFit/>
          </a:bodyPr>
          <a:lstStyle/>
          <a:p>
            <a:r>
              <a:rPr lang="en-IN" sz="3200" dirty="0" smtClean="0"/>
              <a:t>A </a:t>
            </a:r>
            <a:r>
              <a:rPr lang="en-IN" sz="3200" b="1" dirty="0" smtClean="0"/>
              <a:t>data flow diagram</a:t>
            </a:r>
            <a:r>
              <a:rPr lang="en-IN" sz="3200" dirty="0" smtClean="0"/>
              <a:t> (</a:t>
            </a:r>
            <a:r>
              <a:rPr lang="en-IN" sz="3200" b="1" dirty="0" smtClean="0"/>
              <a:t>DFD</a:t>
            </a:r>
            <a:r>
              <a:rPr lang="en-IN" sz="3200" dirty="0" smtClean="0"/>
              <a:t>) is a graphical representation of the "flow" of data through an information system, </a:t>
            </a:r>
            <a:r>
              <a:rPr lang="en-IN" sz="3200" dirty="0" err="1" smtClean="0"/>
              <a:t>modeling</a:t>
            </a:r>
            <a:r>
              <a:rPr lang="en-IN" sz="3200" dirty="0" smtClean="0"/>
              <a:t> its process aspects.</a:t>
            </a:r>
          </a:p>
          <a:p>
            <a:endParaRPr lang="en-IN" sz="3200" dirty="0" smtClean="0"/>
          </a:p>
          <a:p>
            <a:r>
              <a:rPr lang="en-IN" sz="3200" dirty="0" smtClean="0"/>
              <a:t>A DFD shows what kind of information will be input to and output from the system, where the data will come from and go to, and where the data will be stored.</a:t>
            </a:r>
          </a:p>
          <a:p>
            <a:endParaRPr lang="en-IN" sz="3200" dirty="0" smtClean="0"/>
          </a:p>
          <a:p>
            <a:r>
              <a:rPr lang="en-IN" sz="3200" dirty="0" smtClean="0"/>
              <a:t>DFD for </a:t>
            </a:r>
            <a:r>
              <a:rPr lang="en-IN" sz="3200" dirty="0" err="1" smtClean="0"/>
              <a:t>dish_is_wish</a:t>
            </a:r>
            <a:r>
              <a:rPr lang="en-IN" sz="3200" dirty="0" smtClean="0"/>
              <a:t> are as follows,</a:t>
            </a:r>
          </a:p>
          <a:p>
            <a:endParaRPr lang="en-US" sz="3200" dirty="0" smtClean="0"/>
          </a:p>
        </p:txBody>
      </p:sp>
      <p:sp>
        <p:nvSpPr>
          <p:cNvPr id="3" name="Rectangle 2"/>
          <p:cNvSpPr/>
          <p:nvPr/>
        </p:nvSpPr>
        <p:spPr>
          <a:xfrm>
            <a:off x="2895600" y="457200"/>
            <a:ext cx="3791039" cy="646331"/>
          </a:xfrm>
          <a:prstGeom prst="rect">
            <a:avLst/>
          </a:prstGeom>
        </p:spPr>
        <p:txBody>
          <a:bodyPr wrap="none">
            <a:spAutoFit/>
          </a:bodyPr>
          <a:lstStyle/>
          <a:p>
            <a:pPr algn="ctr"/>
            <a:r>
              <a:rPr lang="en-IN" sz="3600" dirty="0" smtClean="0"/>
              <a:t>Data flow diagrams</a:t>
            </a:r>
            <a:endParaRPr lang="en-IN"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1600200" y="2867025"/>
            <a:ext cx="1371600" cy="59055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Visitor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79" name="AutoShape 3"/>
          <p:cNvSpPr>
            <a:spLocks noChangeArrowheads="1"/>
          </p:cNvSpPr>
          <p:nvPr/>
        </p:nvSpPr>
        <p:spPr bwMode="auto">
          <a:xfrm>
            <a:off x="4305300" y="4295775"/>
            <a:ext cx="1914525" cy="733425"/>
          </a:xfrm>
          <a:prstGeom prst="flowChartMagneticDrum">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Dish_Is_Wish</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0" name="Oval 4"/>
          <p:cNvSpPr>
            <a:spLocks noChangeArrowheads="1"/>
          </p:cNvSpPr>
          <p:nvPr/>
        </p:nvSpPr>
        <p:spPr bwMode="auto">
          <a:xfrm>
            <a:off x="4114800" y="2676525"/>
            <a:ext cx="1790700" cy="7810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
            </a:r>
            <a:r>
              <a:rPr kumimoji="0" lang="en-US" sz="1100" b="0" i="0" u="none" strike="noStrike" cap="none" normalizeH="0" baseline="0" dirty="0" err="1" smtClean="0">
                <a:ln>
                  <a:noFill/>
                </a:ln>
                <a:solidFill>
                  <a:schemeClr val="tx1"/>
                </a:solidFill>
                <a:effectLst/>
                <a:latin typeface="Calibri" pitchFamily="34" charset="0"/>
                <a:cs typeface="Arial" pitchFamily="34" charset="0"/>
              </a:rPr>
              <a:t>Dish_Is_Wish</a:t>
            </a:r>
            <a:r>
              <a:rPr kumimoji="0" lang="en-US" sz="11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4581" name="AutoShape 5"/>
          <p:cNvCxnSpPr>
            <a:cxnSpLocks noChangeShapeType="1"/>
          </p:cNvCxnSpPr>
          <p:nvPr/>
        </p:nvCxnSpPr>
        <p:spPr bwMode="auto">
          <a:xfrm>
            <a:off x="2971800" y="2981325"/>
            <a:ext cx="1143000" cy="0"/>
          </a:xfrm>
          <a:prstGeom prst="straightConnector1">
            <a:avLst/>
          </a:prstGeom>
          <a:noFill/>
          <a:ln w="9525">
            <a:solidFill>
              <a:srgbClr val="000000"/>
            </a:solidFill>
            <a:round/>
            <a:headEnd/>
            <a:tailEnd type="triangle" w="med" len="med"/>
          </a:ln>
        </p:spPr>
      </p:cxnSp>
      <p:cxnSp>
        <p:nvCxnSpPr>
          <p:cNvPr id="24582" name="AutoShape 6"/>
          <p:cNvCxnSpPr>
            <a:cxnSpLocks noChangeShapeType="1"/>
          </p:cNvCxnSpPr>
          <p:nvPr/>
        </p:nvCxnSpPr>
        <p:spPr bwMode="auto">
          <a:xfrm flipH="1">
            <a:off x="2971800" y="3238500"/>
            <a:ext cx="1228725" cy="0"/>
          </a:xfrm>
          <a:prstGeom prst="straightConnector1">
            <a:avLst/>
          </a:prstGeom>
          <a:noFill/>
          <a:ln w="9525">
            <a:solidFill>
              <a:srgbClr val="000000"/>
            </a:solidFill>
            <a:round/>
            <a:headEnd/>
            <a:tailEnd type="triangle" w="med" len="med"/>
          </a:ln>
        </p:spPr>
      </p:cxnSp>
      <p:sp>
        <p:nvSpPr>
          <p:cNvPr id="24583" name="AutoShape 7"/>
          <p:cNvSpPr>
            <a:spLocks noChangeArrowheads="1"/>
          </p:cNvSpPr>
          <p:nvPr/>
        </p:nvSpPr>
        <p:spPr bwMode="auto">
          <a:xfrm>
            <a:off x="6743700" y="2800350"/>
            <a:ext cx="1028700" cy="43815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Admin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4584" name="AutoShape 8"/>
          <p:cNvCxnSpPr>
            <a:cxnSpLocks noChangeShapeType="1"/>
          </p:cNvCxnSpPr>
          <p:nvPr/>
        </p:nvCxnSpPr>
        <p:spPr bwMode="auto">
          <a:xfrm flipH="1">
            <a:off x="5905500" y="2981325"/>
            <a:ext cx="838200" cy="0"/>
          </a:xfrm>
          <a:prstGeom prst="straightConnector1">
            <a:avLst/>
          </a:prstGeom>
          <a:noFill/>
          <a:ln w="9525">
            <a:solidFill>
              <a:srgbClr val="000000"/>
            </a:solidFill>
            <a:round/>
            <a:headEnd/>
            <a:tailEnd type="triangle" w="med" len="med"/>
          </a:ln>
        </p:spPr>
      </p:cxnSp>
      <p:cxnSp>
        <p:nvCxnSpPr>
          <p:cNvPr id="24585" name="AutoShape 9"/>
          <p:cNvCxnSpPr>
            <a:cxnSpLocks noChangeShapeType="1"/>
          </p:cNvCxnSpPr>
          <p:nvPr/>
        </p:nvCxnSpPr>
        <p:spPr bwMode="auto">
          <a:xfrm>
            <a:off x="5038725" y="3457575"/>
            <a:ext cx="28575" cy="838200"/>
          </a:xfrm>
          <a:prstGeom prst="straightConnector1">
            <a:avLst/>
          </a:prstGeom>
          <a:noFill/>
          <a:ln w="9525">
            <a:solidFill>
              <a:srgbClr val="000000"/>
            </a:solidFill>
            <a:round/>
            <a:headEnd type="triangle" w="med" len="med"/>
            <a:tailEnd type="triangle" w="med" len="med"/>
          </a:ln>
        </p:spPr>
      </p:cxnSp>
      <p:sp>
        <p:nvSpPr>
          <p:cNvPr id="24586" name="Text Box 10"/>
          <p:cNvSpPr txBox="1">
            <a:spLocks noChangeArrowheads="1"/>
          </p:cNvSpPr>
          <p:nvPr/>
        </p:nvSpPr>
        <p:spPr bwMode="auto">
          <a:xfrm>
            <a:off x="3095625" y="2628900"/>
            <a:ext cx="914400" cy="29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7" name="Text Box 11"/>
          <p:cNvSpPr txBox="1">
            <a:spLocks noChangeArrowheads="1"/>
          </p:cNvSpPr>
          <p:nvPr/>
        </p:nvSpPr>
        <p:spPr bwMode="auto">
          <a:xfrm>
            <a:off x="3152775" y="3314700"/>
            <a:ext cx="914400" cy="29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Response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p:nvPr/>
        </p:nvSpPr>
        <p:spPr>
          <a:xfrm>
            <a:off x="3733800" y="838200"/>
            <a:ext cx="2355901" cy="369332"/>
          </a:xfrm>
          <a:prstGeom prst="rect">
            <a:avLst/>
          </a:prstGeom>
        </p:spPr>
        <p:txBody>
          <a:bodyPr wrap="none">
            <a:spAutoFit/>
          </a:bodyPr>
          <a:lstStyle/>
          <a:p>
            <a:pPr algn="ctr"/>
            <a:r>
              <a:rPr lang="en-US" b="1" dirty="0" smtClean="0"/>
              <a:t>Context Level diagram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Intel\Pictures\Untitled.png"/>
          <p:cNvPicPr>
            <a:picLocks noChangeAspect="1" noChangeArrowheads="1"/>
          </p:cNvPicPr>
          <p:nvPr/>
        </p:nvPicPr>
        <p:blipFill>
          <a:blip r:embed="rId2" cstate="print"/>
          <a:srcRect/>
          <a:stretch>
            <a:fillRect/>
          </a:stretch>
        </p:blipFill>
        <p:spPr bwMode="auto">
          <a:xfrm>
            <a:off x="685800" y="1371600"/>
            <a:ext cx="7602537" cy="4953000"/>
          </a:xfrm>
          <a:prstGeom prst="rect">
            <a:avLst/>
          </a:prstGeom>
          <a:noFill/>
        </p:spPr>
      </p:pic>
      <p:sp>
        <p:nvSpPr>
          <p:cNvPr id="3" name="Rectangle 2"/>
          <p:cNvSpPr/>
          <p:nvPr/>
        </p:nvSpPr>
        <p:spPr>
          <a:xfrm>
            <a:off x="3733800" y="838200"/>
            <a:ext cx="582211" cy="369332"/>
          </a:xfrm>
          <a:prstGeom prst="rect">
            <a:avLst/>
          </a:prstGeom>
        </p:spPr>
        <p:txBody>
          <a:bodyPr wrap="none">
            <a:spAutoFit/>
          </a:bodyPr>
          <a:lstStyle/>
          <a:p>
            <a:pPr algn="ctr"/>
            <a:r>
              <a:rPr lang="en-US" b="1" dirty="0" smtClean="0"/>
              <a:t>DFD</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Intel\Pictures\Untitled.png"/>
          <p:cNvPicPr>
            <a:picLocks noChangeAspect="1" noChangeArrowheads="1"/>
          </p:cNvPicPr>
          <p:nvPr/>
        </p:nvPicPr>
        <p:blipFill>
          <a:blip r:embed="rId2" cstate="print"/>
          <a:srcRect/>
          <a:stretch>
            <a:fillRect/>
          </a:stretch>
        </p:blipFill>
        <p:spPr bwMode="auto">
          <a:xfrm>
            <a:off x="1045724" y="1269609"/>
            <a:ext cx="7107237" cy="5200650"/>
          </a:xfrm>
          <a:prstGeom prst="rect">
            <a:avLst/>
          </a:prstGeom>
          <a:noFill/>
        </p:spPr>
      </p:pic>
      <p:sp>
        <p:nvSpPr>
          <p:cNvPr id="3" name="Rectangle 2"/>
          <p:cNvSpPr/>
          <p:nvPr/>
        </p:nvSpPr>
        <p:spPr>
          <a:xfrm>
            <a:off x="4114800" y="457200"/>
            <a:ext cx="582211" cy="369332"/>
          </a:xfrm>
          <a:prstGeom prst="rect">
            <a:avLst/>
          </a:prstGeom>
        </p:spPr>
        <p:txBody>
          <a:bodyPr wrap="none">
            <a:spAutoFit/>
          </a:bodyPr>
          <a:lstStyle/>
          <a:p>
            <a:r>
              <a:rPr lang="en-US" b="1" dirty="0" smtClean="0"/>
              <a:t>DFD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289</Words>
  <Application>Microsoft Office PowerPoint</Application>
  <PresentationFormat>On-screen Show (4:3)</PresentationFormat>
  <Paragraphs>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Intel</dc:creator>
  <cp:lastModifiedBy>SHWETA</cp:lastModifiedBy>
  <cp:revision>51</cp:revision>
  <dcterms:created xsi:type="dcterms:W3CDTF">2014-03-29T04:58:19Z</dcterms:created>
  <dcterms:modified xsi:type="dcterms:W3CDTF">2014-05-02T17:52:52Z</dcterms:modified>
</cp:coreProperties>
</file>