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84" r:id="rId1"/>
  </p:sldMasterIdLst>
  <p:sldIdLst>
    <p:sldId id="256" r:id="rId2"/>
    <p:sldId id="257" r:id="rId3"/>
    <p:sldId id="258" r:id="rId4"/>
    <p:sldId id="259" r:id="rId5"/>
    <p:sldId id="260" r:id="rId6"/>
    <p:sldId id="261" r:id="rId7"/>
    <p:sldId id="262" r:id="rId8"/>
    <p:sldId id="264" r:id="rId9"/>
    <p:sldId id="266" r:id="rId10"/>
    <p:sldId id="268" r:id="rId11"/>
    <p:sldId id="270" r:id="rId12"/>
    <p:sldId id="272" r:id="rId13"/>
    <p:sldId id="274" r:id="rId14"/>
    <p:sldId id="276" r:id="rId15"/>
    <p:sldId id="278" r:id="rId16"/>
    <p:sldId id="280" r:id="rId17"/>
    <p:sldId id="282" r:id="rId18"/>
    <p:sldId id="284" r:id="rId19"/>
    <p:sldId id="286" r:id="rId20"/>
    <p:sldId id="287" r:id="rId21"/>
    <p:sldId id="288" r:id="rId22"/>
    <p:sldId id="289" r:id="rId23"/>
    <p:sldId id="290" r:id="rId24"/>
    <p:sldId id="291"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E872D91-F210-4B52-B257-DEF9D57D35A2}" type="datetimeFigureOut">
              <a:rPr lang="en-US" smtClean="0"/>
              <a:pPr/>
              <a:t>29/03/2014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7938ADE-45D2-484F-96E0-C317A9E2795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872D91-F210-4B52-B257-DEF9D57D35A2}" type="datetimeFigureOut">
              <a:rPr lang="en-US" smtClean="0"/>
              <a:pPr/>
              <a:t>29/03/2014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38ADE-45D2-484F-96E0-C317A9E279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872D91-F210-4B52-B257-DEF9D57D35A2}" type="datetimeFigureOut">
              <a:rPr lang="en-US" smtClean="0"/>
              <a:pPr/>
              <a:t>29/03/2014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38ADE-45D2-484F-96E0-C317A9E279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E872D91-F210-4B52-B257-DEF9D57D35A2}" type="datetimeFigureOut">
              <a:rPr lang="en-US" smtClean="0"/>
              <a:pPr/>
              <a:t>29/03/2014</a:t>
            </a:fld>
            <a:endParaRPr lang="en-US"/>
          </a:p>
        </p:txBody>
      </p:sp>
      <p:sp>
        <p:nvSpPr>
          <p:cNvPr id="9" name="Slide Number Placeholder 8"/>
          <p:cNvSpPr>
            <a:spLocks noGrp="1"/>
          </p:cNvSpPr>
          <p:nvPr>
            <p:ph type="sldNum" sz="quarter" idx="15"/>
          </p:nvPr>
        </p:nvSpPr>
        <p:spPr/>
        <p:txBody>
          <a:bodyPr rtlCol="0"/>
          <a:lstStyle/>
          <a:p>
            <a:fld id="{E7938ADE-45D2-484F-96E0-C317A9E2795C}"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E872D91-F210-4B52-B257-DEF9D57D35A2}" type="datetimeFigureOut">
              <a:rPr lang="en-US" smtClean="0"/>
              <a:pPr/>
              <a:t>29/03/2014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7938ADE-45D2-484F-96E0-C317A9E2795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E872D91-F210-4B52-B257-DEF9D57D35A2}" type="datetimeFigureOut">
              <a:rPr lang="en-US" smtClean="0"/>
              <a:pPr/>
              <a:t>29/03/2014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938ADE-45D2-484F-96E0-C317A9E2795C}"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E872D91-F210-4B52-B257-DEF9D57D35A2}" type="datetimeFigureOut">
              <a:rPr lang="en-US" smtClean="0"/>
              <a:pPr/>
              <a:t>29/03/2014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938ADE-45D2-484F-96E0-C317A9E2795C}"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E872D91-F210-4B52-B257-DEF9D57D35A2}" type="datetimeFigureOut">
              <a:rPr lang="en-US" smtClean="0"/>
              <a:pPr/>
              <a:t>29/03/2014</a:t>
            </a:fld>
            <a:endParaRPr lang="en-US"/>
          </a:p>
        </p:txBody>
      </p:sp>
      <p:sp>
        <p:nvSpPr>
          <p:cNvPr id="7" name="Slide Number Placeholder 6"/>
          <p:cNvSpPr>
            <a:spLocks noGrp="1"/>
          </p:cNvSpPr>
          <p:nvPr>
            <p:ph type="sldNum" sz="quarter" idx="11"/>
          </p:nvPr>
        </p:nvSpPr>
        <p:spPr/>
        <p:txBody>
          <a:bodyPr rtlCol="0"/>
          <a:lstStyle/>
          <a:p>
            <a:fld id="{E7938ADE-45D2-484F-96E0-C317A9E2795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872D91-F210-4B52-B257-DEF9D57D35A2}" type="datetimeFigureOut">
              <a:rPr lang="en-US" smtClean="0"/>
              <a:pPr/>
              <a:t>29/03/2014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938ADE-45D2-484F-96E0-C317A9E279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E872D91-F210-4B52-B257-DEF9D57D35A2}" type="datetimeFigureOut">
              <a:rPr lang="en-US" smtClean="0"/>
              <a:pPr/>
              <a:t>29/03/2014</a:t>
            </a:fld>
            <a:endParaRPr lang="en-US"/>
          </a:p>
        </p:txBody>
      </p:sp>
      <p:sp>
        <p:nvSpPr>
          <p:cNvPr id="22" name="Slide Number Placeholder 21"/>
          <p:cNvSpPr>
            <a:spLocks noGrp="1"/>
          </p:cNvSpPr>
          <p:nvPr>
            <p:ph type="sldNum" sz="quarter" idx="15"/>
          </p:nvPr>
        </p:nvSpPr>
        <p:spPr/>
        <p:txBody>
          <a:bodyPr rtlCol="0"/>
          <a:lstStyle/>
          <a:p>
            <a:fld id="{E7938ADE-45D2-484F-96E0-C317A9E2795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E872D91-F210-4B52-B257-DEF9D57D35A2}" type="datetimeFigureOut">
              <a:rPr lang="en-US" smtClean="0"/>
              <a:pPr/>
              <a:t>29/03/2014</a:t>
            </a:fld>
            <a:endParaRPr lang="en-US"/>
          </a:p>
        </p:txBody>
      </p:sp>
      <p:sp>
        <p:nvSpPr>
          <p:cNvPr id="18" name="Slide Number Placeholder 17"/>
          <p:cNvSpPr>
            <a:spLocks noGrp="1"/>
          </p:cNvSpPr>
          <p:nvPr>
            <p:ph type="sldNum" sz="quarter" idx="11"/>
          </p:nvPr>
        </p:nvSpPr>
        <p:spPr/>
        <p:txBody>
          <a:bodyPr rtlCol="0"/>
          <a:lstStyle/>
          <a:p>
            <a:fld id="{E7938ADE-45D2-484F-96E0-C317A9E2795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E872D91-F210-4B52-B257-DEF9D57D35A2}" type="datetimeFigureOut">
              <a:rPr lang="en-US" smtClean="0"/>
              <a:pPr/>
              <a:t>29/03/2014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7938ADE-45D2-484F-96E0-C317A9E279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Management_information_system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Sales force automation</a:t>
            </a:r>
            <a:endParaRPr lang="en-US" dirty="0"/>
          </a:p>
        </p:txBody>
      </p:sp>
      <p:sp>
        <p:nvSpPr>
          <p:cNvPr id="3" name="Subtitle 2"/>
          <p:cNvSpPr>
            <a:spLocks noGrp="1"/>
          </p:cNvSpPr>
          <p:nvPr>
            <p:ph type="subTitle" idx="1"/>
          </p:nvPr>
        </p:nvSpPr>
        <p:spPr/>
        <p:txBody>
          <a:bodyPr/>
          <a:lstStyle/>
          <a:p>
            <a:r>
              <a:rPr lang="en-US" dirty="0" smtClean="0"/>
              <a:t>Prepared by:</a:t>
            </a:r>
          </a:p>
          <a:p>
            <a:r>
              <a:rPr lang="en-US" dirty="0" err="1" smtClean="0"/>
              <a:t>Sheshdhar</a:t>
            </a:r>
            <a:r>
              <a:rPr lang="en-US" dirty="0" smtClean="0"/>
              <a:t>  </a:t>
            </a:r>
            <a:r>
              <a:rPr lang="en-US" dirty="0" err="1" smtClean="0"/>
              <a:t>mishra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505200"/>
          </a:xfrm>
        </p:spPr>
        <p:txBody>
          <a:bodyPr>
            <a:normAutofit fontScale="90000"/>
          </a:bodyPr>
          <a:lstStyle/>
          <a:p>
            <a:r>
              <a:rPr lang="en-US" dirty="0" err="1" smtClean="0"/>
              <a:t>Lavel</a:t>
            </a:r>
            <a:r>
              <a:rPr lang="en-US" dirty="0" smtClean="0"/>
              <a:t> 1</a:t>
            </a:r>
            <a:br>
              <a:rPr lang="en-US" dirty="0" smtClean="0"/>
            </a:br>
            <a:r>
              <a:rPr lang="en-US" dirty="0" smtClean="0"/>
              <a:t>contact management</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4098" name="Picture 2"/>
          <p:cNvPicPr>
            <a:picLocks noChangeAspect="1" noChangeArrowheads="1"/>
          </p:cNvPicPr>
          <p:nvPr/>
        </p:nvPicPr>
        <p:blipFill>
          <a:blip r:embed="rId2"/>
          <a:srcRect/>
          <a:stretch>
            <a:fillRect/>
          </a:stretch>
        </p:blipFill>
        <p:spPr bwMode="auto">
          <a:xfrm>
            <a:off x="1447800" y="1871663"/>
            <a:ext cx="6172200" cy="430053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400800"/>
          </a:xfrm>
        </p:spPr>
        <p:txBody>
          <a:bodyPr>
            <a:normAutofit/>
          </a:bodyPr>
          <a:lstStyle/>
          <a:p>
            <a:r>
              <a:rPr lang="en-US" dirty="0" smtClean="0"/>
              <a:t>DFD </a:t>
            </a:r>
            <a:r>
              <a:rPr lang="en-US" dirty="0" err="1" smtClean="0"/>
              <a:t>lavel</a:t>
            </a:r>
            <a:r>
              <a:rPr lang="en-US" dirty="0" smtClean="0"/>
              <a:t> 1:</a:t>
            </a:r>
            <a:br>
              <a:rPr lang="en-US" dirty="0" smtClean="0"/>
            </a:br>
            <a:r>
              <a:rPr lang="en-US" dirty="0" smtClean="0"/>
              <a:t>sales lead tracking</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5122" name="Picture 2"/>
          <p:cNvPicPr>
            <a:picLocks noChangeAspect="1" noChangeArrowheads="1"/>
          </p:cNvPicPr>
          <p:nvPr/>
        </p:nvPicPr>
        <p:blipFill>
          <a:blip r:embed="rId2"/>
          <a:srcRect/>
          <a:stretch>
            <a:fillRect/>
          </a:stretch>
        </p:blipFill>
        <p:spPr bwMode="auto">
          <a:xfrm>
            <a:off x="1447800" y="1776413"/>
            <a:ext cx="5867400" cy="431958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248400"/>
          </a:xfrm>
        </p:spPr>
        <p:txBody>
          <a:bodyPr>
            <a:normAutofit fontScale="90000"/>
          </a:bodyPr>
          <a:lstStyle/>
          <a:p>
            <a:r>
              <a:rPr lang="en-US" sz="4000" dirty="0" smtClean="0"/>
              <a:t>Product management</a:t>
            </a:r>
            <a:br>
              <a:rPr lang="en-US" sz="4000" dirty="0" smtClean="0"/>
            </a:br>
            <a:r>
              <a:rPr lang="en-US" sz="4000" dirty="0" smtClean="0"/>
              <a:t/>
            </a:r>
            <a:br>
              <a:rPr lang="en-US" sz="4000" dirty="0" smtClean="0"/>
            </a:br>
            <a:r>
              <a:rPr lang="en-US" sz="5400" dirty="0" smtClean="0"/>
              <a:t/>
            </a:r>
            <a:br>
              <a:rPr lang="en-US" sz="5400" dirty="0" smtClean="0"/>
            </a:br>
            <a:r>
              <a:rPr lang="en-US" sz="5400" dirty="0" smtClean="0"/>
              <a:t/>
            </a:r>
            <a:br>
              <a:rPr lang="en-US" sz="5400" dirty="0" smtClean="0"/>
            </a:br>
            <a:r>
              <a:rPr lang="en-US" sz="5400" dirty="0" smtClean="0"/>
              <a:t/>
            </a:r>
            <a:br>
              <a:rPr lang="en-US" sz="5400" dirty="0" smtClean="0"/>
            </a:br>
            <a:r>
              <a:rPr lang="en-US" sz="5400" dirty="0" smtClean="0"/>
              <a:t/>
            </a:r>
            <a:br>
              <a:rPr lang="en-US" sz="5400" dirty="0" smtClean="0"/>
            </a:br>
            <a:r>
              <a:rPr lang="en-US" sz="5400" dirty="0" smtClean="0"/>
              <a:t/>
            </a:r>
            <a:br>
              <a:rPr lang="en-US" sz="5400" dirty="0" smtClean="0"/>
            </a:br>
            <a:r>
              <a:rPr lang="en-US" sz="5400" dirty="0" smtClean="0"/>
              <a:t/>
            </a:r>
            <a:br>
              <a:rPr lang="en-US" sz="5400" dirty="0" smtClean="0"/>
            </a:br>
            <a:r>
              <a:rPr lang="en-US" dirty="0" smtClean="0"/>
              <a:t/>
            </a:r>
            <a:br>
              <a:rPr lang="en-US" dirty="0" smtClean="0"/>
            </a:br>
            <a:endParaRPr lang="en-US" dirty="0"/>
          </a:p>
        </p:txBody>
      </p:sp>
      <p:pic>
        <p:nvPicPr>
          <p:cNvPr id="6148" name="Picture 4"/>
          <p:cNvPicPr>
            <a:picLocks noChangeAspect="1" noChangeArrowheads="1"/>
          </p:cNvPicPr>
          <p:nvPr/>
        </p:nvPicPr>
        <p:blipFill>
          <a:blip r:embed="rId2"/>
          <a:srcRect/>
          <a:stretch>
            <a:fillRect/>
          </a:stretch>
        </p:blipFill>
        <p:spPr bwMode="auto">
          <a:xfrm>
            <a:off x="990601" y="990600"/>
            <a:ext cx="6248399" cy="5029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077200" cy="6248400"/>
          </a:xfrm>
        </p:spPr>
        <p:txBody>
          <a:bodyPr>
            <a:normAutofit fontScale="90000"/>
          </a:bodyPr>
          <a:lstStyle/>
          <a:p>
            <a:r>
              <a:rPr lang="en-US" dirty="0" smtClean="0"/>
              <a:t>Order management</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7170" name="Picture 2"/>
          <p:cNvPicPr>
            <a:picLocks noChangeAspect="1" noChangeArrowheads="1"/>
          </p:cNvPicPr>
          <p:nvPr/>
        </p:nvPicPr>
        <p:blipFill>
          <a:blip r:embed="rId2"/>
          <a:srcRect/>
          <a:stretch>
            <a:fillRect/>
          </a:stretch>
        </p:blipFill>
        <p:spPr bwMode="auto">
          <a:xfrm>
            <a:off x="1295400" y="1295401"/>
            <a:ext cx="5943600" cy="43434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924800" cy="6324600"/>
          </a:xfrm>
        </p:spPr>
        <p:txBody>
          <a:bodyPr>
            <a:normAutofit fontScale="90000"/>
          </a:bodyPr>
          <a:lstStyle/>
          <a:p>
            <a:r>
              <a:rPr lang="en-US" dirty="0" smtClean="0"/>
              <a:t>Daily reporting</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8194" name="Picture 2"/>
          <p:cNvPicPr>
            <a:picLocks noChangeAspect="1" noChangeArrowheads="1"/>
          </p:cNvPicPr>
          <p:nvPr/>
        </p:nvPicPr>
        <p:blipFill>
          <a:blip r:embed="rId2"/>
          <a:srcRect/>
          <a:stretch>
            <a:fillRect/>
          </a:stretch>
        </p:blipFill>
        <p:spPr bwMode="auto">
          <a:xfrm>
            <a:off x="2152650" y="1847850"/>
            <a:ext cx="5314950" cy="37909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477000"/>
          </a:xfrm>
        </p:spPr>
        <p:txBody>
          <a:bodyPr>
            <a:normAutofit/>
          </a:bodyPr>
          <a:lstStyle/>
          <a:p>
            <a:r>
              <a:rPr lang="en-US" dirty="0" smtClean="0"/>
              <a:t>Use case diagrams</a:t>
            </a:r>
            <a:br>
              <a:rPr lang="en-US" dirty="0" smtClean="0"/>
            </a:br>
            <a:r>
              <a:rPr lang="en-US" dirty="0" smtClean="0"/>
              <a:t>for administrator</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9218" name="Picture 2"/>
          <p:cNvPicPr>
            <a:picLocks noChangeAspect="1" noChangeArrowheads="1"/>
          </p:cNvPicPr>
          <p:nvPr/>
        </p:nvPicPr>
        <p:blipFill>
          <a:blip r:embed="rId2"/>
          <a:srcRect/>
          <a:stretch>
            <a:fillRect/>
          </a:stretch>
        </p:blipFill>
        <p:spPr bwMode="auto">
          <a:xfrm>
            <a:off x="2362201" y="1928813"/>
            <a:ext cx="4419600" cy="370998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477000"/>
          </a:xfrm>
        </p:spPr>
        <p:txBody>
          <a:bodyPr/>
          <a:lstStyle/>
          <a:p>
            <a:r>
              <a:rPr lang="en-US" dirty="0" smtClean="0"/>
              <a:t>Use Case For user</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10242" name="Picture 2"/>
          <p:cNvPicPr>
            <a:picLocks noChangeAspect="1" noChangeArrowheads="1"/>
          </p:cNvPicPr>
          <p:nvPr/>
        </p:nvPicPr>
        <p:blipFill>
          <a:blip r:embed="rId2"/>
          <a:srcRect/>
          <a:stretch>
            <a:fillRect/>
          </a:stretch>
        </p:blipFill>
        <p:spPr bwMode="auto">
          <a:xfrm>
            <a:off x="2438400" y="1295400"/>
            <a:ext cx="4648199" cy="4191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543800" cy="52578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Sequence diagrams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11269" name="Picture 5"/>
          <p:cNvPicPr>
            <a:picLocks noChangeAspect="1" noChangeArrowheads="1"/>
          </p:cNvPicPr>
          <p:nvPr/>
        </p:nvPicPr>
        <p:blipFill>
          <a:blip r:embed="rId2"/>
          <a:srcRect/>
          <a:stretch>
            <a:fillRect/>
          </a:stretch>
        </p:blipFill>
        <p:spPr bwMode="auto">
          <a:xfrm>
            <a:off x="533400" y="762000"/>
            <a:ext cx="7467600" cy="54864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278562"/>
          </a:xfrm>
        </p:spPr>
        <p:txBody>
          <a:bodyPr>
            <a:normAutofit fontScale="90000"/>
          </a:bodyPr>
          <a:lstStyle/>
          <a:p>
            <a:r>
              <a:rPr lang="en-US" dirty="0" smtClean="0">
                <a:solidFill>
                  <a:schemeClr val="accent1">
                    <a:lumMod val="75000"/>
                  </a:schemeClr>
                </a:solidFill>
              </a:rPr>
              <a:t>SystemDesign</a:t>
            </a:r>
            <a:r>
              <a:rPr lang="en-US" dirty="0" smtClean="0"/>
              <a:t/>
            </a:r>
            <a:br>
              <a:rPr lang="en-US" dirty="0" smtClean="0"/>
            </a:br>
            <a:r>
              <a:rPr lang="en-US" dirty="0" smtClean="0"/>
              <a:t>Contact Management</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1026" name="Picture 2"/>
          <p:cNvPicPr>
            <a:picLocks noChangeAspect="1" noChangeArrowheads="1"/>
          </p:cNvPicPr>
          <p:nvPr/>
        </p:nvPicPr>
        <p:blipFill>
          <a:blip r:embed="rId2"/>
          <a:srcRect/>
          <a:stretch>
            <a:fillRect/>
          </a:stretch>
        </p:blipFill>
        <p:spPr bwMode="auto">
          <a:xfrm>
            <a:off x="1219200" y="1371600"/>
            <a:ext cx="5791200" cy="44386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Management</a:t>
            </a:r>
            <a:br>
              <a:rPr lang="en-US" dirty="0" smtClean="0"/>
            </a:br>
            <a:endParaRPr lang="en-US" dirty="0"/>
          </a:p>
        </p:txBody>
      </p:sp>
      <p:pic>
        <p:nvPicPr>
          <p:cNvPr id="2050" name="Picture 2"/>
          <p:cNvPicPr>
            <a:picLocks noChangeAspect="1" noChangeArrowheads="1"/>
          </p:cNvPicPr>
          <p:nvPr/>
        </p:nvPicPr>
        <p:blipFill>
          <a:blip r:embed="rId2"/>
          <a:srcRect/>
          <a:stretch>
            <a:fillRect/>
          </a:stretch>
        </p:blipFill>
        <p:spPr bwMode="auto">
          <a:xfrm>
            <a:off x="457200" y="1219200"/>
            <a:ext cx="7543800" cy="35052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57200" y="838200"/>
            <a:ext cx="7620000" cy="5016613"/>
          </a:xfrm>
          <a:prstGeom prst="rect">
            <a:avLst/>
          </a:prstGeom>
          <a:noFill/>
          <a:ln w="9525">
            <a:noFill/>
            <a:miter lim="800000"/>
            <a:headEnd/>
            <a:tailEnd/>
          </a:ln>
          <a:effectLst/>
        </p:spPr>
        <p:txBody>
          <a:bodyPr vert="horz" wrap="square" lIns="0" tIns="304704" rIns="0" bIns="15235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3200" b="1" i="0" u="none" strike="noStrike" cap="none" normalizeH="0" baseline="0" dirty="0" smtClean="0" bmk="_Toc441230972">
                <a:ln>
                  <a:noFill/>
                </a:ln>
                <a:solidFill>
                  <a:schemeClr val="tx1"/>
                </a:solidFill>
                <a:effectLst/>
                <a:latin typeface="Times"/>
                <a:cs typeface="Times New Roman" pitchFamily="18" charset="0"/>
              </a:rPr>
              <a:t>Introduction:</a:t>
            </a:r>
            <a:endParaRPr kumimoji="0" lang="en-US" sz="3200" b="1" i="0" u="none" strike="noStrike" cap="none" normalizeH="0" baseline="0" dirty="0" smtClean="0">
              <a:ln>
                <a:noFill/>
              </a:ln>
              <a:solidFill>
                <a:schemeClr val="tx1"/>
              </a:solidFill>
              <a:effectLst/>
              <a:latin typeface="Times"/>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sales force automation (SFA) tool is a computerized system that provides sales team members with the functionality to track sales leads, manage contacts, control customer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relations, monitor sales processes, schedule meetings, forecast sales and analyze employee performance. Current SFA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tools automate numerous business tasks and assist sales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representatives with information sharing and contact management through a web-based interface.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 Table</a:t>
            </a:r>
            <a:br>
              <a:rPr lang="en-US" dirty="0" smtClean="0"/>
            </a:br>
            <a:endParaRPr lang="en-US" dirty="0"/>
          </a:p>
        </p:txBody>
      </p:sp>
      <p:pic>
        <p:nvPicPr>
          <p:cNvPr id="3074" name="Picture 2"/>
          <p:cNvPicPr>
            <a:picLocks noChangeAspect="1" noChangeArrowheads="1"/>
          </p:cNvPicPr>
          <p:nvPr/>
        </p:nvPicPr>
        <p:blipFill>
          <a:blip r:embed="rId2"/>
          <a:srcRect/>
          <a:stretch>
            <a:fillRect/>
          </a:stretch>
        </p:blipFill>
        <p:spPr bwMode="auto">
          <a:xfrm>
            <a:off x="952500" y="938213"/>
            <a:ext cx="7239000" cy="498157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Table</a:t>
            </a:r>
            <a:br>
              <a:rPr lang="en-US" dirty="0" smtClean="0"/>
            </a:br>
            <a:endParaRPr lang="en-US" dirty="0"/>
          </a:p>
        </p:txBody>
      </p:sp>
      <p:pic>
        <p:nvPicPr>
          <p:cNvPr id="4098" name="Picture 2"/>
          <p:cNvPicPr>
            <a:picLocks noChangeAspect="1" noChangeArrowheads="1"/>
          </p:cNvPicPr>
          <p:nvPr/>
        </p:nvPicPr>
        <p:blipFill>
          <a:blip r:embed="rId2"/>
          <a:srcRect/>
          <a:stretch>
            <a:fillRect/>
          </a:stretch>
        </p:blipFill>
        <p:spPr bwMode="auto">
          <a:xfrm>
            <a:off x="1462088" y="1262063"/>
            <a:ext cx="6219825" cy="433387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Table</a:t>
            </a:r>
            <a:br>
              <a:rPr lang="en-US" dirty="0" smtClean="0"/>
            </a:br>
            <a:endParaRPr lang="en-US" dirty="0"/>
          </a:p>
        </p:txBody>
      </p:sp>
      <p:pic>
        <p:nvPicPr>
          <p:cNvPr id="5122" name="Picture 2"/>
          <p:cNvPicPr>
            <a:picLocks noChangeAspect="1" noChangeArrowheads="1"/>
          </p:cNvPicPr>
          <p:nvPr/>
        </p:nvPicPr>
        <p:blipFill>
          <a:blip r:embed="rId2"/>
          <a:srcRect/>
          <a:stretch>
            <a:fillRect/>
          </a:stretch>
        </p:blipFill>
        <p:spPr bwMode="auto">
          <a:xfrm>
            <a:off x="1452563" y="1247775"/>
            <a:ext cx="6238875" cy="43624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Table</a:t>
            </a:r>
            <a:br>
              <a:rPr lang="en-US" dirty="0" smtClean="0"/>
            </a:br>
            <a:endParaRPr lang="en-US" dirty="0"/>
          </a:p>
        </p:txBody>
      </p:sp>
      <p:pic>
        <p:nvPicPr>
          <p:cNvPr id="6146" name="Picture 2"/>
          <p:cNvPicPr>
            <a:picLocks noChangeAspect="1" noChangeArrowheads="1"/>
          </p:cNvPicPr>
          <p:nvPr/>
        </p:nvPicPr>
        <p:blipFill>
          <a:blip r:embed="rId2"/>
          <a:srcRect/>
          <a:stretch>
            <a:fillRect/>
          </a:stretch>
        </p:blipFill>
        <p:spPr bwMode="auto">
          <a:xfrm>
            <a:off x="1428750" y="2243138"/>
            <a:ext cx="6286500" cy="23717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Apportunity</a:t>
            </a:r>
            <a:r>
              <a:rPr lang="en-US" dirty="0" smtClean="0"/>
              <a:t> Table</a:t>
            </a:r>
            <a:br>
              <a:rPr lang="en-US" dirty="0" smtClean="0"/>
            </a:br>
            <a:r>
              <a:rPr lang="en-US" dirty="0" smtClean="0"/>
              <a:t/>
            </a:r>
            <a:br>
              <a:rPr lang="en-US" dirty="0" smtClean="0"/>
            </a:br>
            <a:endParaRPr lang="en-US" dirty="0"/>
          </a:p>
        </p:txBody>
      </p:sp>
      <p:pic>
        <p:nvPicPr>
          <p:cNvPr id="7170" name="Picture 2"/>
          <p:cNvPicPr>
            <a:picLocks noChangeAspect="1" noChangeArrowheads="1"/>
          </p:cNvPicPr>
          <p:nvPr/>
        </p:nvPicPr>
        <p:blipFill>
          <a:blip r:embed="rId2"/>
          <a:srcRect/>
          <a:stretch>
            <a:fillRect/>
          </a:stretch>
        </p:blipFill>
        <p:spPr bwMode="auto">
          <a:xfrm>
            <a:off x="1457325" y="2247900"/>
            <a:ext cx="6229350" cy="23622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219200"/>
            <a:ext cx="3733800" cy="1828800"/>
          </a:xfrm>
        </p:spPr>
        <p:txBody>
          <a:bodyPr/>
          <a:lstStyle/>
          <a:p>
            <a:r>
              <a:rPr lang="en-US" b="1" dirty="0" smtClean="0"/>
              <a:t>Thank You</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838200" y="304800"/>
            <a:ext cx="7848600" cy="4635566"/>
          </a:xfrm>
          <a:prstGeom prst="rect">
            <a:avLst/>
          </a:prstGeom>
          <a:noFill/>
          <a:ln w="9525">
            <a:noFill/>
            <a:miter lim="800000"/>
            <a:headEnd/>
            <a:tailEnd/>
          </a:ln>
          <a:effectLst/>
        </p:spPr>
        <p:txBody>
          <a:bodyPr vert="horz" wrap="square" lIns="0" tIns="177744" rIns="0" bIns="177744" numCol="1" anchor="ctr" anchorCtr="0" compatLnSpc="1">
            <a:prstTxWarp prst="textNoShape">
              <a:avLst/>
            </a:prstTxWarp>
            <a:spAutoFit/>
          </a:bodyPr>
          <a:lstStyle/>
          <a:p>
            <a:pPr marL="457200" marR="0" lvl="1" indent="0" defTabSz="914400" rtl="0" eaLnBrk="1" fontAlgn="base" latinLnBrk="0" hangingPunct="1">
              <a:lnSpc>
                <a:spcPct val="100000"/>
              </a:lnSpc>
              <a:spcBef>
                <a:spcPct val="0"/>
              </a:spcBef>
              <a:spcAft>
                <a:spcPct val="0"/>
              </a:spcAft>
              <a:buClrTx/>
              <a:buSzTx/>
              <a:tabLst/>
            </a:pPr>
            <a:r>
              <a:rPr kumimoji="0" lang="en-US" sz="2800" b="1" i="0" u="none" strike="noStrike" cap="none" normalizeH="0" baseline="0" dirty="0" smtClean="0" bmk="_Toc441230973">
                <a:ln>
                  <a:noFill/>
                </a:ln>
                <a:solidFill>
                  <a:schemeClr val="tx1"/>
                </a:solidFill>
                <a:effectLst/>
                <a:latin typeface="Times" charset="0"/>
                <a:cs typeface="Times New Roman" pitchFamily="18" charset="0"/>
              </a:rPr>
              <a:t>Purpose</a:t>
            </a:r>
            <a:r>
              <a:rPr kumimoji="0" lang="en-US" sz="2800" b="1" i="0" u="none" strike="noStrike" cap="none" normalizeH="0" baseline="0" dirty="0" smtClean="0">
                <a:ln>
                  <a:noFill/>
                </a:ln>
                <a:solidFill>
                  <a:schemeClr val="tx1"/>
                </a:solidFill>
                <a:effectLst/>
                <a:latin typeface="Times"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As the Existing system is completely manual ,to reduce such manual work we have developed this automated system “Sales Force Automation”. SFA is a system that automatically records all the stages in sales process.SFA improves the efficiency and effectiveness of the working of sales department. Sales services allow companies to manage and improve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client relationships. The quality of these services affects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client retention rates and the ability to attract new customers. A company must strive to provide its sales force with the adequate tools to communicate with customers. SFA is software that provides many of the services an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SR uses. These services keep the SR informed about the client.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533400" y="533400"/>
            <a:ext cx="6629400" cy="3436725"/>
          </a:xfrm>
          <a:prstGeom prst="rect">
            <a:avLst/>
          </a:prstGeom>
          <a:noFill/>
          <a:ln w="9525">
            <a:noFill/>
            <a:miter lim="800000"/>
            <a:headEnd/>
            <a:tailEnd/>
          </a:ln>
          <a:effectLst/>
        </p:spPr>
        <p:txBody>
          <a:bodyPr vert="horz" wrap="square" lIns="0" tIns="177744" rIns="0" bIns="177744"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charset="0"/>
                <a:cs typeface="Times New Roman" pitchFamily="18" charset="0"/>
              </a:rPr>
              <a:t>Scope:</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Times"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Sales Force Automation (SFA) solution drives sales force performance and profitability by giving you everything you need to sell smarter. By automating your processes, it frees your people to concentrate on creating leads, closing deals and growing your customer relationships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3459480" cy="1051560"/>
          </a:xfrm>
        </p:spPr>
        <p:txBody>
          <a:bodyPr>
            <a:normAutofit/>
          </a:bodyPr>
          <a:lstStyle/>
          <a:p>
            <a:pPr algn="l"/>
            <a:r>
              <a:rPr lang="en-US" sz="3600" dirty="0" smtClean="0"/>
              <a:t>Advantages</a:t>
            </a:r>
            <a:endParaRPr lang="en-US" sz="3600" dirty="0"/>
          </a:p>
        </p:txBody>
      </p:sp>
      <p:sp>
        <p:nvSpPr>
          <p:cNvPr id="3" name="Content Placeholder 2"/>
          <p:cNvSpPr>
            <a:spLocks noGrp="1"/>
          </p:cNvSpPr>
          <p:nvPr>
            <p:ph sz="quarter" idx="1"/>
          </p:nvPr>
        </p:nvSpPr>
        <p:spPr>
          <a:xfrm>
            <a:off x="502920" y="1066800"/>
            <a:ext cx="8183880" cy="3651504"/>
          </a:xfrm>
        </p:spPr>
        <p:txBody>
          <a:bodyPr>
            <a:normAutofit/>
          </a:bodyPr>
          <a:lstStyle/>
          <a:p>
            <a:pPr>
              <a:buNone/>
            </a:pPr>
            <a:endParaRPr lang="en-US" dirty="0" smtClean="0"/>
          </a:p>
          <a:p>
            <a:r>
              <a:rPr lang="en-US" dirty="0" smtClean="0"/>
              <a:t>Increase productivity:   </a:t>
            </a:r>
            <a:r>
              <a:rPr lang="en-US" sz="2400" dirty="0"/>
              <a:t>Sales staff can use their time more efficiently and </a:t>
            </a:r>
            <a:r>
              <a:rPr lang="en-US" sz="2400" dirty="0" smtClean="0"/>
              <a:t>effectively.</a:t>
            </a:r>
            <a:r>
              <a:rPr lang="en-US" sz="2400" dirty="0"/>
              <a:t>  it can reduce costs, it can increase sales revenue, and it can increase market </a:t>
            </a:r>
            <a:r>
              <a:rPr lang="en-US" sz="2400" dirty="0" smtClean="0"/>
              <a:t>share  hence increase the productivity</a:t>
            </a:r>
          </a:p>
          <a:p>
            <a:r>
              <a:rPr lang="en-US" sz="2800" dirty="0"/>
              <a:t>Field sales staff can send their information more often</a:t>
            </a:r>
            <a:r>
              <a:rPr lang="en-US" sz="2800" dirty="0" smtClean="0"/>
              <a:t>.</a:t>
            </a:r>
          </a:p>
          <a:p>
            <a:r>
              <a:rPr lang="en-US" dirty="0"/>
              <a:t>These systems could increase customer satisfaction</a:t>
            </a:r>
            <a:r>
              <a:rPr lang="en-US" sz="2800" dirty="0"/>
              <a:t> </a:t>
            </a:r>
            <a:endParaRPr lang="en-US" sz="2800" dirty="0" smtClean="0"/>
          </a:p>
          <a:p>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4038600" cy="1143000"/>
          </a:xfrm>
        </p:spPr>
        <p:txBody>
          <a:bodyPr>
            <a:normAutofit/>
          </a:bodyPr>
          <a:lstStyle/>
          <a:p>
            <a:pPr algn="l"/>
            <a:r>
              <a:rPr lang="en-US" sz="3600" dirty="0" smtClean="0"/>
              <a:t>Disadvantages:</a:t>
            </a:r>
            <a:endParaRPr lang="en-US" sz="3600" dirty="0"/>
          </a:p>
        </p:txBody>
      </p:sp>
      <p:sp>
        <p:nvSpPr>
          <p:cNvPr id="3" name="Content Placeholder 2"/>
          <p:cNvSpPr>
            <a:spLocks noGrp="1"/>
          </p:cNvSpPr>
          <p:nvPr>
            <p:ph sz="quarter" idx="1"/>
          </p:nvPr>
        </p:nvSpPr>
        <p:spPr>
          <a:xfrm>
            <a:off x="502920" y="1371600"/>
            <a:ext cx="8183880" cy="3733800"/>
          </a:xfrm>
        </p:spPr>
        <p:txBody>
          <a:bodyPr/>
          <a:lstStyle/>
          <a:p>
            <a:r>
              <a:rPr lang="en-US" dirty="0" smtClean="0"/>
              <a:t>Difficulty </a:t>
            </a:r>
            <a:r>
              <a:rPr lang="en-US" dirty="0"/>
              <a:t>in adopting the system</a:t>
            </a:r>
          </a:p>
          <a:p>
            <a:r>
              <a:rPr lang="en-US" dirty="0"/>
              <a:t>Too much of time spent on Data Entry</a:t>
            </a:r>
          </a:p>
          <a:p>
            <a:r>
              <a:rPr lang="en-US" dirty="0"/>
              <a:t>Cost involved in Sales Force Automation Systems and Maintenance</a:t>
            </a:r>
          </a:p>
          <a:p>
            <a:r>
              <a:rPr lang="en-US" dirty="0"/>
              <a:t>Difficulty in integration with other </a:t>
            </a:r>
            <a:r>
              <a:rPr lang="en-US" u="sng" dirty="0">
                <a:hlinkClick r:id="rId2" tooltip="Management information systems"/>
              </a:rPr>
              <a:t>management information systems</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4572000" cy="1676400"/>
          </a:xfrm>
        </p:spPr>
        <p:txBody>
          <a:bodyPr>
            <a:normAutofit fontScale="90000"/>
          </a:bodyPr>
          <a:lstStyle/>
          <a:p>
            <a:r>
              <a:rPr lang="en-US" dirty="0" smtClean="0"/>
              <a:t>Diagrams:</a:t>
            </a:r>
            <a:br>
              <a:rPr lang="en-US" dirty="0" smtClean="0"/>
            </a:br>
            <a:r>
              <a:rPr lang="en-US" dirty="0" smtClean="0"/>
              <a:t>activity diagram</a:t>
            </a:r>
            <a:br>
              <a:rPr lang="en-US" dirty="0" smtClean="0"/>
            </a:br>
            <a:r>
              <a:rPr lang="en-US" dirty="0" smtClean="0"/>
              <a:t/>
            </a:r>
            <a:br>
              <a:rPr lang="en-US" dirty="0" smtClean="0"/>
            </a:br>
            <a:endParaRPr lang="en-US" dirty="0"/>
          </a:p>
        </p:txBody>
      </p:sp>
      <p:pic>
        <p:nvPicPr>
          <p:cNvPr id="1026" name="Picture 2"/>
          <p:cNvPicPr>
            <a:picLocks noChangeAspect="1" noChangeArrowheads="1"/>
          </p:cNvPicPr>
          <p:nvPr/>
        </p:nvPicPr>
        <p:blipFill>
          <a:blip r:embed="rId2"/>
          <a:srcRect/>
          <a:stretch>
            <a:fillRect/>
          </a:stretch>
        </p:blipFill>
        <p:spPr bwMode="auto">
          <a:xfrm>
            <a:off x="2286000" y="1066801"/>
            <a:ext cx="4514850" cy="5486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00800"/>
          </a:xfrm>
        </p:spPr>
        <p:txBody>
          <a:bodyPr>
            <a:normAutofit fontScale="90000"/>
          </a:bodyPr>
          <a:lstStyle/>
          <a:p>
            <a:r>
              <a:rPr lang="en-US" dirty="0" smtClean="0"/>
              <a:t>ER diagram:</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2051" name="Picture 3"/>
          <p:cNvPicPr>
            <a:picLocks noChangeAspect="1" noChangeArrowheads="1"/>
          </p:cNvPicPr>
          <p:nvPr/>
        </p:nvPicPr>
        <p:blipFill>
          <a:blip r:embed="rId2"/>
          <a:srcRect/>
          <a:stretch>
            <a:fillRect/>
          </a:stretch>
        </p:blipFill>
        <p:spPr bwMode="auto">
          <a:xfrm>
            <a:off x="1219200" y="1295400"/>
            <a:ext cx="6172200" cy="50006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59362"/>
          </a:xfrm>
        </p:spPr>
        <p:txBody>
          <a:bodyPr>
            <a:normAutofit fontScale="90000"/>
          </a:bodyPr>
          <a:lstStyle/>
          <a:p>
            <a:r>
              <a:rPr lang="en-US" dirty="0" smtClean="0"/>
              <a:t>Data flow diagram:</a:t>
            </a:r>
            <a:br>
              <a:rPr lang="en-US" dirty="0" smtClean="0"/>
            </a:br>
            <a:r>
              <a:rPr lang="en-US" dirty="0" smtClean="0"/>
              <a:t>context level</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3074" name="Picture 2"/>
          <p:cNvPicPr>
            <a:picLocks noChangeAspect="1" noChangeArrowheads="1"/>
          </p:cNvPicPr>
          <p:nvPr/>
        </p:nvPicPr>
        <p:blipFill>
          <a:blip r:embed="rId2"/>
          <a:srcRect/>
          <a:stretch>
            <a:fillRect/>
          </a:stretch>
        </p:blipFill>
        <p:spPr bwMode="auto">
          <a:xfrm>
            <a:off x="1600201" y="1314450"/>
            <a:ext cx="6096000" cy="523875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99</TotalTime>
  <Words>332</Words>
  <Application>Microsoft Office PowerPoint</Application>
  <PresentationFormat>On-screen Show (4:3)</PresentationFormat>
  <Paragraphs>45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Oriel</vt:lpstr>
      <vt:lpstr>Sales force automation</vt:lpstr>
      <vt:lpstr>Slide 2</vt:lpstr>
      <vt:lpstr>Slide 3</vt:lpstr>
      <vt:lpstr>Slide 4</vt:lpstr>
      <vt:lpstr>Advantages</vt:lpstr>
      <vt:lpstr>Disadvantages:</vt:lpstr>
      <vt:lpstr>Diagrams: activity diagram  </vt:lpstr>
      <vt:lpstr>ER diagram:             </vt:lpstr>
      <vt:lpstr>Data flow diagram: context level          </vt:lpstr>
      <vt:lpstr>Lavel 1 contact management       </vt:lpstr>
      <vt:lpstr>DFD lavel 1: sales lead tracking           </vt:lpstr>
      <vt:lpstr>Product management         </vt:lpstr>
      <vt:lpstr>Order management              </vt:lpstr>
      <vt:lpstr>Daily reporting             </vt:lpstr>
      <vt:lpstr>Use case diagrams for administrator           </vt:lpstr>
      <vt:lpstr>Use Case For user            </vt:lpstr>
      <vt:lpstr>   Sequence diagrams             </vt:lpstr>
      <vt:lpstr>SystemDesign Contact Management             </vt:lpstr>
      <vt:lpstr>Order Management </vt:lpstr>
      <vt:lpstr>Lead Table </vt:lpstr>
      <vt:lpstr>Account Table </vt:lpstr>
      <vt:lpstr>Product Table </vt:lpstr>
      <vt:lpstr>Address Table </vt:lpstr>
      <vt:lpstr>Apportunity Table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force automation</dc:title>
  <dc:creator>user</dc:creator>
  <cp:lastModifiedBy>Admin</cp:lastModifiedBy>
  <cp:revision>16</cp:revision>
  <dcterms:created xsi:type="dcterms:W3CDTF">2014-03-28T16:49:48Z</dcterms:created>
  <dcterms:modified xsi:type="dcterms:W3CDTF">2014-03-28T19:33:53Z</dcterms:modified>
</cp:coreProperties>
</file>