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ABF41E-4D42-45EF-83AE-CA04DE4B81AF}" type="datetimeFigureOut">
              <a:rPr lang="en-US" smtClean="0"/>
              <a:pPr/>
              <a:t>11/21/2010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9422A3-6899-4F99-831B-E743299F37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422A3-6899-4F99-831B-E743299F37E7}"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7B8B0D8-4140-4317-85B9-81B9C62049EE}" type="datetimeFigureOut">
              <a:rPr lang="en-US" smtClean="0"/>
              <a:pPr/>
              <a:t>11/21/2010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3F0F400-4987-4E2E-915F-F3ED999815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B8B0D8-4140-4317-85B9-81B9C62049EE}" type="datetimeFigureOut">
              <a:rPr lang="en-US" smtClean="0"/>
              <a:pPr/>
              <a:t>11/21/2010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0F400-4987-4E2E-915F-F3ED999815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B8B0D8-4140-4317-85B9-81B9C62049EE}" type="datetimeFigureOut">
              <a:rPr lang="en-US" smtClean="0"/>
              <a:pPr/>
              <a:t>11/21/2010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0F400-4987-4E2E-915F-F3ED999815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B8B0D8-4140-4317-85B9-81B9C62049EE}" type="datetimeFigureOut">
              <a:rPr lang="en-US" smtClean="0"/>
              <a:pPr/>
              <a:t>11/21/2010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0F400-4987-4E2E-915F-F3ED999815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7B8B0D8-4140-4317-85B9-81B9C62049EE}" type="datetimeFigureOut">
              <a:rPr lang="en-US" smtClean="0"/>
              <a:pPr/>
              <a:t>11/21/2010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0F400-4987-4E2E-915F-F3ED999815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B8B0D8-4140-4317-85B9-81B9C62049EE}" type="datetimeFigureOut">
              <a:rPr lang="en-US" smtClean="0"/>
              <a:pPr/>
              <a:t>11/21/2010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0F400-4987-4E2E-915F-F3ED999815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7B8B0D8-4140-4317-85B9-81B9C62049EE}" type="datetimeFigureOut">
              <a:rPr lang="en-US" smtClean="0"/>
              <a:pPr/>
              <a:t>11/21/2010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F0F400-4987-4E2E-915F-F3ED999815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7B8B0D8-4140-4317-85B9-81B9C62049EE}" type="datetimeFigureOut">
              <a:rPr lang="en-US" smtClean="0"/>
              <a:pPr/>
              <a:t>11/21/2010</a:t>
            </a:fld>
            <a:endParaRPr lang="en-US"/>
          </a:p>
        </p:txBody>
      </p:sp>
      <p:sp>
        <p:nvSpPr>
          <p:cNvPr id="8" name="Slide Number Placeholder 7"/>
          <p:cNvSpPr>
            <a:spLocks noGrp="1"/>
          </p:cNvSpPr>
          <p:nvPr>
            <p:ph type="sldNum" sz="quarter" idx="11"/>
          </p:nvPr>
        </p:nvSpPr>
        <p:spPr/>
        <p:txBody>
          <a:bodyPr/>
          <a:lstStyle/>
          <a:p>
            <a:fld id="{C3F0F400-4987-4E2E-915F-F3ED9998153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8B0D8-4140-4317-85B9-81B9C62049EE}" type="datetimeFigureOut">
              <a:rPr lang="en-US" smtClean="0"/>
              <a:pPr/>
              <a:t>11/21/2010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F0F400-4987-4E2E-915F-F3ED999815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B8B0D8-4140-4317-85B9-81B9C62049EE}" type="datetimeFigureOut">
              <a:rPr lang="en-US" smtClean="0"/>
              <a:pPr/>
              <a:t>11/21/2010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3F0F400-4987-4E2E-915F-F3ED999815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7B8B0D8-4140-4317-85B9-81B9C62049EE}" type="datetimeFigureOut">
              <a:rPr lang="en-US" smtClean="0"/>
              <a:pPr/>
              <a:t>11/21/2010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0F400-4987-4E2E-915F-F3ED999815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7B8B0D8-4140-4317-85B9-81B9C62049EE}" type="datetimeFigureOut">
              <a:rPr lang="en-US" smtClean="0"/>
              <a:pPr/>
              <a:t>11/21/2010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3F0F400-4987-4E2E-915F-F3ED9998153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abc@windbag.foo.net&#8217;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mailto:abc@xyz.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0"/>
            <a:ext cx="7772400" cy="1470025"/>
          </a:xfrm>
        </p:spPr>
        <p:txBody>
          <a:bodyPr>
            <a:normAutofit fontScale="90000"/>
          </a:bodyPr>
          <a:lstStyle/>
          <a:p>
            <a:r>
              <a:rPr lang="en-US" sz="5400" dirty="0" smtClean="0"/>
              <a:t>Building a Linux Firewall</a:t>
            </a:r>
            <a:endParaRPr lang="en-US" sz="5400"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Specialized Linux Firewall and Routing Distributions</a:t>
            </a:r>
          </a:p>
          <a:p>
            <a:r>
              <a:rPr lang="en-US" sz="2400" dirty="0" err="1" smtClean="0"/>
              <a:t>Freesco</a:t>
            </a:r>
            <a:r>
              <a:rPr lang="en-US" sz="2400" dirty="0" smtClean="0"/>
              <a:t> : Name means FREE </a:t>
            </a:r>
            <a:r>
              <a:rPr lang="en-US" sz="2400" dirty="0" err="1" smtClean="0"/>
              <a:t>ciSCO</a:t>
            </a:r>
            <a:r>
              <a:rPr lang="en-US" sz="2400" dirty="0" smtClean="0"/>
              <a:t>. Replacement for commercial routers. Supports </a:t>
            </a:r>
            <a:r>
              <a:rPr lang="en-US" sz="2400" dirty="0" err="1" smtClean="0"/>
              <a:t>upto</a:t>
            </a:r>
            <a:r>
              <a:rPr lang="en-US" sz="2400" dirty="0" smtClean="0"/>
              <a:t> 10 </a:t>
            </a:r>
            <a:r>
              <a:rPr lang="en-US" sz="2400" dirty="0" err="1" smtClean="0"/>
              <a:t>ethernet</a:t>
            </a:r>
            <a:r>
              <a:rPr lang="en-US" sz="2400" dirty="0" smtClean="0"/>
              <a:t>/</a:t>
            </a:r>
            <a:r>
              <a:rPr lang="en-US" sz="2400" dirty="0" err="1" smtClean="0"/>
              <a:t>arcnet</a:t>
            </a:r>
            <a:r>
              <a:rPr lang="en-US" sz="2400" dirty="0" smtClean="0"/>
              <a:t>/Token ring/</a:t>
            </a:r>
            <a:r>
              <a:rPr lang="en-US" sz="2400" dirty="0" err="1" smtClean="0"/>
              <a:t>arlan</a:t>
            </a:r>
            <a:r>
              <a:rPr lang="en-US" sz="2400" dirty="0" smtClean="0"/>
              <a:t> n/w cards.</a:t>
            </a:r>
          </a:p>
          <a:p>
            <a:r>
              <a:rPr lang="en-US" sz="2400" dirty="0" err="1" smtClean="0"/>
              <a:t>IPCop</a:t>
            </a:r>
            <a:r>
              <a:rPr lang="en-US" sz="2400" dirty="0" smtClean="0"/>
              <a:t>: An excellent prefab Internet gateway. Has web-based administration interface, supports SSH and console access, dial-up networking and </a:t>
            </a:r>
            <a:r>
              <a:rPr lang="en-US" sz="2400" dirty="0" err="1" smtClean="0"/>
              <a:t>DynDNS</a:t>
            </a:r>
            <a:r>
              <a:rPr lang="en-US" sz="2400" dirty="0" smtClean="0"/>
              <a:t>.</a:t>
            </a:r>
          </a:p>
          <a:p>
            <a:r>
              <a:rPr lang="en-US" sz="2400" dirty="0" smtClean="0"/>
              <a:t>The Sentry Firewall CD: Sentry runs from bootable CD, stores configuration files on diskette.</a:t>
            </a:r>
          </a:p>
          <a:p>
            <a:r>
              <a:rPr lang="en-US" sz="2400" dirty="0" smtClean="0"/>
              <a:t>Pyramid Linux: maintained by Metric communication and is based on </a:t>
            </a:r>
            <a:r>
              <a:rPr lang="en-US" sz="2400" dirty="0" err="1" smtClean="0"/>
              <a:t>Ubuntu</a:t>
            </a:r>
            <a:r>
              <a:rPr lang="en-US" sz="2400" dirty="0" smtClean="0"/>
              <a:t> Linux. Optimized for WAP serves equally well for Wired-network firewall. The stock installation occupies under 50 MB so no expandable storage required.</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400" dirty="0" smtClean="0"/>
              <a:t>Bering </a:t>
            </a:r>
            <a:r>
              <a:rPr lang="en-US" sz="2400" dirty="0" err="1" smtClean="0"/>
              <a:t>uClibc</a:t>
            </a:r>
            <a:r>
              <a:rPr lang="en-US" sz="2400" dirty="0" smtClean="0"/>
              <a:t>: Bering achieves its small size by using modified libraries.  It is very customized.</a:t>
            </a:r>
          </a:p>
          <a:p>
            <a:r>
              <a:rPr lang="en-US" sz="2400" dirty="0" smtClean="0"/>
              <a:t>Voyage Linux: can be shrunken as small as 64 MB or expanded as desired. Optimized for WAP, routers and firewalls.</a:t>
            </a:r>
          </a:p>
          <a:p>
            <a:r>
              <a:rPr lang="en-US" sz="2400" dirty="0" err="1" smtClean="0"/>
              <a:t>Debian</a:t>
            </a:r>
            <a:r>
              <a:rPr lang="en-US" sz="2400" dirty="0" smtClean="0"/>
              <a:t> Router: Can boot from a flash drive and run entirely in memory.</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68962"/>
          </a:xfrm>
        </p:spPr>
        <p:txBody>
          <a:bodyPr/>
          <a:lstStyle/>
          <a:p>
            <a:pPr algn="ctr"/>
            <a:r>
              <a:rPr lang="en-US" dirty="0" smtClean="0"/>
              <a:t>Displaying Status of Firewall</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400" dirty="0" smtClean="0"/>
              <a:t>These </a:t>
            </a:r>
            <a:r>
              <a:rPr lang="en-US" sz="2400" dirty="0" err="1" smtClean="0"/>
              <a:t>iptables</a:t>
            </a:r>
            <a:r>
              <a:rPr lang="en-US" sz="2400" dirty="0" smtClean="0"/>
              <a:t> commands will display the status of firewall:</a:t>
            </a:r>
          </a:p>
          <a:p>
            <a:r>
              <a:rPr lang="en-US" sz="2400" dirty="0" smtClean="0"/>
              <a:t># /</a:t>
            </a:r>
            <a:r>
              <a:rPr lang="en-US" sz="2400" dirty="0" err="1" smtClean="0"/>
              <a:t>sbin</a:t>
            </a:r>
            <a:r>
              <a:rPr lang="en-US" sz="2400" dirty="0" smtClean="0"/>
              <a:t>/</a:t>
            </a:r>
            <a:r>
              <a:rPr lang="en-US" sz="2400" dirty="0" err="1" smtClean="0"/>
              <a:t>iptables</a:t>
            </a:r>
            <a:r>
              <a:rPr lang="en-US" sz="2400" dirty="0" smtClean="0"/>
              <a:t> –t filter –L –v –n - - line-numbers</a:t>
            </a:r>
          </a:p>
          <a:p>
            <a:r>
              <a:rPr lang="en-US" sz="2400" dirty="0" smtClean="0"/>
              <a:t># /</a:t>
            </a:r>
            <a:r>
              <a:rPr lang="en-US" sz="2400" dirty="0" err="1" smtClean="0"/>
              <a:t>sbin</a:t>
            </a:r>
            <a:r>
              <a:rPr lang="en-US" sz="2400" dirty="0" smtClean="0"/>
              <a:t>/</a:t>
            </a:r>
            <a:r>
              <a:rPr lang="en-US" sz="2400" dirty="0" err="1" smtClean="0"/>
              <a:t>iptables</a:t>
            </a:r>
            <a:r>
              <a:rPr lang="en-US" sz="2400" dirty="0" smtClean="0"/>
              <a:t> –t </a:t>
            </a:r>
            <a:r>
              <a:rPr lang="en-US" sz="2400" dirty="0" err="1" smtClean="0"/>
              <a:t>nat</a:t>
            </a:r>
            <a:r>
              <a:rPr lang="en-US" sz="2400" dirty="0" smtClean="0"/>
              <a:t> –L –v –n - - line-numbers</a:t>
            </a:r>
          </a:p>
          <a:p>
            <a:r>
              <a:rPr lang="en-US" sz="2400" dirty="0" smtClean="0"/>
              <a:t># /</a:t>
            </a:r>
            <a:r>
              <a:rPr lang="en-US" sz="2400" dirty="0" err="1" smtClean="0"/>
              <a:t>sbin</a:t>
            </a:r>
            <a:r>
              <a:rPr lang="en-US" sz="2400" dirty="0" smtClean="0"/>
              <a:t>/</a:t>
            </a:r>
            <a:r>
              <a:rPr lang="en-US" sz="2400" dirty="0" err="1" smtClean="0"/>
              <a:t>iptables</a:t>
            </a:r>
            <a:r>
              <a:rPr lang="en-US" sz="2400" dirty="0" smtClean="0"/>
              <a:t> –t mangle –L –v –n - - line-numbers</a:t>
            </a:r>
          </a:p>
          <a:p>
            <a:r>
              <a:rPr lang="en-US" sz="2400" dirty="0" smtClean="0"/>
              <a:t>Note: Specify all 3 tables to see all rules.</a:t>
            </a:r>
          </a:p>
          <a:p>
            <a:r>
              <a:rPr lang="en-US" sz="2400" dirty="0" smtClean="0"/>
              <a:t>-L : list rules</a:t>
            </a:r>
          </a:p>
          <a:p>
            <a:r>
              <a:rPr lang="en-US" sz="2400" dirty="0" smtClean="0"/>
              <a:t>-v : verbose</a:t>
            </a:r>
          </a:p>
          <a:p>
            <a:r>
              <a:rPr lang="en-US" sz="2400" dirty="0" smtClean="0"/>
              <a:t>--line-numbers: makes line numbers.</a:t>
            </a:r>
          </a:p>
          <a:p>
            <a:r>
              <a:rPr lang="en-US" sz="2400" dirty="0" smtClean="0"/>
              <a:t>-n :To display IP addresses instead of hostnames.</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lstStyle/>
          <a:p>
            <a:pPr algn="ctr"/>
            <a:r>
              <a:rPr lang="en-US" dirty="0" smtClean="0"/>
              <a:t>Turning an </a:t>
            </a:r>
            <a:r>
              <a:rPr lang="en-US" dirty="0" err="1" smtClean="0"/>
              <a:t>iptables</a:t>
            </a:r>
            <a:r>
              <a:rPr lang="en-US" dirty="0" smtClean="0"/>
              <a:t> Firewall Off</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sz="2400" dirty="0" smtClean="0"/>
              <a:t>The  following script deletes all the rules in the filter, NAT and mangle tables, all chains and resets all packet and byte counter to zero. </a:t>
            </a:r>
          </a:p>
          <a:p>
            <a:r>
              <a:rPr lang="en-US" sz="2400" dirty="0" smtClean="0"/>
              <a:t>It also resets all default policies to ACCEPT and turns off forwarding.</a:t>
            </a:r>
          </a:p>
          <a:p>
            <a:r>
              <a:rPr lang="en-US" sz="2400" dirty="0" smtClean="0"/>
              <a:t>Script is:</a:t>
            </a:r>
          </a:p>
          <a:p>
            <a:r>
              <a:rPr lang="en-US" sz="2400" dirty="0" smtClean="0"/>
              <a:t>/</a:t>
            </a:r>
            <a:r>
              <a:rPr lang="en-US" sz="2400" dirty="0" err="1" smtClean="0"/>
              <a:t>sbin</a:t>
            </a:r>
            <a:r>
              <a:rPr lang="en-US" sz="2400" dirty="0" smtClean="0"/>
              <a:t>/</a:t>
            </a:r>
            <a:r>
              <a:rPr lang="en-US" sz="2400" dirty="0" err="1" smtClean="0"/>
              <a:t>iptables</a:t>
            </a:r>
            <a:r>
              <a:rPr lang="en-US" sz="2400" dirty="0" smtClean="0"/>
              <a:t> –P INPUT ACCEPT</a:t>
            </a:r>
          </a:p>
          <a:p>
            <a:r>
              <a:rPr lang="en-US" sz="2400" dirty="0" smtClean="0"/>
              <a:t>/</a:t>
            </a:r>
            <a:r>
              <a:rPr lang="en-US" sz="2400" dirty="0" err="1" smtClean="0"/>
              <a:t>sbin</a:t>
            </a:r>
            <a:r>
              <a:rPr lang="en-US" sz="2400" dirty="0" smtClean="0"/>
              <a:t>/</a:t>
            </a:r>
            <a:r>
              <a:rPr lang="en-US" sz="2400" dirty="0" err="1" smtClean="0"/>
              <a:t>iptables</a:t>
            </a:r>
            <a:r>
              <a:rPr lang="en-US" sz="2400" dirty="0" smtClean="0"/>
              <a:t> –P FORWARD ACCEPT</a:t>
            </a:r>
          </a:p>
          <a:p>
            <a:r>
              <a:rPr lang="en-US" sz="2400" dirty="0" smtClean="0"/>
              <a:t>/</a:t>
            </a:r>
            <a:r>
              <a:rPr lang="en-US" sz="2400" dirty="0" err="1" smtClean="0"/>
              <a:t>sbin</a:t>
            </a:r>
            <a:r>
              <a:rPr lang="en-US" sz="2400" dirty="0" smtClean="0"/>
              <a:t>/</a:t>
            </a:r>
            <a:r>
              <a:rPr lang="en-US" sz="2400" dirty="0" err="1" smtClean="0"/>
              <a:t>iptables</a:t>
            </a:r>
            <a:r>
              <a:rPr lang="en-US" sz="2400" dirty="0" smtClean="0"/>
              <a:t> –P OUTPUT ACCEPT</a:t>
            </a:r>
          </a:p>
          <a:p>
            <a:r>
              <a:rPr lang="en-US" sz="2400" dirty="0" smtClean="0"/>
              <a:t>/</a:t>
            </a:r>
            <a:r>
              <a:rPr lang="en-US" sz="2400" dirty="0" err="1" smtClean="0"/>
              <a:t>sbin</a:t>
            </a:r>
            <a:r>
              <a:rPr lang="en-US" sz="2400" dirty="0" smtClean="0"/>
              <a:t>/</a:t>
            </a:r>
            <a:r>
              <a:rPr lang="en-US" sz="2400" dirty="0" err="1" smtClean="0"/>
              <a:t>iptables</a:t>
            </a:r>
            <a:r>
              <a:rPr lang="en-US" sz="2400" dirty="0" smtClean="0"/>
              <a:t>  - t </a:t>
            </a:r>
            <a:r>
              <a:rPr lang="en-US" sz="2400" dirty="0" err="1" smtClean="0"/>
              <a:t>nat</a:t>
            </a:r>
            <a:r>
              <a:rPr lang="en-US" sz="2400" dirty="0" smtClean="0"/>
              <a:t> –P OUTPUT ACCEPT</a:t>
            </a:r>
          </a:p>
          <a:p>
            <a:r>
              <a:rPr lang="en-US" sz="2400" dirty="0" smtClean="0"/>
              <a:t>/</a:t>
            </a:r>
            <a:r>
              <a:rPr lang="en-US" sz="2400" dirty="0" err="1" smtClean="0"/>
              <a:t>sbin</a:t>
            </a:r>
            <a:r>
              <a:rPr lang="en-US" sz="2400" dirty="0" smtClean="0"/>
              <a:t>/</a:t>
            </a:r>
            <a:r>
              <a:rPr lang="en-US" sz="2400" dirty="0" err="1" smtClean="0"/>
              <a:t>iptables</a:t>
            </a:r>
            <a:r>
              <a:rPr lang="en-US" sz="2400" dirty="0" smtClean="0"/>
              <a:t>  - t </a:t>
            </a:r>
            <a:r>
              <a:rPr lang="en-US" sz="2400" dirty="0" err="1" smtClean="0"/>
              <a:t>nat</a:t>
            </a:r>
            <a:r>
              <a:rPr lang="en-US" sz="2400" dirty="0" smtClean="0"/>
              <a:t> –P PREROUTING ACCEPT</a:t>
            </a:r>
          </a:p>
          <a:p>
            <a:r>
              <a:rPr lang="en-US" sz="2400" dirty="0" smtClean="0"/>
              <a:t>/</a:t>
            </a:r>
            <a:r>
              <a:rPr lang="en-US" sz="2400" dirty="0" err="1" smtClean="0"/>
              <a:t>sbin</a:t>
            </a:r>
            <a:r>
              <a:rPr lang="en-US" sz="2400" dirty="0" smtClean="0"/>
              <a:t>/</a:t>
            </a:r>
            <a:r>
              <a:rPr lang="en-US" sz="2400" dirty="0" err="1" smtClean="0"/>
              <a:t>iptables</a:t>
            </a:r>
            <a:r>
              <a:rPr lang="en-US" sz="2400" dirty="0" smtClean="0"/>
              <a:t>  - t </a:t>
            </a:r>
            <a:r>
              <a:rPr lang="en-US" sz="2400" dirty="0" err="1" smtClean="0"/>
              <a:t>nat</a:t>
            </a:r>
            <a:r>
              <a:rPr lang="en-US" sz="2400" dirty="0" smtClean="0"/>
              <a:t> –P POSTROUTING ACCEPT</a:t>
            </a:r>
          </a:p>
          <a:p>
            <a:r>
              <a:rPr lang="en-US" sz="2400" dirty="0" smtClean="0"/>
              <a:t>/</a:t>
            </a:r>
            <a:r>
              <a:rPr lang="en-US" sz="2400" dirty="0" err="1" smtClean="0"/>
              <a:t>sbin</a:t>
            </a:r>
            <a:r>
              <a:rPr lang="en-US" sz="2400" dirty="0" smtClean="0"/>
              <a:t>/</a:t>
            </a:r>
            <a:r>
              <a:rPr lang="en-US" sz="2400" dirty="0" err="1" smtClean="0"/>
              <a:t>iptables</a:t>
            </a:r>
            <a:r>
              <a:rPr lang="en-US" sz="2400" dirty="0" smtClean="0"/>
              <a:t>  - t mangle –P OUTPUT ACCEPT</a:t>
            </a:r>
          </a:p>
          <a:p>
            <a:r>
              <a:rPr lang="en-US" sz="2400" dirty="0" smtClean="0"/>
              <a:t>/</a:t>
            </a:r>
            <a:r>
              <a:rPr lang="en-US" sz="2400" dirty="0" err="1" smtClean="0"/>
              <a:t>sbin</a:t>
            </a:r>
            <a:r>
              <a:rPr lang="en-US" sz="2400" dirty="0" smtClean="0"/>
              <a:t>/</a:t>
            </a:r>
            <a:r>
              <a:rPr lang="en-US" sz="2400" dirty="0" err="1" smtClean="0"/>
              <a:t>iptables</a:t>
            </a:r>
            <a:r>
              <a:rPr lang="en-US" sz="2400" dirty="0" smtClean="0"/>
              <a:t>  - t mangle –P INPUT ACCEPT</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sz="2400" dirty="0" smtClean="0"/>
              <a:t>/</a:t>
            </a:r>
            <a:r>
              <a:rPr lang="en-US" sz="2400" dirty="0" err="1" smtClean="0"/>
              <a:t>sbin</a:t>
            </a:r>
            <a:r>
              <a:rPr lang="en-US" sz="2400" dirty="0" smtClean="0"/>
              <a:t>/</a:t>
            </a:r>
            <a:r>
              <a:rPr lang="en-US" sz="2400" dirty="0" err="1" smtClean="0"/>
              <a:t>iptables</a:t>
            </a:r>
            <a:r>
              <a:rPr lang="en-US" sz="2400" dirty="0" smtClean="0"/>
              <a:t>  - t mangle –P FORWARD ACCEPT</a:t>
            </a:r>
          </a:p>
          <a:p>
            <a:r>
              <a:rPr lang="en-US" sz="2400" dirty="0" smtClean="0"/>
              <a:t>/</a:t>
            </a:r>
            <a:r>
              <a:rPr lang="en-US" sz="2400" dirty="0" err="1" smtClean="0"/>
              <a:t>sbin</a:t>
            </a:r>
            <a:r>
              <a:rPr lang="en-US" sz="2400" dirty="0" smtClean="0"/>
              <a:t>/</a:t>
            </a:r>
            <a:r>
              <a:rPr lang="en-US" sz="2400" dirty="0" err="1" smtClean="0"/>
              <a:t>iptables</a:t>
            </a:r>
            <a:r>
              <a:rPr lang="en-US" sz="2400" dirty="0" smtClean="0"/>
              <a:t>  - t mangle –P PREROUTING ACCEPT</a:t>
            </a:r>
          </a:p>
          <a:p>
            <a:r>
              <a:rPr lang="en-US" sz="2400" dirty="0" smtClean="0"/>
              <a:t>/</a:t>
            </a:r>
            <a:r>
              <a:rPr lang="en-US" sz="2400" dirty="0" err="1" smtClean="0"/>
              <a:t>sbin</a:t>
            </a:r>
            <a:r>
              <a:rPr lang="en-US" sz="2400" dirty="0" smtClean="0"/>
              <a:t>/</a:t>
            </a:r>
            <a:r>
              <a:rPr lang="en-US" sz="2400" dirty="0" err="1" smtClean="0"/>
              <a:t>iptables</a:t>
            </a:r>
            <a:r>
              <a:rPr lang="en-US" sz="2400" dirty="0" smtClean="0"/>
              <a:t>  - t mangle –P POSTROUTING ACCEPT</a:t>
            </a:r>
          </a:p>
          <a:p>
            <a:r>
              <a:rPr lang="en-US" sz="2400" dirty="0" smtClean="0"/>
              <a:t># zero out all counters</a:t>
            </a:r>
          </a:p>
          <a:p>
            <a:r>
              <a:rPr lang="en-US" sz="2400" dirty="0" smtClean="0"/>
              <a:t>/</a:t>
            </a:r>
            <a:r>
              <a:rPr lang="en-US" sz="2400" dirty="0" err="1" smtClean="0"/>
              <a:t>sbin</a:t>
            </a:r>
            <a:r>
              <a:rPr lang="en-US" sz="2400" dirty="0" smtClean="0"/>
              <a:t>/</a:t>
            </a:r>
            <a:r>
              <a:rPr lang="en-US" sz="2400" dirty="0" err="1" smtClean="0"/>
              <a:t>iptables</a:t>
            </a:r>
            <a:r>
              <a:rPr lang="en-US" sz="2400" dirty="0" smtClean="0"/>
              <a:t>  - Z</a:t>
            </a:r>
          </a:p>
          <a:p>
            <a:r>
              <a:rPr lang="en-US" sz="2400" dirty="0" smtClean="0"/>
              <a:t>/</a:t>
            </a:r>
            <a:r>
              <a:rPr lang="en-US" sz="2400" dirty="0" err="1" smtClean="0"/>
              <a:t>sbin</a:t>
            </a:r>
            <a:r>
              <a:rPr lang="en-US" sz="2400" dirty="0" smtClean="0"/>
              <a:t>/</a:t>
            </a:r>
            <a:r>
              <a:rPr lang="en-US" sz="2400" dirty="0" err="1" smtClean="0"/>
              <a:t>iptables</a:t>
            </a:r>
            <a:r>
              <a:rPr lang="en-US" sz="2400" dirty="0" smtClean="0"/>
              <a:t>  -t </a:t>
            </a:r>
            <a:r>
              <a:rPr lang="en-US" sz="2400" dirty="0" err="1" smtClean="0"/>
              <a:t>nat</a:t>
            </a:r>
            <a:r>
              <a:rPr lang="en-US" sz="2400" dirty="0" smtClean="0"/>
              <a:t> – Z</a:t>
            </a:r>
          </a:p>
          <a:p>
            <a:r>
              <a:rPr lang="en-US" sz="2400" dirty="0" smtClean="0"/>
              <a:t>/</a:t>
            </a:r>
            <a:r>
              <a:rPr lang="en-US" sz="2400" dirty="0" err="1" smtClean="0"/>
              <a:t>sbin</a:t>
            </a:r>
            <a:r>
              <a:rPr lang="en-US" sz="2400" dirty="0" smtClean="0"/>
              <a:t>/</a:t>
            </a:r>
            <a:r>
              <a:rPr lang="en-US" sz="2400" dirty="0" err="1" smtClean="0"/>
              <a:t>iptables</a:t>
            </a:r>
            <a:r>
              <a:rPr lang="en-US" sz="2400" dirty="0" smtClean="0"/>
              <a:t>  -t mangle – Z</a:t>
            </a:r>
          </a:p>
          <a:p>
            <a:r>
              <a:rPr lang="en-US" sz="2400" dirty="0" smtClean="0"/>
              <a:t>#Flush all rules, delete all chains</a:t>
            </a:r>
          </a:p>
          <a:p>
            <a:r>
              <a:rPr lang="en-US" sz="2400" dirty="0" smtClean="0"/>
              <a:t>/</a:t>
            </a:r>
            <a:r>
              <a:rPr lang="en-US" sz="2400" dirty="0" err="1" smtClean="0"/>
              <a:t>sbin</a:t>
            </a:r>
            <a:r>
              <a:rPr lang="en-US" sz="2400" dirty="0" smtClean="0"/>
              <a:t>/</a:t>
            </a:r>
            <a:r>
              <a:rPr lang="en-US" sz="2400" dirty="0" err="1" smtClean="0"/>
              <a:t>iptables</a:t>
            </a:r>
            <a:r>
              <a:rPr lang="en-US" sz="2400" dirty="0" smtClean="0"/>
              <a:t>  - F</a:t>
            </a:r>
          </a:p>
          <a:p>
            <a:r>
              <a:rPr lang="en-US" sz="2400" dirty="0" smtClean="0"/>
              <a:t>/</a:t>
            </a:r>
            <a:r>
              <a:rPr lang="en-US" sz="2400" dirty="0" err="1" smtClean="0"/>
              <a:t>sbin</a:t>
            </a:r>
            <a:r>
              <a:rPr lang="en-US" sz="2400" dirty="0" smtClean="0"/>
              <a:t>/</a:t>
            </a:r>
            <a:r>
              <a:rPr lang="en-US" sz="2400" dirty="0" err="1" smtClean="0"/>
              <a:t>iptables</a:t>
            </a:r>
            <a:r>
              <a:rPr lang="en-US" sz="2400" dirty="0" smtClean="0"/>
              <a:t>  - X</a:t>
            </a:r>
          </a:p>
          <a:p>
            <a:r>
              <a:rPr lang="en-US" sz="2400" dirty="0" smtClean="0"/>
              <a:t>/</a:t>
            </a:r>
            <a:r>
              <a:rPr lang="en-US" sz="2400" dirty="0" err="1" smtClean="0"/>
              <a:t>sbin</a:t>
            </a:r>
            <a:r>
              <a:rPr lang="en-US" sz="2400" dirty="0" smtClean="0"/>
              <a:t>/</a:t>
            </a:r>
            <a:r>
              <a:rPr lang="en-US" sz="2400" dirty="0" err="1" smtClean="0"/>
              <a:t>iptables</a:t>
            </a:r>
            <a:r>
              <a:rPr lang="en-US" sz="2400" dirty="0" smtClean="0"/>
              <a:t>  -t </a:t>
            </a:r>
            <a:r>
              <a:rPr lang="en-US" sz="2400" dirty="0" err="1" smtClean="0"/>
              <a:t>nat</a:t>
            </a:r>
            <a:r>
              <a:rPr lang="en-US" sz="2400" dirty="0" smtClean="0"/>
              <a:t> – F</a:t>
            </a:r>
          </a:p>
          <a:p>
            <a:r>
              <a:rPr lang="en-US" sz="2400" dirty="0" smtClean="0"/>
              <a:t>/</a:t>
            </a:r>
            <a:r>
              <a:rPr lang="en-US" sz="2400" dirty="0" err="1" smtClean="0"/>
              <a:t>sbin</a:t>
            </a:r>
            <a:r>
              <a:rPr lang="en-US" sz="2400" dirty="0" smtClean="0"/>
              <a:t>/</a:t>
            </a:r>
            <a:r>
              <a:rPr lang="en-US" sz="2400" dirty="0" err="1" smtClean="0"/>
              <a:t>iptables</a:t>
            </a:r>
            <a:r>
              <a:rPr lang="en-US" sz="2400" dirty="0" smtClean="0"/>
              <a:t>  -t </a:t>
            </a:r>
            <a:r>
              <a:rPr lang="en-US" sz="2400" dirty="0" err="1" smtClean="0"/>
              <a:t>nat</a:t>
            </a:r>
            <a:r>
              <a:rPr lang="en-US" sz="2400" dirty="0" smtClean="0"/>
              <a:t> – X</a:t>
            </a:r>
          </a:p>
          <a:p>
            <a:r>
              <a:rPr lang="en-US" sz="2400" dirty="0" smtClean="0"/>
              <a:t>/</a:t>
            </a:r>
            <a:r>
              <a:rPr lang="en-US" sz="2400" dirty="0" err="1" smtClean="0"/>
              <a:t>sbin</a:t>
            </a:r>
            <a:r>
              <a:rPr lang="en-US" sz="2400" dirty="0" smtClean="0"/>
              <a:t>/</a:t>
            </a:r>
            <a:r>
              <a:rPr lang="en-US" sz="2400" dirty="0" err="1" smtClean="0"/>
              <a:t>iptables</a:t>
            </a:r>
            <a:r>
              <a:rPr lang="en-US" sz="2400" dirty="0" smtClean="0"/>
              <a:t>  -t mangle – F</a:t>
            </a:r>
          </a:p>
          <a:p>
            <a:r>
              <a:rPr lang="en-US" sz="2400" dirty="0" smtClean="0"/>
              <a:t>/</a:t>
            </a:r>
            <a:r>
              <a:rPr lang="en-US" sz="2400" dirty="0" err="1" smtClean="0"/>
              <a:t>sbin</a:t>
            </a:r>
            <a:r>
              <a:rPr lang="en-US" sz="2400" dirty="0" smtClean="0"/>
              <a:t>/</a:t>
            </a:r>
            <a:r>
              <a:rPr lang="en-US" sz="2400" dirty="0" err="1" smtClean="0"/>
              <a:t>iptables</a:t>
            </a:r>
            <a:r>
              <a:rPr lang="en-US" sz="2400" dirty="0" smtClean="0"/>
              <a:t>  -t mangle - X</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lstStyle/>
          <a:p>
            <a:pPr algn="ctr"/>
            <a:r>
              <a:rPr lang="en-US" dirty="0" smtClean="0"/>
              <a:t>Starting </a:t>
            </a:r>
            <a:r>
              <a:rPr lang="en-US" dirty="0" err="1" smtClean="0"/>
              <a:t>iptables</a:t>
            </a:r>
            <a:r>
              <a:rPr lang="en-US" dirty="0" smtClean="0"/>
              <a:t> at Boot and manually bringing firewall Up and Down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400" dirty="0" smtClean="0"/>
              <a:t>Script is :</a:t>
            </a:r>
          </a:p>
          <a:p>
            <a:r>
              <a:rPr lang="en-US" sz="2400" dirty="0" smtClean="0"/>
              <a:t># /etc/</a:t>
            </a:r>
            <a:r>
              <a:rPr lang="en-US" sz="2400" dirty="0" err="1" smtClean="0"/>
              <a:t>init.d</a:t>
            </a:r>
            <a:r>
              <a:rPr lang="en-US" sz="2400" dirty="0" smtClean="0"/>
              <a:t>/firewall</a:t>
            </a:r>
          </a:p>
          <a:p>
            <a:r>
              <a:rPr lang="en-US" sz="2400" dirty="0" smtClean="0"/>
              <a:t> case  “$1” in</a:t>
            </a:r>
          </a:p>
          <a:p>
            <a:r>
              <a:rPr lang="en-US" sz="2400" dirty="0" smtClean="0"/>
              <a:t> start) echo “</a:t>
            </a:r>
            <a:r>
              <a:rPr lang="en-US" sz="2400" dirty="0" err="1" smtClean="0"/>
              <a:t>iptables</a:t>
            </a:r>
            <a:r>
              <a:rPr lang="en-US" sz="2400" dirty="0" smtClean="0"/>
              <a:t> is now starting up”</a:t>
            </a:r>
          </a:p>
          <a:p>
            <a:r>
              <a:rPr lang="en-US" sz="2400" dirty="0" smtClean="0"/>
              <a:t>/bin/</a:t>
            </a:r>
            <a:r>
              <a:rPr lang="en-US" sz="2400" dirty="0" err="1" smtClean="0"/>
              <a:t>sh</a:t>
            </a:r>
            <a:r>
              <a:rPr lang="en-US" sz="2400" dirty="0" smtClean="0"/>
              <a:t>      /</a:t>
            </a:r>
            <a:r>
              <a:rPr lang="en-US" sz="2400" dirty="0" err="1" smtClean="0"/>
              <a:t>usr</a:t>
            </a:r>
            <a:r>
              <a:rPr lang="en-US" sz="2400" dirty="0" smtClean="0"/>
              <a:t>/local/bin/</a:t>
            </a:r>
            <a:r>
              <a:rPr lang="en-US" sz="2400" dirty="0" err="1" smtClean="0"/>
              <a:t>fw_nat</a:t>
            </a:r>
            <a:r>
              <a:rPr lang="en-US" sz="2400" dirty="0" smtClean="0"/>
              <a:t>      start ;;</a:t>
            </a:r>
          </a:p>
          <a:p>
            <a:r>
              <a:rPr lang="en-US" sz="2400" dirty="0" smtClean="0"/>
              <a:t> stop) echo “</a:t>
            </a:r>
            <a:r>
              <a:rPr lang="en-US" sz="2400" dirty="0" err="1" smtClean="0"/>
              <a:t>iptable</a:t>
            </a:r>
            <a:r>
              <a:rPr lang="en-US" sz="2400" dirty="0" smtClean="0"/>
              <a:t> is now stopped”</a:t>
            </a:r>
          </a:p>
          <a:p>
            <a:r>
              <a:rPr lang="en-US" sz="2400" dirty="0" smtClean="0"/>
              <a:t>/bin/</a:t>
            </a:r>
            <a:r>
              <a:rPr lang="en-US" sz="2400" dirty="0" err="1" smtClean="0"/>
              <a:t>sh</a:t>
            </a:r>
            <a:r>
              <a:rPr lang="en-US" sz="2400" dirty="0" smtClean="0"/>
              <a:t>      /</a:t>
            </a:r>
            <a:r>
              <a:rPr lang="en-US" sz="2400" dirty="0" err="1" smtClean="0"/>
              <a:t>usr</a:t>
            </a:r>
            <a:r>
              <a:rPr lang="en-US" sz="2400" dirty="0" smtClean="0"/>
              <a:t>/local/bin/</a:t>
            </a:r>
            <a:r>
              <a:rPr lang="en-US" sz="2400" dirty="0" err="1" smtClean="0"/>
              <a:t>fw_flush</a:t>
            </a:r>
            <a:r>
              <a:rPr lang="en-US" sz="2400" dirty="0" smtClean="0"/>
              <a:t>     stop ;;</a:t>
            </a:r>
          </a:p>
          <a:p>
            <a:r>
              <a:rPr lang="en-US" sz="2400" dirty="0" smtClean="0"/>
              <a:t> status)  /bin/</a:t>
            </a:r>
            <a:r>
              <a:rPr lang="en-US" sz="2400" dirty="0" err="1" smtClean="0"/>
              <a:t>sh</a:t>
            </a:r>
            <a:r>
              <a:rPr lang="en-US" sz="2400" dirty="0" smtClean="0"/>
              <a:t>      /</a:t>
            </a:r>
            <a:r>
              <a:rPr lang="en-US" sz="2400" dirty="0" err="1" smtClean="0"/>
              <a:t>usr</a:t>
            </a:r>
            <a:r>
              <a:rPr lang="en-US" sz="2400" dirty="0" smtClean="0"/>
              <a:t>/local/bin/</a:t>
            </a:r>
            <a:r>
              <a:rPr lang="en-US" sz="2400" dirty="0" err="1" smtClean="0"/>
              <a:t>fw_status</a:t>
            </a:r>
            <a:r>
              <a:rPr lang="en-US" sz="2400" dirty="0" smtClean="0"/>
              <a:t>     status ;;</a:t>
            </a:r>
          </a:p>
          <a:p>
            <a:r>
              <a:rPr lang="en-US" sz="2400" dirty="0" smtClean="0"/>
              <a:t> restart) /bin/</a:t>
            </a:r>
            <a:r>
              <a:rPr lang="en-US" sz="2400" dirty="0" err="1" smtClean="0"/>
              <a:t>sh</a:t>
            </a:r>
            <a:r>
              <a:rPr lang="en-US" sz="2400" dirty="0" smtClean="0"/>
              <a:t>      /</a:t>
            </a:r>
            <a:r>
              <a:rPr lang="en-US" sz="2400" dirty="0" err="1" smtClean="0"/>
              <a:t>usr</a:t>
            </a:r>
            <a:r>
              <a:rPr lang="en-US" sz="2400" dirty="0" smtClean="0"/>
              <a:t>/local/bin/</a:t>
            </a:r>
            <a:r>
              <a:rPr lang="en-US" sz="2400" dirty="0" err="1" smtClean="0"/>
              <a:t>fw_flush</a:t>
            </a:r>
            <a:r>
              <a:rPr lang="en-US" sz="2400" dirty="0" smtClean="0"/>
              <a:t>     stop </a:t>
            </a:r>
          </a:p>
          <a:p>
            <a:r>
              <a:rPr lang="en-US" sz="2400" dirty="0" smtClean="0"/>
              <a:t> echo “Firewall is stopped”</a:t>
            </a:r>
          </a:p>
          <a:p>
            <a:r>
              <a:rPr lang="en-US" sz="2400" dirty="0" smtClean="0"/>
              <a:t> /bin/</a:t>
            </a:r>
            <a:r>
              <a:rPr lang="en-US" sz="2400" dirty="0" err="1" smtClean="0"/>
              <a:t>sh</a:t>
            </a:r>
            <a:r>
              <a:rPr lang="en-US" sz="2400" dirty="0" smtClean="0"/>
              <a:t>      /</a:t>
            </a:r>
            <a:r>
              <a:rPr lang="en-US" sz="2400" dirty="0" err="1" smtClean="0"/>
              <a:t>usr</a:t>
            </a:r>
            <a:r>
              <a:rPr lang="en-US" sz="2400" dirty="0" smtClean="0"/>
              <a:t>/local/bin/</a:t>
            </a:r>
            <a:r>
              <a:rPr lang="en-US" sz="2400" dirty="0" err="1" smtClean="0"/>
              <a:t>fw_nat</a:t>
            </a:r>
            <a:r>
              <a:rPr lang="en-US" sz="2400" dirty="0" smtClean="0"/>
              <a:t>      start</a:t>
            </a:r>
          </a:p>
          <a:p>
            <a:r>
              <a:rPr lang="en-US" sz="2400" dirty="0" smtClean="0"/>
              <a:t> echo “Firewall has now restarted” ;;</a:t>
            </a:r>
          </a:p>
          <a:p>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dirty="0" smtClean="0"/>
              <a:t>Put the above script in /etc/</a:t>
            </a:r>
            <a:r>
              <a:rPr lang="en-US" sz="2400" dirty="0" err="1" smtClean="0"/>
              <a:t>init.d</a:t>
            </a:r>
            <a:r>
              <a:rPr lang="en-US" sz="2400" dirty="0" smtClean="0"/>
              <a:t> and then use distribution’s run level manager to start it on boot.</a:t>
            </a:r>
          </a:p>
          <a:p>
            <a:r>
              <a:rPr lang="en-US" sz="2400" dirty="0" smtClean="0"/>
              <a:t>/etc/</a:t>
            </a:r>
            <a:r>
              <a:rPr lang="en-US" sz="2400" dirty="0" err="1" smtClean="0"/>
              <a:t>init.d</a:t>
            </a:r>
            <a:r>
              <a:rPr lang="en-US" sz="2400" dirty="0" smtClean="0"/>
              <a:t>/firewall     </a:t>
            </a:r>
            <a:r>
              <a:rPr lang="en-US" sz="2400" dirty="0" err="1" smtClean="0"/>
              <a:t>start|stop|status|restart</a:t>
            </a:r>
            <a:endParaRPr lang="en-US" sz="2400" dirty="0" smtClean="0"/>
          </a:p>
          <a:p>
            <a:r>
              <a:rPr lang="en-US" sz="2400" dirty="0" smtClean="0"/>
              <a:t>On </a:t>
            </a:r>
            <a:r>
              <a:rPr lang="en-US" sz="2400" dirty="0" err="1" smtClean="0"/>
              <a:t>debian</a:t>
            </a:r>
            <a:r>
              <a:rPr lang="en-US" sz="2400" dirty="0" smtClean="0"/>
              <a:t>, to start on run level 2,3,4,5 and stop it on 0,1,6</a:t>
            </a:r>
          </a:p>
          <a:p>
            <a:r>
              <a:rPr lang="en-US" sz="2400" dirty="0" smtClean="0"/>
              <a:t> update –</a:t>
            </a:r>
            <a:r>
              <a:rPr lang="en-US" sz="2400" dirty="0" err="1" smtClean="0"/>
              <a:t>rc.d</a:t>
            </a:r>
            <a:r>
              <a:rPr lang="en-US" sz="2400" dirty="0" smtClean="0"/>
              <a:t> firewall start 01 2 3 4 5. stop 99 0 1 6 .</a:t>
            </a:r>
          </a:p>
          <a:p>
            <a:r>
              <a:rPr lang="en-US" sz="2400" dirty="0" smtClean="0"/>
              <a:t>On Fedora, use</a:t>
            </a:r>
          </a:p>
          <a:p>
            <a:r>
              <a:rPr lang="en-US" sz="2400" dirty="0" smtClean="0"/>
              <a:t> </a:t>
            </a:r>
            <a:r>
              <a:rPr lang="en-US" sz="2400" dirty="0" err="1" smtClean="0"/>
              <a:t>chkconfig</a:t>
            </a:r>
            <a:r>
              <a:rPr lang="en-US" sz="2400" dirty="0" smtClean="0"/>
              <a:t>  firewall  - - add</a:t>
            </a:r>
          </a:p>
          <a:p>
            <a:r>
              <a:rPr lang="en-US" sz="2400" dirty="0" smtClean="0"/>
              <a:t> </a:t>
            </a:r>
            <a:r>
              <a:rPr lang="en-US" sz="2400" dirty="0" err="1" smtClean="0"/>
              <a:t>chkconfig</a:t>
            </a:r>
            <a:r>
              <a:rPr lang="en-US" sz="2400" dirty="0" smtClean="0"/>
              <a:t>  firewall  on</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lstStyle/>
          <a:p>
            <a:pPr algn="ctr"/>
            <a:r>
              <a:rPr lang="en-US" dirty="0" smtClean="0"/>
              <a:t>INTRODUCTION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pPr algn="ctr"/>
            <a:r>
              <a:rPr lang="en-US" dirty="0" smtClean="0"/>
              <a:t>Testing Firewall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019800"/>
          </a:xfrm>
        </p:spPr>
        <p:txBody>
          <a:bodyPr>
            <a:normAutofit lnSpcReduction="10000"/>
          </a:bodyPr>
          <a:lstStyle/>
          <a:p>
            <a:r>
              <a:rPr lang="en-US" sz="2400" dirty="0" smtClean="0"/>
              <a:t>Network with a second PC and run your tests.</a:t>
            </a:r>
          </a:p>
          <a:p>
            <a:r>
              <a:rPr lang="en-US" sz="2400" dirty="0" smtClean="0"/>
              <a:t> Assume firewall box names ‘firewall’ with WAN IP address 172.16.0.10 </a:t>
            </a:r>
          </a:p>
          <a:p>
            <a:r>
              <a:rPr lang="en-US" sz="2400" dirty="0" smtClean="0"/>
              <a:t>Your PC called ‘</a:t>
            </a:r>
            <a:r>
              <a:rPr lang="en-US" sz="2400" dirty="0" err="1" smtClean="0"/>
              <a:t>testpc</a:t>
            </a:r>
            <a:r>
              <a:rPr lang="en-US" sz="2400" dirty="0" smtClean="0"/>
              <a:t>’ at 192.168.2.10</a:t>
            </a:r>
          </a:p>
          <a:p>
            <a:r>
              <a:rPr lang="en-US" sz="2400" dirty="0" smtClean="0"/>
              <a:t>Connect both with crossover cable. Give them temporary IP address and routes to each other.</a:t>
            </a:r>
          </a:p>
          <a:p>
            <a:r>
              <a:rPr lang="en-US" sz="2400" dirty="0" smtClean="0"/>
              <a:t> </a:t>
            </a:r>
            <a:r>
              <a:rPr lang="en-US" sz="2400" dirty="0" err="1" smtClean="0"/>
              <a:t>root@testpc</a:t>
            </a:r>
            <a:r>
              <a:rPr lang="en-US" sz="2400" dirty="0" smtClean="0"/>
              <a:t>:~ # </a:t>
            </a:r>
            <a:r>
              <a:rPr lang="en-US" sz="2400" dirty="0" err="1" smtClean="0"/>
              <a:t>ifconfig</a:t>
            </a:r>
            <a:r>
              <a:rPr lang="en-US" sz="2400" dirty="0" smtClean="0"/>
              <a:t>  eth0   192.168.2.10 </a:t>
            </a:r>
            <a:r>
              <a:rPr lang="en-US" sz="2400" dirty="0" err="1" smtClean="0"/>
              <a:t>netmask</a:t>
            </a:r>
            <a:r>
              <a:rPr lang="en-US" sz="2400" dirty="0" smtClean="0"/>
              <a:t>  255.255.255.0  up </a:t>
            </a:r>
          </a:p>
          <a:p>
            <a:r>
              <a:rPr lang="en-US" sz="2400" dirty="0" err="1" smtClean="0"/>
              <a:t>root@firewall</a:t>
            </a:r>
            <a:r>
              <a:rPr lang="en-US" sz="2400" dirty="0" smtClean="0"/>
              <a:t>:~ # </a:t>
            </a:r>
            <a:r>
              <a:rPr lang="en-US" sz="2400" dirty="0" err="1" smtClean="0"/>
              <a:t>ifconfig</a:t>
            </a:r>
            <a:r>
              <a:rPr lang="en-US" sz="2400" dirty="0" smtClean="0"/>
              <a:t>  eth0   172.16.0.10 </a:t>
            </a:r>
            <a:r>
              <a:rPr lang="en-US" sz="2400" dirty="0" err="1" smtClean="0"/>
              <a:t>netmask</a:t>
            </a:r>
            <a:r>
              <a:rPr lang="en-US" sz="2400" dirty="0" smtClean="0"/>
              <a:t>  255.255.255.0  up</a:t>
            </a:r>
          </a:p>
          <a:p>
            <a:r>
              <a:rPr lang="en-US" sz="2400" dirty="0" err="1" smtClean="0"/>
              <a:t>root@testpc</a:t>
            </a:r>
            <a:r>
              <a:rPr lang="en-US" sz="2400" dirty="0" smtClean="0"/>
              <a:t>:~ # route del default</a:t>
            </a:r>
          </a:p>
          <a:p>
            <a:r>
              <a:rPr lang="en-US" sz="2400" dirty="0" err="1" smtClean="0"/>
              <a:t>root@testpc</a:t>
            </a:r>
            <a:r>
              <a:rPr lang="en-US" sz="2400" dirty="0" smtClean="0"/>
              <a:t>:~ # route add  -net  172.16.0.0/24   </a:t>
            </a:r>
            <a:r>
              <a:rPr lang="en-US" sz="2400" dirty="0" err="1" smtClean="0"/>
              <a:t>gw</a:t>
            </a:r>
            <a:r>
              <a:rPr lang="en-US" sz="2400" dirty="0" smtClean="0"/>
              <a:t>  192.168.2.10   eth0</a:t>
            </a:r>
          </a:p>
          <a:p>
            <a:r>
              <a:rPr lang="en-US" sz="2400" dirty="0" err="1" smtClean="0"/>
              <a:t>root@firewall</a:t>
            </a:r>
            <a:r>
              <a:rPr lang="en-US" sz="2400" dirty="0" smtClean="0"/>
              <a:t>:~ # route del default</a:t>
            </a:r>
          </a:p>
          <a:p>
            <a:r>
              <a:rPr lang="en-US" sz="2400" dirty="0" err="1" smtClean="0"/>
              <a:t>root@firewall</a:t>
            </a:r>
            <a:r>
              <a:rPr lang="en-US" sz="2400" dirty="0" smtClean="0"/>
              <a:t>:~ # route add  -net  192.168.2.0/24   </a:t>
            </a:r>
            <a:r>
              <a:rPr lang="en-US" sz="2400" dirty="0" err="1" smtClean="0"/>
              <a:t>gw</a:t>
            </a:r>
            <a:r>
              <a:rPr lang="en-US" sz="2400" dirty="0" smtClean="0"/>
              <a:t>  172.16.0.10   eth0</a:t>
            </a:r>
          </a:p>
          <a:p>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sz="2400" dirty="0" smtClean="0"/>
              <a:t>The  following commands run on firewall and show your active </a:t>
            </a:r>
            <a:r>
              <a:rPr lang="en-US" sz="2400" dirty="0" err="1" smtClean="0"/>
              <a:t>iptables</a:t>
            </a:r>
            <a:r>
              <a:rPr lang="en-US" sz="2400" dirty="0" smtClean="0"/>
              <a:t> rules:</a:t>
            </a:r>
          </a:p>
          <a:p>
            <a:r>
              <a:rPr lang="en-US" sz="2400" dirty="0" smtClean="0"/>
              <a:t> /</a:t>
            </a:r>
            <a:r>
              <a:rPr lang="en-US" sz="2400" dirty="0" err="1" smtClean="0"/>
              <a:t>sbin</a:t>
            </a:r>
            <a:r>
              <a:rPr lang="en-US" sz="2400" dirty="0" smtClean="0"/>
              <a:t>/</a:t>
            </a:r>
            <a:r>
              <a:rPr lang="en-US" sz="2400" dirty="0" err="1" smtClean="0"/>
              <a:t>iptables</a:t>
            </a:r>
            <a:r>
              <a:rPr lang="en-US" sz="2400" dirty="0" smtClean="0"/>
              <a:t>   -t  filter  -L  -v  - - line-numbers</a:t>
            </a:r>
          </a:p>
          <a:p>
            <a:r>
              <a:rPr lang="en-US" sz="2400" dirty="0" smtClean="0"/>
              <a:t> /</a:t>
            </a:r>
            <a:r>
              <a:rPr lang="en-US" sz="2400" dirty="0" err="1" smtClean="0"/>
              <a:t>sbin</a:t>
            </a:r>
            <a:r>
              <a:rPr lang="en-US" sz="2400" dirty="0" smtClean="0"/>
              <a:t>/</a:t>
            </a:r>
            <a:r>
              <a:rPr lang="en-US" sz="2400" dirty="0" err="1" smtClean="0"/>
              <a:t>iptables</a:t>
            </a:r>
            <a:r>
              <a:rPr lang="en-US" sz="2400" dirty="0" smtClean="0"/>
              <a:t>   -t  </a:t>
            </a:r>
            <a:r>
              <a:rPr lang="en-US" sz="2400" dirty="0" err="1" smtClean="0"/>
              <a:t>nat</a:t>
            </a:r>
            <a:r>
              <a:rPr lang="en-US" sz="2400" dirty="0" smtClean="0"/>
              <a:t>  -L  -v  - - line-numbers</a:t>
            </a:r>
          </a:p>
          <a:p>
            <a:r>
              <a:rPr lang="en-US" sz="2400" dirty="0" smtClean="0"/>
              <a:t> /</a:t>
            </a:r>
            <a:r>
              <a:rPr lang="en-US" sz="2400" dirty="0" err="1" smtClean="0"/>
              <a:t>sbin</a:t>
            </a:r>
            <a:r>
              <a:rPr lang="en-US" sz="2400" dirty="0" smtClean="0"/>
              <a:t>/</a:t>
            </a:r>
            <a:r>
              <a:rPr lang="en-US" sz="2400" dirty="0" err="1" smtClean="0"/>
              <a:t>iptables</a:t>
            </a:r>
            <a:r>
              <a:rPr lang="en-US" sz="2400" dirty="0" smtClean="0"/>
              <a:t>   -t  mangle  -L  -v  - - line-numbers</a:t>
            </a:r>
          </a:p>
          <a:p>
            <a:endParaRPr lang="en-US" sz="2400" dirty="0" smtClean="0"/>
          </a:p>
          <a:p>
            <a:r>
              <a:rPr lang="en-US" sz="2400" dirty="0" err="1" smtClean="0"/>
              <a:t>Nmap</a:t>
            </a:r>
            <a:r>
              <a:rPr lang="en-US" sz="2400" dirty="0" smtClean="0"/>
              <a:t> is excellent tool for seeing what firewall looks like from outside.</a:t>
            </a:r>
          </a:p>
          <a:p>
            <a:r>
              <a:rPr lang="en-US" sz="2400" dirty="0" err="1" smtClean="0"/>
              <a:t>root@testpc</a:t>
            </a:r>
            <a:r>
              <a:rPr lang="en-US" sz="2400" dirty="0" smtClean="0"/>
              <a:t>:~ # </a:t>
            </a:r>
            <a:r>
              <a:rPr lang="en-US" sz="2400" dirty="0" err="1" smtClean="0"/>
              <a:t>nmap</a:t>
            </a:r>
            <a:r>
              <a:rPr lang="en-US" sz="2400" dirty="0" smtClean="0"/>
              <a:t> 172.16.0.10</a:t>
            </a:r>
          </a:p>
          <a:p>
            <a:r>
              <a:rPr lang="en-US" sz="2400" dirty="0" err="1" smtClean="0"/>
              <a:t>root@testpc</a:t>
            </a:r>
            <a:r>
              <a:rPr lang="en-US" sz="2400" dirty="0" smtClean="0"/>
              <a:t>:~ # </a:t>
            </a:r>
            <a:r>
              <a:rPr lang="en-US" sz="2400" dirty="0" err="1" smtClean="0"/>
              <a:t>nmap</a:t>
            </a:r>
            <a:r>
              <a:rPr lang="en-US" sz="2400" dirty="0" smtClean="0"/>
              <a:t>  -PO   172.16.0.10</a:t>
            </a:r>
          </a:p>
          <a:p>
            <a:endParaRPr lang="en-US" sz="2400" dirty="0" smtClean="0"/>
          </a:p>
          <a:p>
            <a:r>
              <a:rPr lang="en-US" sz="2400" dirty="0" smtClean="0"/>
              <a:t> run </a:t>
            </a:r>
            <a:r>
              <a:rPr lang="en-US" sz="2400" dirty="0" err="1" smtClean="0"/>
              <a:t>netstat</a:t>
            </a:r>
            <a:r>
              <a:rPr lang="en-US" sz="2400" dirty="0" smtClean="0"/>
              <a:t>  on firewall to see what sockets are open and listening for new connections</a:t>
            </a:r>
          </a:p>
          <a:p>
            <a:r>
              <a:rPr lang="en-US" sz="2400" dirty="0" err="1" smtClean="0"/>
              <a:t>root@firewall</a:t>
            </a:r>
            <a:r>
              <a:rPr lang="en-US" sz="2400" dirty="0" smtClean="0"/>
              <a:t>:~ # </a:t>
            </a:r>
            <a:r>
              <a:rPr lang="en-US" sz="2400" dirty="0" err="1" smtClean="0"/>
              <a:t>netstat</a:t>
            </a:r>
            <a:r>
              <a:rPr lang="en-US" sz="2400" dirty="0" smtClean="0"/>
              <a:t> -</a:t>
            </a:r>
            <a:r>
              <a:rPr lang="en-US" sz="2400" dirty="0" err="1" smtClean="0"/>
              <a:t>untap</a:t>
            </a:r>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lstStyle/>
          <a:p>
            <a:pPr algn="ctr"/>
            <a:r>
              <a:rPr lang="en-US" dirty="0" smtClean="0"/>
              <a:t>Configuring firewall for remote SSH Administration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dirty="0" smtClean="0"/>
              <a:t>You want to SSH into your firewall to do remote administration, login from over the internet, want to restrict SSH to LAN access only, restricting access to certain specific source IP address.</a:t>
            </a:r>
          </a:p>
          <a:p>
            <a:r>
              <a:rPr lang="en-US" sz="2400" dirty="0" smtClean="0"/>
              <a:t>To restrict SSH access to LAN host add this rule:</a:t>
            </a:r>
          </a:p>
          <a:p>
            <a:r>
              <a:rPr lang="en-US" sz="2400" dirty="0" smtClean="0"/>
              <a:t>/</a:t>
            </a:r>
            <a:r>
              <a:rPr lang="en-US" sz="2400" dirty="0" err="1" smtClean="0"/>
              <a:t>sbin</a:t>
            </a:r>
            <a:r>
              <a:rPr lang="en-US" sz="2400" dirty="0" smtClean="0"/>
              <a:t>/</a:t>
            </a:r>
            <a:r>
              <a:rPr lang="en-US" sz="2400" dirty="0" err="1" smtClean="0"/>
              <a:t>iptables</a:t>
            </a:r>
            <a:r>
              <a:rPr lang="en-US" sz="2400" dirty="0" smtClean="0"/>
              <a:t> –A INPUT – </a:t>
            </a:r>
            <a:r>
              <a:rPr lang="en-US" sz="2400" dirty="0" err="1" smtClean="0"/>
              <a:t>i</a:t>
            </a:r>
            <a:r>
              <a:rPr lang="en-US" sz="2400" dirty="0" smtClean="0"/>
              <a:t> eth0  -p  </a:t>
            </a:r>
            <a:r>
              <a:rPr lang="en-US" sz="2400" dirty="0" err="1" smtClean="0"/>
              <a:t>tcp</a:t>
            </a:r>
            <a:r>
              <a:rPr lang="en-US" sz="2400" dirty="0" smtClean="0"/>
              <a:t>  -s  192.168.1.0/24  - - </a:t>
            </a:r>
            <a:r>
              <a:rPr lang="en-US" sz="2400" dirty="0" err="1" smtClean="0"/>
              <a:t>dport</a:t>
            </a:r>
            <a:r>
              <a:rPr lang="en-US" sz="2400" dirty="0" smtClean="0"/>
              <a:t>   22  - - sport 1024:65535  -m  state  - - state  NEW  -j  ACCEPT</a:t>
            </a:r>
          </a:p>
          <a:p>
            <a:r>
              <a:rPr lang="en-US" sz="2400" dirty="0" smtClean="0"/>
              <a:t>To allow SSH logins via WAN interface, use this rule:</a:t>
            </a:r>
          </a:p>
          <a:p>
            <a:r>
              <a:rPr lang="en-US" sz="2400" dirty="0" smtClean="0"/>
              <a:t>/</a:t>
            </a:r>
            <a:r>
              <a:rPr lang="en-US" sz="2400" dirty="0" err="1" smtClean="0"/>
              <a:t>sbin</a:t>
            </a:r>
            <a:r>
              <a:rPr lang="en-US" sz="2400" dirty="0" smtClean="0"/>
              <a:t>/</a:t>
            </a:r>
            <a:r>
              <a:rPr lang="en-US" sz="2400" dirty="0" err="1" smtClean="0"/>
              <a:t>iptables</a:t>
            </a:r>
            <a:r>
              <a:rPr lang="en-US" sz="2400" dirty="0" smtClean="0"/>
              <a:t> –A INPUT  -p </a:t>
            </a:r>
            <a:r>
              <a:rPr lang="en-US" sz="2400" dirty="0" err="1" smtClean="0"/>
              <a:t>tcp</a:t>
            </a:r>
            <a:r>
              <a:rPr lang="en-US" sz="2400" dirty="0" smtClean="0"/>
              <a:t> –</a:t>
            </a:r>
            <a:r>
              <a:rPr lang="en-US" sz="2400" dirty="0" err="1" smtClean="0"/>
              <a:t>i</a:t>
            </a:r>
            <a:r>
              <a:rPr lang="en-US" sz="2400" dirty="0" smtClean="0"/>
              <a:t>   eth1  - - </a:t>
            </a:r>
            <a:r>
              <a:rPr lang="en-US" sz="2400" dirty="0" err="1" smtClean="0"/>
              <a:t>dport</a:t>
            </a:r>
            <a:r>
              <a:rPr lang="en-US" sz="2400" dirty="0" smtClean="0"/>
              <a:t> 22  - - sport 1024:65535  -m  state  - -state NEW -j  ACCEPT</a:t>
            </a:r>
          </a:p>
          <a:p>
            <a:r>
              <a:rPr lang="en-US" sz="2400" dirty="0" smtClean="0"/>
              <a:t>Following rule accepts SSH logins on all interfaces:</a:t>
            </a:r>
          </a:p>
          <a:p>
            <a:r>
              <a:rPr lang="en-US" sz="2400" dirty="0" smtClean="0"/>
              <a:t>/</a:t>
            </a:r>
            <a:r>
              <a:rPr lang="en-US" sz="2400" dirty="0" err="1" smtClean="0"/>
              <a:t>sbin</a:t>
            </a:r>
            <a:r>
              <a:rPr lang="en-US" sz="2400" dirty="0" smtClean="0"/>
              <a:t>/</a:t>
            </a:r>
            <a:r>
              <a:rPr lang="en-US" sz="2400" dirty="0" err="1" smtClean="0"/>
              <a:t>iptables</a:t>
            </a:r>
            <a:r>
              <a:rPr lang="en-US" sz="2400" dirty="0" smtClean="0"/>
              <a:t> –A INPUT  -p </a:t>
            </a:r>
            <a:r>
              <a:rPr lang="en-US" sz="2400" dirty="0" err="1" smtClean="0"/>
              <a:t>tcp</a:t>
            </a:r>
            <a:r>
              <a:rPr lang="en-US" sz="2400" dirty="0" smtClean="0"/>
              <a:t>  - - </a:t>
            </a:r>
            <a:r>
              <a:rPr lang="en-US" sz="2400" dirty="0" err="1" smtClean="0"/>
              <a:t>dport</a:t>
            </a:r>
            <a:r>
              <a:rPr lang="en-US" sz="2400" dirty="0" smtClean="0"/>
              <a:t> 22  - - sport 1024:65535  -m  state  - -state NEW -j  ACCEPT</a:t>
            </a:r>
          </a:p>
          <a:p>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dirty="0" smtClean="0"/>
              <a:t>Restrict SSH logins to a specific source IP address:</a:t>
            </a:r>
          </a:p>
          <a:p>
            <a:r>
              <a:rPr lang="en-US" sz="2400" dirty="0" smtClean="0"/>
              <a:t>/</a:t>
            </a:r>
            <a:r>
              <a:rPr lang="en-US" sz="2400" dirty="0" err="1" smtClean="0"/>
              <a:t>sbin</a:t>
            </a:r>
            <a:r>
              <a:rPr lang="en-US" sz="2400" dirty="0" smtClean="0"/>
              <a:t>/</a:t>
            </a:r>
            <a:r>
              <a:rPr lang="en-US" sz="2400" dirty="0" err="1" smtClean="0"/>
              <a:t>iptables</a:t>
            </a:r>
            <a:r>
              <a:rPr lang="en-US" sz="2400" dirty="0" smtClean="0"/>
              <a:t> –A INPUT   -p  </a:t>
            </a:r>
            <a:r>
              <a:rPr lang="en-US" sz="2400" dirty="0" err="1" smtClean="0"/>
              <a:t>tcp</a:t>
            </a:r>
            <a:r>
              <a:rPr lang="en-US" sz="2400" dirty="0" smtClean="0"/>
              <a:t>  -s  12.34.56.78  - - </a:t>
            </a:r>
            <a:r>
              <a:rPr lang="en-US" sz="2400" dirty="0" err="1" smtClean="0"/>
              <a:t>dport</a:t>
            </a:r>
            <a:r>
              <a:rPr lang="en-US" sz="2400" dirty="0" smtClean="0"/>
              <a:t>   22  - - sport 1024:65535  -m  state  - - state  NEW  -j  ACCEPT</a:t>
            </a:r>
          </a:p>
          <a:p>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lstStyle/>
          <a:p>
            <a:pPr algn="ctr"/>
            <a:r>
              <a:rPr lang="en-US" dirty="0" smtClean="0"/>
              <a:t>Allowing remote SSH through NAT Firewall</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400" dirty="0" smtClean="0"/>
              <a:t>You want to open up remote SSH administration to your LAN so you can log in remotely and access various random LAN hosts. You have </a:t>
            </a:r>
            <a:r>
              <a:rPr lang="en-US" sz="2400" dirty="0" err="1" smtClean="0"/>
              <a:t>OpenSSH</a:t>
            </a:r>
            <a:r>
              <a:rPr lang="en-US" sz="2400" dirty="0" smtClean="0"/>
              <a:t> server running on machine you want to remotely administer-but the problem is they use </a:t>
            </a:r>
            <a:r>
              <a:rPr lang="en-US" sz="2400" dirty="0" err="1" smtClean="0"/>
              <a:t>nonroutable</a:t>
            </a:r>
            <a:r>
              <a:rPr lang="en-US" sz="2400" dirty="0" smtClean="0"/>
              <a:t> private </a:t>
            </a:r>
            <a:r>
              <a:rPr lang="en-US" sz="2400" dirty="0" err="1" smtClean="0"/>
              <a:t>Ips</a:t>
            </a:r>
            <a:r>
              <a:rPr lang="en-US" sz="2400" dirty="0" smtClean="0"/>
              <a:t>, so they are all source NAT-</a:t>
            </a:r>
            <a:r>
              <a:rPr lang="en-US" sz="2400" dirty="0" err="1" smtClean="0"/>
              <a:t>ed</a:t>
            </a:r>
            <a:r>
              <a:rPr lang="en-US" sz="2400" dirty="0" smtClean="0"/>
              <a:t> to the firewall IP address.</a:t>
            </a:r>
          </a:p>
          <a:p>
            <a:r>
              <a:rPr lang="en-US" sz="2400" dirty="0" err="1" smtClean="0"/>
              <a:t>Eg</a:t>
            </a:r>
            <a:r>
              <a:rPr lang="en-US" sz="2400" dirty="0" smtClean="0"/>
              <a:t> demonstrates logging from a remote host into firewall named ‘windbag’ and then opening SSH session from windbag to xyz.</a:t>
            </a:r>
          </a:p>
          <a:p>
            <a:r>
              <a:rPr lang="en-US" sz="2400" dirty="0" err="1" smtClean="0"/>
              <a:t>abc@remotehost</a:t>
            </a:r>
            <a:r>
              <a:rPr lang="en-US" sz="2400" dirty="0" smtClean="0"/>
              <a:t>:~$ </a:t>
            </a:r>
            <a:r>
              <a:rPr lang="en-US" sz="2400" dirty="0" err="1" smtClean="0"/>
              <a:t>ssh</a:t>
            </a:r>
            <a:r>
              <a:rPr lang="en-US" sz="2400" dirty="0" smtClean="0"/>
              <a:t>  windbag.foo.net</a:t>
            </a:r>
          </a:p>
          <a:p>
            <a:r>
              <a:rPr lang="en-US" sz="2400" dirty="0" err="1" smtClean="0">
                <a:hlinkClick r:id="rId2"/>
              </a:rPr>
              <a:t>abc@windbag.foo.net’s</a:t>
            </a:r>
            <a:r>
              <a:rPr lang="en-US" sz="2400" dirty="0" smtClean="0"/>
              <a:t> password</a:t>
            </a:r>
          </a:p>
          <a:p>
            <a:r>
              <a:rPr lang="en-US" sz="2400" dirty="0" err="1" smtClean="0"/>
              <a:t>abc@windbag</a:t>
            </a:r>
            <a:r>
              <a:rPr lang="en-US" sz="2400" dirty="0" smtClean="0"/>
              <a:t>:~$ </a:t>
            </a:r>
            <a:r>
              <a:rPr lang="en-US" sz="2400" dirty="0" err="1" smtClean="0"/>
              <a:t>ssh</a:t>
            </a:r>
            <a:r>
              <a:rPr lang="en-US" sz="2400" dirty="0" smtClean="0"/>
              <a:t>  xyz</a:t>
            </a:r>
          </a:p>
          <a:p>
            <a:r>
              <a:rPr lang="en-US" sz="2400" dirty="0" err="1" smtClean="0"/>
              <a:t>abc@xyz’s</a:t>
            </a:r>
            <a:r>
              <a:rPr lang="en-US" sz="2400" dirty="0" smtClean="0"/>
              <a:t> password:</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Secure Remote Administration with SSH</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dirty="0" smtClean="0"/>
              <a:t>Introduction</a:t>
            </a:r>
            <a:endParaRPr lang="en-US" sz="3200"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sz="2400" i="1" dirty="0" smtClean="0"/>
              <a:t>Secure Shell </a:t>
            </a:r>
            <a:r>
              <a:rPr lang="en-US" sz="2400" dirty="0" smtClean="0"/>
              <a:t>or </a:t>
            </a:r>
            <a:r>
              <a:rPr lang="en-US" sz="2400" i="1" dirty="0" smtClean="0"/>
              <a:t>SSH</a:t>
            </a:r>
            <a:r>
              <a:rPr lang="en-US" sz="2400" dirty="0" smtClean="0"/>
              <a:t> is a network protocol that allows data to be exchanged using secure channel between two networked devices.</a:t>
            </a:r>
          </a:p>
          <a:p>
            <a:r>
              <a:rPr lang="en-US" sz="2400" dirty="0" smtClean="0"/>
              <a:t>The encryption used by the SSH is intended to provide confidentiality and integrity of data over an unsecured network.</a:t>
            </a:r>
            <a:endParaRPr lang="en-US" sz="2400" i="1" dirty="0" smtClean="0"/>
          </a:p>
          <a:p>
            <a:r>
              <a:rPr lang="en-US" sz="2400" i="1" dirty="0" err="1" smtClean="0"/>
              <a:t>OpenSSH</a:t>
            </a:r>
            <a:r>
              <a:rPr lang="en-US" sz="2400" i="1" dirty="0" smtClean="0"/>
              <a:t> (</a:t>
            </a:r>
            <a:r>
              <a:rPr lang="en-US" sz="2400" i="1" dirty="0" err="1" smtClean="0"/>
              <a:t>OpenBSD</a:t>
            </a:r>
            <a:r>
              <a:rPr lang="en-US" sz="2400" i="1" dirty="0" smtClean="0"/>
              <a:t> Secure Shell) </a:t>
            </a:r>
            <a:r>
              <a:rPr lang="en-US" sz="2400" dirty="0" smtClean="0"/>
              <a:t>is a set of computer programs providing encrypted communication sessions over a computer network using the ssh protocol.</a:t>
            </a:r>
          </a:p>
          <a:p>
            <a:r>
              <a:rPr lang="en-US" sz="2400" i="1" dirty="0" err="1" smtClean="0"/>
              <a:t>Rdesktop</a:t>
            </a:r>
            <a:r>
              <a:rPr lang="en-US" sz="2400" i="1" dirty="0" smtClean="0"/>
              <a:t> </a:t>
            </a:r>
            <a:r>
              <a:rPr lang="en-US" sz="2400" dirty="0" smtClean="0"/>
              <a:t>is a simple Linux client for connecting to Windows terminal servers and windows XP Professional Remote Desktop. It is useful for accessing windows application from Linux.</a:t>
            </a:r>
          </a:p>
          <a:p>
            <a:pPr>
              <a:buNone/>
            </a:pPr>
            <a:endParaRPr lang="en-US" sz="2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buNone/>
            </a:pPr>
            <a:r>
              <a:rPr lang="en-US" sz="3500" dirty="0" smtClean="0"/>
              <a:t>Firewall:</a:t>
            </a:r>
          </a:p>
          <a:p>
            <a:r>
              <a:rPr lang="en-US" sz="2600" dirty="0" smtClean="0"/>
              <a:t>A system designed to prevent unauthorized access to or from a private network.</a:t>
            </a:r>
          </a:p>
          <a:p>
            <a:r>
              <a:rPr lang="en-US" sz="2600" dirty="0" smtClean="0"/>
              <a:t>Firewalls can be implemented in both hardware and software.</a:t>
            </a:r>
          </a:p>
          <a:p>
            <a:endParaRPr lang="en-US" dirty="0" smtClean="0"/>
          </a:p>
          <a:p>
            <a:pPr>
              <a:buNone/>
            </a:pPr>
            <a:r>
              <a:rPr lang="en-US" sz="3500" dirty="0" err="1" smtClean="0"/>
              <a:t>Iptable</a:t>
            </a:r>
            <a:r>
              <a:rPr lang="en-US" sz="3500" dirty="0" smtClean="0"/>
              <a:t> Firewall:</a:t>
            </a:r>
          </a:p>
          <a:p>
            <a:r>
              <a:rPr lang="en-US" sz="2600" dirty="0" err="1" smtClean="0"/>
              <a:t>Iptable</a:t>
            </a:r>
            <a:r>
              <a:rPr lang="en-US" sz="2600" dirty="0" smtClean="0"/>
              <a:t> is a tool used to control firewall. </a:t>
            </a:r>
          </a:p>
          <a:p>
            <a:r>
              <a:rPr lang="en-US" sz="2600" dirty="0" err="1" smtClean="0"/>
              <a:t>Iptable</a:t>
            </a:r>
            <a:r>
              <a:rPr lang="en-US" sz="2600" dirty="0" smtClean="0"/>
              <a:t> firewall does both packet filtering and routing.</a:t>
            </a:r>
          </a:p>
          <a:p>
            <a:r>
              <a:rPr lang="en-US" sz="2600" dirty="0" smtClean="0"/>
              <a:t>Router forward traffic between networks.</a:t>
            </a:r>
          </a:p>
          <a:p>
            <a:r>
              <a:rPr lang="en-US" sz="2600" dirty="0" smtClean="0"/>
              <a:t>Firewalls and routers are often combined on the same device, called </a:t>
            </a:r>
            <a:r>
              <a:rPr lang="en-US" sz="2600" i="1" dirty="0" smtClean="0"/>
              <a:t>Internet gateway</a:t>
            </a:r>
            <a:r>
              <a:rPr lang="en-US" sz="2600" dirty="0" smtClean="0"/>
              <a:t>.</a:t>
            </a:r>
          </a:p>
          <a:p>
            <a:r>
              <a:rPr lang="en-US" sz="2600" dirty="0" smtClean="0"/>
              <a:t>You can add multiple services to your firewall like intrusion detection, traffic control, proxies, secure remote access etc.</a:t>
            </a:r>
            <a:endParaRPr lang="en-US" sz="2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dirty="0" smtClean="0"/>
              <a:t>For dial-up users to access remote graphical desktop, </a:t>
            </a:r>
            <a:r>
              <a:rPr lang="en-US" sz="2400" dirty="0" err="1" smtClean="0"/>
              <a:t>FreeNX</a:t>
            </a:r>
            <a:r>
              <a:rPr lang="en-US" sz="2400" dirty="0" smtClean="0"/>
              <a:t> would help the user.  It deliver good performance over slow link. We can use it today to access any Linux machine from any other Linux, Windows, Mac OS X and Solaris.</a:t>
            </a:r>
          </a:p>
          <a:p>
            <a:r>
              <a:rPr lang="en-US" sz="2400" dirty="0" smtClean="0"/>
              <a:t>VNC (Virtual Network Computing) is a graphical desktop sharing system of cross-platform remote graphical desktops. With VNC, user can run several PCs from a single keyboard, mouse and monitor, mix and match operating systems.</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 </a:t>
            </a:r>
            <a:r>
              <a:rPr lang="en-US" dirty="0" err="1" smtClean="0"/>
              <a:t>openSSH</a:t>
            </a:r>
            <a:r>
              <a:rPr lang="en-US" dirty="0" smtClean="0"/>
              <a:t>:</a:t>
            </a:r>
          </a:p>
          <a:p>
            <a:r>
              <a:rPr lang="en-US" sz="2400" dirty="0"/>
              <a:t> </a:t>
            </a:r>
            <a:r>
              <a:rPr lang="en-US" sz="2400" dirty="0" err="1" smtClean="0"/>
              <a:t>openSSH</a:t>
            </a:r>
            <a:r>
              <a:rPr lang="en-US" sz="2400" dirty="0" smtClean="0"/>
              <a:t> is the free software implementation of the SSH protocol, licensed under BSD.</a:t>
            </a:r>
          </a:p>
          <a:p>
            <a:r>
              <a:rPr lang="en-US" sz="2400" dirty="0" smtClean="0"/>
              <a:t>User can modify it, redistribute it, as long as he include the copyright notices.</a:t>
            </a:r>
          </a:p>
          <a:p>
            <a:r>
              <a:rPr lang="en-US" sz="2400" dirty="0"/>
              <a:t> </a:t>
            </a:r>
            <a:r>
              <a:rPr lang="en-US" sz="2400" dirty="0" err="1" smtClean="0"/>
              <a:t>openSSH</a:t>
            </a:r>
            <a:r>
              <a:rPr lang="en-US" sz="2400" dirty="0" smtClean="0"/>
              <a:t> is used to foil eavesdropping and spoofing on network traffic by encrypting all traffic during session, both login and data transfer.</a:t>
            </a:r>
          </a:p>
          <a:p>
            <a:r>
              <a:rPr lang="en-US" sz="2400" dirty="0" smtClean="0"/>
              <a:t>There are two incompatible SSH protocols: SSH-1 and SSH-2</a:t>
            </a:r>
          </a:p>
          <a:p>
            <a:r>
              <a:rPr lang="en-US" sz="2400" dirty="0" smtClean="0"/>
              <a:t>SSH also used for </a:t>
            </a:r>
            <a:r>
              <a:rPr lang="en-US" sz="2400" i="1" dirty="0" smtClean="0"/>
              <a:t>tunneling, </a:t>
            </a:r>
            <a:r>
              <a:rPr lang="en-US" sz="2400" dirty="0" smtClean="0"/>
              <a:t>to securely encapsulate non secure protocols like VNC.</a:t>
            </a:r>
          </a:p>
          <a:p>
            <a:r>
              <a:rPr lang="en-US" sz="2400" dirty="0" smtClean="0"/>
              <a:t> </a:t>
            </a:r>
            <a:r>
              <a:rPr lang="en-US" sz="2400" dirty="0" err="1" smtClean="0"/>
              <a:t>openSSH</a:t>
            </a:r>
            <a:r>
              <a:rPr lang="en-US" sz="2400" dirty="0" smtClean="0"/>
              <a:t> supports a number of strong encryption algorithms: 3DES, Blowfish, AES and </a:t>
            </a:r>
            <a:r>
              <a:rPr lang="en-US" sz="2400" dirty="0" err="1" smtClean="0"/>
              <a:t>arcfour</a:t>
            </a:r>
            <a:r>
              <a:rPr lang="en-US" sz="2400" dirty="0" smtClean="0"/>
              <a:t>.</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 </a:t>
            </a:r>
            <a:r>
              <a:rPr lang="en-US" dirty="0" err="1" smtClean="0"/>
              <a:t>openSSH</a:t>
            </a:r>
            <a:r>
              <a:rPr lang="en-US" dirty="0" smtClean="0"/>
              <a:t> Components</a:t>
            </a:r>
          </a:p>
          <a:p>
            <a:r>
              <a:rPr lang="en-US" sz="2400" dirty="0"/>
              <a:t> </a:t>
            </a:r>
            <a:r>
              <a:rPr lang="en-US" sz="2400" dirty="0" err="1" smtClean="0"/>
              <a:t>sshd</a:t>
            </a:r>
            <a:r>
              <a:rPr lang="en-US" sz="2400" dirty="0" smtClean="0"/>
              <a:t>: the </a:t>
            </a:r>
            <a:r>
              <a:rPr lang="en-US" sz="2400" dirty="0" err="1" smtClean="0"/>
              <a:t>openSSH</a:t>
            </a:r>
            <a:r>
              <a:rPr lang="en-US" sz="2400" dirty="0" smtClean="0"/>
              <a:t> server daemon.</a:t>
            </a:r>
          </a:p>
          <a:p>
            <a:r>
              <a:rPr lang="en-US" sz="2400" dirty="0"/>
              <a:t> </a:t>
            </a:r>
            <a:r>
              <a:rPr lang="en-US" sz="2400" dirty="0" smtClean="0"/>
              <a:t>ssh: stand for secure shell. Provides secure shell to the command shell on remote system.</a:t>
            </a:r>
          </a:p>
          <a:p>
            <a:r>
              <a:rPr lang="en-US" sz="2400" dirty="0"/>
              <a:t> </a:t>
            </a:r>
            <a:r>
              <a:rPr lang="en-US" sz="2400" dirty="0" err="1" smtClean="0"/>
              <a:t>scp</a:t>
            </a:r>
            <a:r>
              <a:rPr lang="en-US" sz="2400" dirty="0" smtClean="0"/>
              <a:t>: Secure copy-provides encrypted file transfer.</a:t>
            </a:r>
          </a:p>
          <a:p>
            <a:r>
              <a:rPr lang="en-US" sz="2400" dirty="0"/>
              <a:t> </a:t>
            </a:r>
            <a:r>
              <a:rPr lang="en-US" sz="2400" dirty="0" err="1" smtClean="0"/>
              <a:t>sftp</a:t>
            </a:r>
            <a:r>
              <a:rPr lang="en-US" sz="2400" dirty="0" smtClean="0"/>
              <a:t>: Secure File Transfer protocol.</a:t>
            </a:r>
          </a:p>
          <a:p>
            <a:r>
              <a:rPr lang="en-US" sz="2400" dirty="0"/>
              <a:t> </a:t>
            </a:r>
            <a:r>
              <a:rPr lang="en-US" sz="2400" dirty="0" smtClean="0"/>
              <a:t>ssh-copy-id: Little program for installing user’s personal identity key to a remote machine’s </a:t>
            </a:r>
            <a:r>
              <a:rPr lang="en-US" sz="2400" i="1" dirty="0" err="1" smtClean="0"/>
              <a:t>authorized_keys</a:t>
            </a:r>
            <a:r>
              <a:rPr lang="en-US" sz="2400" dirty="0" smtClean="0"/>
              <a:t> file.</a:t>
            </a:r>
          </a:p>
          <a:p>
            <a:r>
              <a:rPr lang="en-US" sz="2400" dirty="0"/>
              <a:t> </a:t>
            </a:r>
            <a:r>
              <a:rPr lang="en-US" sz="2400" dirty="0" smtClean="0"/>
              <a:t>ssh-</a:t>
            </a:r>
            <a:r>
              <a:rPr lang="en-US" sz="2400" dirty="0" err="1" smtClean="0"/>
              <a:t>keyscan</a:t>
            </a:r>
            <a:r>
              <a:rPr lang="en-US" sz="2400" dirty="0" smtClean="0"/>
              <a:t>: Finds and collects public host keys on a network.</a:t>
            </a:r>
          </a:p>
          <a:p>
            <a:r>
              <a:rPr lang="en-US" sz="2400" dirty="0"/>
              <a:t> </a:t>
            </a:r>
            <a:r>
              <a:rPr lang="en-US" sz="2400" dirty="0" smtClean="0"/>
              <a:t>ssh-</a:t>
            </a:r>
            <a:r>
              <a:rPr lang="en-US" sz="2400" dirty="0" err="1" smtClean="0"/>
              <a:t>keygen</a:t>
            </a:r>
            <a:r>
              <a:rPr lang="en-US" sz="2400" dirty="0" smtClean="0"/>
              <a:t>: Generates and manages RSA and DSA authentication keys.</a:t>
            </a:r>
          </a:p>
          <a:p>
            <a:r>
              <a:rPr lang="en-US" sz="2400" dirty="0"/>
              <a:t> </a:t>
            </a:r>
            <a:r>
              <a:rPr lang="en-US" sz="2400" dirty="0" smtClean="0"/>
              <a:t>ssh-add: add RSA or DSA identities to the authentication agent, </a:t>
            </a:r>
            <a:r>
              <a:rPr lang="en-US" sz="2400" i="1" dirty="0" smtClean="0"/>
              <a:t>ssh-agent</a:t>
            </a:r>
            <a:r>
              <a:rPr lang="en-US" sz="2400" dirty="0" smtClean="0"/>
              <a:t>.</a:t>
            </a:r>
          </a:p>
          <a:p>
            <a:r>
              <a:rPr lang="en-US" sz="2400" dirty="0"/>
              <a:t> </a:t>
            </a:r>
            <a:r>
              <a:rPr lang="en-US" sz="2400" dirty="0" smtClean="0"/>
              <a:t>ssh-agent: Remembers your passphrases over multiple SSH logins for automatic authentication.</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400" dirty="0" err="1" smtClean="0"/>
              <a:t>openSSH</a:t>
            </a:r>
            <a:r>
              <a:rPr lang="en-US" sz="2400" dirty="0" smtClean="0"/>
              <a:t> supports following types of authentication:</a:t>
            </a:r>
          </a:p>
          <a:p>
            <a:r>
              <a:rPr lang="en-US" sz="2400" dirty="0"/>
              <a:t> </a:t>
            </a:r>
            <a:r>
              <a:rPr lang="en-US" sz="2400" dirty="0" smtClean="0"/>
              <a:t>Host-key Authentication: Uses user’s login and password for authentication and  SSH keys to encrypt the session.</a:t>
            </a:r>
          </a:p>
          <a:p>
            <a:r>
              <a:rPr lang="en-US" sz="2400" dirty="0" smtClean="0"/>
              <a:t>Public-key Authentication: Instead of using system login, authenticate with an SSH identity key. Identity key authenticate individual users.</a:t>
            </a:r>
          </a:p>
          <a:p>
            <a:r>
              <a:rPr lang="en-US" sz="2400" dirty="0" smtClean="0"/>
              <a:t>Passphrase-less Authentication: Works like public-key authentication, except that the key pair is created without a passphrase. Useful in automated services like at, </a:t>
            </a:r>
            <a:r>
              <a:rPr lang="en-US" sz="2400" dirty="0" err="1" smtClean="0"/>
              <a:t>cron</a:t>
            </a:r>
            <a:r>
              <a:rPr lang="en-US" sz="2400" dirty="0" smtClean="0"/>
              <a:t> etc</a:t>
            </a:r>
            <a:r>
              <a:rPr lang="en-US" sz="2400"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Starting and Stopping </a:t>
            </a:r>
            <a:r>
              <a:rPr lang="en-US" dirty="0" err="1" smtClean="0"/>
              <a:t>OpenSSH</a:t>
            </a:r>
            <a:endParaRPr lang="en-US" dirty="0" smtClean="0"/>
          </a:p>
          <a:p>
            <a:r>
              <a:rPr lang="en-US" sz="2400" dirty="0" smtClean="0"/>
              <a:t>After installation of </a:t>
            </a:r>
            <a:r>
              <a:rPr lang="en-US" sz="2400" dirty="0" err="1" smtClean="0"/>
              <a:t>OpenSSH</a:t>
            </a:r>
            <a:r>
              <a:rPr lang="en-US" sz="2400" dirty="0" smtClean="0"/>
              <a:t>, to start and stop it manually, user can use the command:</a:t>
            </a:r>
          </a:p>
          <a:p>
            <a:r>
              <a:rPr lang="en-US" sz="2400" dirty="0"/>
              <a:t> </a:t>
            </a:r>
            <a:r>
              <a:rPr lang="en-US" sz="2000" dirty="0" smtClean="0"/>
              <a:t>/</a:t>
            </a:r>
            <a:r>
              <a:rPr lang="en-US" sz="2000" dirty="0" err="1" smtClean="0"/>
              <a:t>etc</a:t>
            </a:r>
            <a:r>
              <a:rPr lang="en-US" sz="2000" dirty="0" smtClean="0"/>
              <a:t>/</a:t>
            </a:r>
            <a:r>
              <a:rPr lang="en-US" sz="2000" dirty="0" err="1" smtClean="0"/>
              <a:t>init.d</a:t>
            </a:r>
            <a:r>
              <a:rPr lang="en-US" sz="2000" dirty="0" smtClean="0"/>
              <a:t>/</a:t>
            </a:r>
            <a:r>
              <a:rPr lang="en-US" sz="2000" dirty="0" err="1" smtClean="0"/>
              <a:t>sshd</a:t>
            </a:r>
            <a:r>
              <a:rPr lang="en-US" sz="2000" dirty="0" smtClean="0"/>
              <a:t> {</a:t>
            </a:r>
            <a:r>
              <a:rPr lang="en-US" sz="2000" dirty="0" err="1" smtClean="0"/>
              <a:t>start|stop|restart|condrestart|reload|status</a:t>
            </a:r>
            <a:r>
              <a:rPr lang="en-US" sz="2000" dirty="0" smtClean="0"/>
              <a:t>}</a:t>
            </a:r>
          </a:p>
          <a:p>
            <a:r>
              <a:rPr lang="en-US" sz="2400" dirty="0" smtClean="0"/>
              <a:t>If elected not to run automatically after installation of </a:t>
            </a:r>
            <a:r>
              <a:rPr lang="en-US" sz="2400" dirty="0" err="1" smtClean="0"/>
              <a:t>OpenSSH</a:t>
            </a:r>
            <a:r>
              <a:rPr lang="en-US" sz="2400" dirty="0" smtClean="0"/>
              <a:t> on </a:t>
            </a:r>
            <a:r>
              <a:rPr lang="en-US" sz="2400" dirty="0" err="1" smtClean="0"/>
              <a:t>Debian</a:t>
            </a:r>
            <a:r>
              <a:rPr lang="en-US" sz="2400" dirty="0" smtClean="0"/>
              <a:t>, rename or delete /</a:t>
            </a:r>
            <a:r>
              <a:rPr lang="en-US" sz="2400" dirty="0" err="1" smtClean="0"/>
              <a:t>etc</a:t>
            </a:r>
            <a:r>
              <a:rPr lang="en-US" sz="2400" dirty="0" smtClean="0"/>
              <a:t>/</a:t>
            </a:r>
            <a:r>
              <a:rPr lang="en-US" sz="2400" dirty="0" err="1" smtClean="0"/>
              <a:t>ssh</a:t>
            </a:r>
            <a:r>
              <a:rPr lang="en-US" sz="2400" dirty="0" smtClean="0"/>
              <a:t>/</a:t>
            </a:r>
            <a:r>
              <a:rPr lang="en-US" sz="2400" dirty="0" err="1" smtClean="0"/>
              <a:t>sshd_not_to_be_run</a:t>
            </a:r>
            <a:r>
              <a:rPr lang="en-US" sz="2400" dirty="0" smtClean="0"/>
              <a:t> before it will start up or you can run </a:t>
            </a:r>
            <a:r>
              <a:rPr lang="en-US" sz="2400" dirty="0" err="1" smtClean="0"/>
              <a:t>dpkg</a:t>
            </a:r>
            <a:r>
              <a:rPr lang="en-US" sz="2400" dirty="0" smtClean="0"/>
              <a:t>-reconfigure </a:t>
            </a:r>
            <a:r>
              <a:rPr lang="en-US" sz="2400" dirty="0" err="1" smtClean="0"/>
              <a:t>ssh</a:t>
            </a:r>
            <a:r>
              <a:rPr lang="en-US" sz="2400" dirty="0" smtClean="0"/>
              <a:t>.</a:t>
            </a:r>
          </a:p>
          <a:p>
            <a:r>
              <a:rPr lang="en-US" sz="2400" dirty="0" smtClean="0"/>
              <a:t>To start </a:t>
            </a:r>
            <a:r>
              <a:rPr lang="en-US" sz="2400" dirty="0" err="1" smtClean="0"/>
              <a:t>OpenSSH</a:t>
            </a:r>
            <a:r>
              <a:rPr lang="en-US" sz="2400" dirty="0" smtClean="0"/>
              <a:t>, configuration file named </a:t>
            </a:r>
            <a:r>
              <a:rPr lang="en-US" sz="2400" dirty="0" err="1" smtClean="0"/>
              <a:t>sshd.conf</a:t>
            </a:r>
            <a:r>
              <a:rPr lang="en-US" sz="2400" dirty="0" smtClean="0"/>
              <a:t> must be present.</a:t>
            </a:r>
          </a:p>
          <a:p>
            <a:r>
              <a:rPr lang="en-US" sz="2400" dirty="0" smtClean="0"/>
              <a:t>To minimize the load on standard port number used by SSH </a:t>
            </a:r>
            <a:r>
              <a:rPr lang="en-US" sz="2400" dirty="0" err="1" smtClean="0"/>
              <a:t>i.e</a:t>
            </a:r>
            <a:r>
              <a:rPr lang="en-US" sz="2400" dirty="0" smtClean="0"/>
              <a:t> 22, administrator can use nonstandard port which is configurable in /</a:t>
            </a:r>
            <a:r>
              <a:rPr lang="en-US" sz="2400" dirty="0" err="1" smtClean="0"/>
              <a:t>etc</a:t>
            </a:r>
            <a:r>
              <a:rPr lang="en-US" sz="2400" dirty="0" smtClean="0"/>
              <a:t>/</a:t>
            </a:r>
            <a:r>
              <a:rPr lang="en-US" sz="2400" dirty="0" err="1" smtClean="0"/>
              <a:t>ssh</a:t>
            </a:r>
            <a:r>
              <a:rPr lang="en-US" sz="2400" dirty="0" smtClean="0"/>
              <a:t>/</a:t>
            </a:r>
            <a:r>
              <a:rPr lang="en-US" sz="2400" dirty="0" err="1" smtClean="0"/>
              <a:t>ssh_config</a:t>
            </a:r>
            <a:r>
              <a:rPr lang="en-US" sz="2400" dirty="0" smtClean="0"/>
              <a:t>.</a:t>
            </a:r>
            <a:endParaRPr lang="en-US" sz="2400" dirty="0"/>
          </a:p>
        </p:txBody>
      </p:sp>
    </p:spTree>
    <p:extLst>
      <p:ext uri="{BB962C8B-B14F-4D97-AF65-F5344CB8AC3E}">
        <p14:creationId xmlns="" xmlns:p14="http://schemas.microsoft.com/office/powerpoint/2010/main" val="3713096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Creating Strong Passphrase</a:t>
            </a:r>
          </a:p>
          <a:p>
            <a:r>
              <a:rPr lang="en-US" sz="2400" dirty="0" smtClean="0"/>
              <a:t>User has to create a strong passphrase every time he creates an SSH key</a:t>
            </a:r>
          </a:p>
          <a:p>
            <a:r>
              <a:rPr lang="en-US" sz="2400" dirty="0" smtClean="0"/>
              <a:t>Following are some guidelines for creating policy :</a:t>
            </a:r>
          </a:p>
          <a:p>
            <a:r>
              <a:rPr lang="en-US" sz="2400" dirty="0" smtClean="0"/>
              <a:t>Must be at least 8 characters long.</a:t>
            </a:r>
          </a:p>
          <a:p>
            <a:r>
              <a:rPr lang="en-US" sz="2400" dirty="0" smtClean="0"/>
              <a:t>Must not be a word in any language. Use mixture of letters, numbers and mixed cases.</a:t>
            </a:r>
          </a:p>
          <a:p>
            <a:r>
              <a:rPr lang="en-US" sz="2400" dirty="0" smtClean="0"/>
              <a:t>Reversing word does not work.</a:t>
            </a:r>
          </a:p>
          <a:p>
            <a:r>
              <a:rPr lang="en-US" sz="2400" dirty="0" smtClean="0"/>
              <a:t>A short sentence works well </a:t>
            </a:r>
            <a:r>
              <a:rPr lang="en-US" sz="2400" dirty="0" err="1" smtClean="0"/>
              <a:t>E.g</a:t>
            </a:r>
            <a:r>
              <a:rPr lang="en-US" sz="2400" dirty="0" smtClean="0"/>
              <a:t> “K. I*</a:t>
            </a:r>
            <a:r>
              <a:rPr lang="en-US" sz="2400" dirty="0" err="1" smtClean="0"/>
              <a:t>ll</a:t>
            </a:r>
            <a:r>
              <a:rPr lang="en-US" sz="2400" dirty="0" smtClean="0"/>
              <a:t> b der” (Ok. I will be there).</a:t>
            </a:r>
          </a:p>
          <a:p>
            <a:r>
              <a:rPr lang="en-US" sz="2400" dirty="0" smtClean="0"/>
              <a:t>Write it down and  keep it in a safe space.</a:t>
            </a:r>
            <a:endParaRPr lang="en-US" sz="2400" dirty="0"/>
          </a:p>
        </p:txBody>
      </p:sp>
    </p:spTree>
    <p:extLst>
      <p:ext uri="{BB962C8B-B14F-4D97-AF65-F5344CB8AC3E}">
        <p14:creationId xmlns="" xmlns:p14="http://schemas.microsoft.com/office/powerpoint/2010/main" val="3332778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019800"/>
          </a:xfrm>
        </p:spPr>
        <p:txBody>
          <a:bodyPr/>
          <a:lstStyle/>
          <a:p>
            <a:r>
              <a:rPr lang="en-US" dirty="0" smtClean="0"/>
              <a:t>Setting up Host keys for Simplest Authentication:</a:t>
            </a:r>
          </a:p>
          <a:p>
            <a:r>
              <a:rPr lang="en-US" sz="2400" dirty="0" smtClean="0"/>
              <a:t>To log in to a remote host using </a:t>
            </a:r>
            <a:r>
              <a:rPr lang="en-US" sz="2400" dirty="0" err="1" smtClean="0"/>
              <a:t>OpenSSH</a:t>
            </a:r>
            <a:r>
              <a:rPr lang="en-US" sz="2400" dirty="0" smtClean="0"/>
              <a:t> user need:</a:t>
            </a:r>
          </a:p>
          <a:p>
            <a:r>
              <a:rPr lang="en-US" sz="2400" dirty="0" err="1" smtClean="0"/>
              <a:t>OpenSSH</a:t>
            </a:r>
            <a:r>
              <a:rPr lang="en-US" sz="2400" dirty="0" smtClean="0"/>
              <a:t> installed on the machine you want to log into remotely.</a:t>
            </a:r>
          </a:p>
          <a:p>
            <a:r>
              <a:rPr lang="en-US" sz="2400" dirty="0" smtClean="0"/>
              <a:t>SSH daemon to be running on remote server and port 22 not blocked.</a:t>
            </a:r>
          </a:p>
          <a:p>
            <a:r>
              <a:rPr lang="en-US" sz="2400" dirty="0" smtClean="0"/>
              <a:t>SSH client software on the remote client.</a:t>
            </a:r>
          </a:p>
          <a:p>
            <a:r>
              <a:rPr lang="en-US" sz="2400" dirty="0" smtClean="0"/>
              <a:t>A Linux login account on the remote server.</a:t>
            </a:r>
          </a:p>
          <a:p>
            <a:r>
              <a:rPr lang="en-US" sz="2400" dirty="0" smtClean="0"/>
              <a:t>To distribute the public host key to the clients.</a:t>
            </a:r>
          </a:p>
          <a:p>
            <a:r>
              <a:rPr lang="en-US" sz="2400" dirty="0" smtClean="0"/>
              <a:t>To protect private host key from accidental overwrites:</a:t>
            </a:r>
          </a:p>
          <a:p>
            <a:r>
              <a:rPr lang="en-US" sz="2400" dirty="0"/>
              <a:t> </a:t>
            </a:r>
            <a:r>
              <a:rPr lang="en-US" sz="2400" dirty="0" err="1" smtClean="0"/>
              <a:t>chmod</a:t>
            </a:r>
            <a:r>
              <a:rPr lang="en-US" sz="2400" dirty="0" smtClean="0"/>
              <a:t> 400 /</a:t>
            </a:r>
            <a:r>
              <a:rPr lang="en-US" sz="2400" dirty="0" err="1" smtClean="0"/>
              <a:t>etc</a:t>
            </a:r>
            <a:r>
              <a:rPr lang="en-US" sz="2400" dirty="0" smtClean="0"/>
              <a:t>/</a:t>
            </a:r>
            <a:r>
              <a:rPr lang="en-US" sz="2400" dirty="0" err="1" smtClean="0"/>
              <a:t>ssh</a:t>
            </a:r>
            <a:r>
              <a:rPr lang="en-US" sz="2400" dirty="0" smtClean="0"/>
              <a:t>/</a:t>
            </a:r>
            <a:r>
              <a:rPr lang="en-US" sz="2400" dirty="0" err="1" smtClean="0"/>
              <a:t>ssh_host_rsa_key</a:t>
            </a:r>
            <a:endParaRPr lang="en-US" sz="2400" dirty="0"/>
          </a:p>
        </p:txBody>
      </p:sp>
    </p:spTree>
    <p:extLst>
      <p:ext uri="{BB962C8B-B14F-4D97-AF65-F5344CB8AC3E}">
        <p14:creationId xmlns="" xmlns:p14="http://schemas.microsoft.com/office/powerpoint/2010/main" val="14846409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sz="2400" dirty="0" smtClean="0"/>
              <a:t>To distribute the public host key to the clients, you can log in from the client and let </a:t>
            </a:r>
            <a:r>
              <a:rPr lang="en-US" sz="2400" dirty="0" err="1" smtClean="0"/>
              <a:t>OpenSSH</a:t>
            </a:r>
            <a:r>
              <a:rPr lang="en-US" sz="2400" dirty="0" smtClean="0"/>
              <a:t> transfer the key.</a:t>
            </a:r>
          </a:p>
          <a:p>
            <a:r>
              <a:rPr lang="en-US" sz="2400" dirty="0"/>
              <a:t> </a:t>
            </a:r>
            <a:r>
              <a:rPr lang="en-US" sz="2400" dirty="0" err="1" smtClean="0"/>
              <a:t>abc@def</a:t>
            </a:r>
            <a:r>
              <a:rPr lang="en-US" sz="2400" dirty="0" smtClean="0"/>
              <a:t> : ~$ </a:t>
            </a:r>
            <a:r>
              <a:rPr lang="en-US" sz="2400" dirty="0" err="1" smtClean="0"/>
              <a:t>ssh</a:t>
            </a:r>
            <a:r>
              <a:rPr lang="en-US" sz="2400" dirty="0" smtClean="0"/>
              <a:t> xyz</a:t>
            </a:r>
          </a:p>
          <a:p>
            <a:r>
              <a:rPr lang="en-US" sz="2400" dirty="0" smtClean="0"/>
              <a:t>                    :</a:t>
            </a:r>
          </a:p>
          <a:p>
            <a:r>
              <a:rPr lang="en-US" sz="2400" dirty="0"/>
              <a:t> </a:t>
            </a:r>
            <a:r>
              <a:rPr lang="en-US" sz="2400" dirty="0" err="1" smtClean="0"/>
              <a:t>abc@xyz</a:t>
            </a:r>
            <a:r>
              <a:rPr lang="en-US" sz="2400" dirty="0" smtClean="0"/>
              <a:t> : ~$</a:t>
            </a:r>
          </a:p>
          <a:p>
            <a:r>
              <a:rPr lang="en-US" sz="2400" dirty="0"/>
              <a:t> </a:t>
            </a:r>
            <a:r>
              <a:rPr lang="en-US" sz="2400" dirty="0" smtClean="0"/>
              <a:t>Now, </a:t>
            </a:r>
            <a:r>
              <a:rPr lang="en-US" sz="2400" dirty="0" err="1" smtClean="0"/>
              <a:t>abc</a:t>
            </a:r>
            <a:r>
              <a:rPr lang="en-US" sz="2400" dirty="0" smtClean="0"/>
              <a:t> can work on xyz just as he were physically sitting at the machine.</a:t>
            </a:r>
          </a:p>
          <a:p>
            <a:r>
              <a:rPr lang="en-US" sz="2400" dirty="0" smtClean="0"/>
              <a:t>The host key exchange happens only once and never be asked again unless key is replaced with a new one or you change your personal ~/.</a:t>
            </a:r>
            <a:r>
              <a:rPr lang="en-US" sz="2400" dirty="0" err="1" smtClean="0"/>
              <a:t>ssh</a:t>
            </a:r>
            <a:r>
              <a:rPr lang="en-US" sz="2400" dirty="0" smtClean="0"/>
              <a:t>/</a:t>
            </a:r>
            <a:r>
              <a:rPr lang="en-US" sz="2400" dirty="0" err="1" smtClean="0"/>
              <a:t>known_hosts</a:t>
            </a:r>
            <a:r>
              <a:rPr lang="en-US" sz="2400" dirty="0" smtClean="0"/>
              <a:t> file.</a:t>
            </a:r>
          </a:p>
          <a:p>
            <a:r>
              <a:rPr lang="en-US" sz="2400" dirty="0" smtClean="0"/>
              <a:t>Log in as an ordinary user and using </a:t>
            </a:r>
            <a:r>
              <a:rPr lang="en-US" sz="2400" dirty="0" err="1" smtClean="0"/>
              <a:t>su</a:t>
            </a:r>
            <a:r>
              <a:rPr lang="en-US" sz="2400" dirty="0" smtClean="0"/>
              <a:t> or </a:t>
            </a:r>
            <a:r>
              <a:rPr lang="en-US" sz="2400" dirty="0" err="1" smtClean="0"/>
              <a:t>sudo</a:t>
            </a:r>
            <a:r>
              <a:rPr lang="en-US" sz="2400" dirty="0" smtClean="0"/>
              <a:t> you can log in as any user that has an account on remote machine with –l (login) switch:</a:t>
            </a:r>
          </a:p>
          <a:p>
            <a:r>
              <a:rPr lang="en-US" sz="2400" dirty="0" smtClean="0"/>
              <a:t> </a:t>
            </a:r>
            <a:r>
              <a:rPr lang="en-US" sz="2400" dirty="0" err="1" smtClean="0"/>
              <a:t>abc@def</a:t>
            </a:r>
            <a:r>
              <a:rPr lang="en-US" sz="2400" dirty="0" smtClean="0"/>
              <a:t>:~$ </a:t>
            </a:r>
            <a:r>
              <a:rPr lang="en-US" sz="2400" dirty="0" err="1" smtClean="0"/>
              <a:t>ssh</a:t>
            </a:r>
            <a:r>
              <a:rPr lang="en-US" sz="2400" dirty="0" smtClean="0"/>
              <a:t> –l  </a:t>
            </a:r>
            <a:r>
              <a:rPr lang="en-US" sz="2400" dirty="0" err="1" smtClean="0"/>
              <a:t>lmn</a:t>
            </a:r>
            <a:r>
              <a:rPr lang="en-US" sz="2400" dirty="0" smtClean="0"/>
              <a:t> xyz</a:t>
            </a:r>
          </a:p>
          <a:p>
            <a:r>
              <a:rPr lang="en-US" sz="2400" dirty="0" smtClean="0"/>
              <a:t>Or</a:t>
            </a:r>
          </a:p>
          <a:p>
            <a:r>
              <a:rPr lang="en-US" sz="2400" dirty="0"/>
              <a:t> </a:t>
            </a:r>
            <a:r>
              <a:rPr lang="en-US" sz="2400" dirty="0" err="1" smtClean="0"/>
              <a:t>abc@def</a:t>
            </a:r>
            <a:r>
              <a:rPr lang="en-US" sz="2400" dirty="0" smtClean="0"/>
              <a:t>:~$ </a:t>
            </a:r>
            <a:r>
              <a:rPr lang="en-US" sz="2400" dirty="0" err="1" smtClean="0"/>
              <a:t>ssh</a:t>
            </a:r>
            <a:r>
              <a:rPr lang="en-US" sz="2400" dirty="0" smtClean="0"/>
              <a:t> </a:t>
            </a:r>
            <a:r>
              <a:rPr lang="en-US" sz="2400" smtClean="0"/>
              <a:t>lmn@xyz</a:t>
            </a:r>
            <a:endParaRPr lang="en-US" sz="2400" dirty="0"/>
          </a:p>
        </p:txBody>
      </p:sp>
    </p:spTree>
    <p:extLst>
      <p:ext uri="{BB962C8B-B14F-4D97-AF65-F5344CB8AC3E}">
        <p14:creationId xmlns="" xmlns:p14="http://schemas.microsoft.com/office/powerpoint/2010/main" val="5534097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Generating and Copying SSH keys</a:t>
            </a:r>
            <a:endParaRPr lang="en-US" sz="3200" dirty="0"/>
          </a:p>
        </p:txBody>
      </p:sp>
      <p:sp>
        <p:nvSpPr>
          <p:cNvPr id="3" name="Content Placeholder 2"/>
          <p:cNvSpPr>
            <a:spLocks noGrp="1"/>
          </p:cNvSpPr>
          <p:nvPr>
            <p:ph idx="1"/>
          </p:nvPr>
        </p:nvSpPr>
        <p:spPr>
          <a:xfrm>
            <a:off x="457200" y="1066800"/>
            <a:ext cx="8229600" cy="5059363"/>
          </a:xfrm>
        </p:spPr>
        <p:txBody>
          <a:bodyPr>
            <a:normAutofit fontScale="92500"/>
          </a:bodyPr>
          <a:lstStyle/>
          <a:p>
            <a:r>
              <a:rPr lang="en-US" sz="2400" dirty="0" err="1" smtClean="0"/>
              <a:t>OpenSSH</a:t>
            </a:r>
            <a:r>
              <a:rPr lang="en-US" sz="2400" dirty="0" smtClean="0"/>
              <a:t> installation didn’t automatically create host keys, to generate new host keys and copy it to the remote clients</a:t>
            </a:r>
          </a:p>
          <a:p>
            <a:r>
              <a:rPr lang="en-US" sz="2400" dirty="0" smtClean="0"/>
              <a:t>The following command generates a new key pair and stores identification in the file </a:t>
            </a:r>
            <a:r>
              <a:rPr lang="en-US" sz="2400" dirty="0" err="1" smtClean="0"/>
              <a:t>ssh_host_dsa_key</a:t>
            </a:r>
            <a:r>
              <a:rPr lang="en-US" sz="2400" dirty="0" smtClean="0"/>
              <a:t>. Never create passphrase on host keys.</a:t>
            </a:r>
          </a:p>
          <a:p>
            <a:r>
              <a:rPr lang="en-US" sz="2400" dirty="0" err="1" smtClean="0"/>
              <a:t>Cd</a:t>
            </a:r>
            <a:r>
              <a:rPr lang="en-US" sz="2400" dirty="0" smtClean="0"/>
              <a:t> /etc/</a:t>
            </a:r>
            <a:r>
              <a:rPr lang="en-US" sz="2400" dirty="0" err="1" smtClean="0"/>
              <a:t>ssh</a:t>
            </a:r>
            <a:endParaRPr lang="en-US" sz="2400" dirty="0" smtClean="0"/>
          </a:p>
          <a:p>
            <a:r>
              <a:rPr lang="en-US" sz="2400" dirty="0" smtClean="0"/>
              <a:t> </a:t>
            </a:r>
            <a:r>
              <a:rPr lang="en-US" sz="2400" dirty="0" err="1" smtClean="0"/>
              <a:t>ssh-keygen</a:t>
            </a:r>
            <a:r>
              <a:rPr lang="en-US" sz="2400" dirty="0" smtClean="0"/>
              <a:t>  -t  </a:t>
            </a:r>
            <a:r>
              <a:rPr lang="en-US" sz="2400" dirty="0" err="1" smtClean="0"/>
              <a:t>dsa</a:t>
            </a:r>
            <a:r>
              <a:rPr lang="en-US" sz="2400" dirty="0" smtClean="0"/>
              <a:t>  -f  </a:t>
            </a:r>
            <a:r>
              <a:rPr lang="en-US" sz="2400" dirty="0" err="1" smtClean="0"/>
              <a:t>ssh_host_dsa_key</a:t>
            </a:r>
            <a:endParaRPr lang="en-US" sz="2400" dirty="0" smtClean="0"/>
          </a:p>
          <a:p>
            <a:r>
              <a:rPr lang="en-US" sz="2400" dirty="0" smtClean="0"/>
              <a:t>To copy the public host key on remote client, you have to make some modification in the key.</a:t>
            </a:r>
          </a:p>
          <a:p>
            <a:r>
              <a:rPr lang="en-US" sz="2400" dirty="0" smtClean="0"/>
              <a:t>Delete the hostname from the end of the original public host key and prefix the key with fully qualified domain name (FQDN) and IP address. No space between FQDN and IP address.</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3600" dirty="0" smtClean="0"/>
              <a:t>Using Public-key Authentication to Protect System Passwords</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953000"/>
          </a:xfrm>
        </p:spPr>
        <p:txBody>
          <a:bodyPr>
            <a:normAutofit lnSpcReduction="10000"/>
          </a:bodyPr>
          <a:lstStyle/>
          <a:p>
            <a:r>
              <a:rPr lang="en-US" sz="2400" dirty="0" smtClean="0"/>
              <a:t>If you want the same login on all remote servers but not with system account then you have to</a:t>
            </a:r>
          </a:p>
          <a:p>
            <a:r>
              <a:rPr lang="en-US" sz="2400" dirty="0" smtClean="0"/>
              <a:t>Install </a:t>
            </a:r>
            <a:r>
              <a:rPr lang="en-US" sz="2400" dirty="0" err="1" smtClean="0"/>
              <a:t>OpenSSH</a:t>
            </a:r>
            <a:r>
              <a:rPr lang="en-US" sz="2400" dirty="0" smtClean="0"/>
              <a:t> on all participating machines and set up host keys on them.</a:t>
            </a:r>
          </a:p>
          <a:p>
            <a:r>
              <a:rPr lang="en-US" sz="2400" dirty="0" smtClean="0"/>
              <a:t>Generate a new identity key pair and store it in ~/.</a:t>
            </a:r>
            <a:r>
              <a:rPr lang="en-US" sz="2400" dirty="0" err="1" smtClean="0"/>
              <a:t>ssh</a:t>
            </a:r>
            <a:r>
              <a:rPr lang="en-US" sz="2400" dirty="0" smtClean="0"/>
              <a:t> directory on your local workstation. Be sure to crate passphrase.</a:t>
            </a:r>
          </a:p>
          <a:p>
            <a:r>
              <a:rPr lang="en-US" sz="2400" dirty="0" smtClean="0"/>
              <a:t> </a:t>
            </a:r>
            <a:r>
              <a:rPr lang="en-US" sz="2400" dirty="0" err="1" smtClean="0"/>
              <a:t>ssh-keygen</a:t>
            </a:r>
            <a:r>
              <a:rPr lang="en-US" sz="2400" dirty="0" smtClean="0"/>
              <a:t>  -t </a:t>
            </a:r>
            <a:r>
              <a:rPr lang="en-US" sz="2400" dirty="0" err="1" smtClean="0"/>
              <a:t>rsa</a:t>
            </a:r>
            <a:endParaRPr lang="en-US" sz="2400" dirty="0" smtClean="0"/>
          </a:p>
          <a:p>
            <a:r>
              <a:rPr lang="en-US" sz="2400" dirty="0" smtClean="0"/>
              <a:t>Protect private identity key using</a:t>
            </a:r>
          </a:p>
          <a:p>
            <a:r>
              <a:rPr lang="en-US" sz="2400" dirty="0" smtClean="0"/>
              <a:t> </a:t>
            </a:r>
            <a:r>
              <a:rPr lang="en-US" sz="2400" dirty="0" err="1" smtClean="0"/>
              <a:t>chmod</a:t>
            </a:r>
            <a:r>
              <a:rPr lang="en-US" sz="2400" dirty="0" smtClean="0"/>
              <a:t> 400 </a:t>
            </a:r>
            <a:r>
              <a:rPr lang="en-US" sz="2400" dirty="0" err="1" smtClean="0"/>
              <a:t>id_rsa</a:t>
            </a:r>
            <a:endParaRPr lang="en-US" sz="2400" dirty="0" smtClean="0"/>
          </a:p>
          <a:p>
            <a:r>
              <a:rPr lang="en-US" sz="2400" dirty="0" smtClean="0"/>
              <a:t>Copy public key (id_rsa.pub) to all remote user accounts into their ~/.</a:t>
            </a:r>
            <a:r>
              <a:rPr lang="en-US" sz="2400" dirty="0" err="1" smtClean="0"/>
              <a:t>ssh</a:t>
            </a:r>
            <a:r>
              <a:rPr lang="en-US" sz="2400" dirty="0" smtClean="0"/>
              <a:t>/authorized_keys2 file.</a:t>
            </a:r>
          </a:p>
          <a:p>
            <a:r>
              <a:rPr lang="en-US" sz="2400" dirty="0" err="1" smtClean="0"/>
              <a:t>Ssh</a:t>
            </a:r>
            <a:r>
              <a:rPr lang="en-US" sz="2400" dirty="0" smtClean="0"/>
              <a:t>-copy-id  -</a:t>
            </a:r>
            <a:r>
              <a:rPr lang="en-US" sz="2400" dirty="0" err="1" smtClean="0"/>
              <a:t>i</a:t>
            </a:r>
            <a:r>
              <a:rPr lang="en-US" sz="2400" dirty="0" smtClean="0"/>
              <a:t>   id_rsa.pub   abc@xyz.net</a:t>
            </a:r>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Bastion Host:</a:t>
            </a:r>
          </a:p>
          <a:p>
            <a:r>
              <a:rPr lang="en-US" sz="2400" dirty="0" smtClean="0"/>
              <a:t>Any computer or network device that is exposed to </a:t>
            </a:r>
            <a:r>
              <a:rPr lang="en-US" sz="2400" dirty="0" err="1" smtClean="0"/>
              <a:t>untrusted</a:t>
            </a:r>
            <a:r>
              <a:rPr lang="en-US" sz="2400" dirty="0" smtClean="0"/>
              <a:t> networks is called </a:t>
            </a:r>
            <a:r>
              <a:rPr lang="en-US" sz="2400" i="1" dirty="0" smtClean="0"/>
              <a:t>Bastion Host</a:t>
            </a:r>
            <a:r>
              <a:rPr lang="en-US" sz="2400" dirty="0" smtClean="0"/>
              <a:t>. </a:t>
            </a:r>
          </a:p>
          <a:p>
            <a:r>
              <a:rPr lang="en-US" sz="2400" dirty="0" smtClean="0"/>
              <a:t>They must be well-hardened, generally host a simple application like </a:t>
            </a:r>
            <a:r>
              <a:rPr lang="en-US" sz="2400" i="1" dirty="0" smtClean="0"/>
              <a:t>proxy server, </a:t>
            </a:r>
            <a:r>
              <a:rPr lang="en-US" sz="2400" dirty="0" smtClean="0"/>
              <a:t>and all other services are limited or removed.</a:t>
            </a:r>
          </a:p>
          <a:p>
            <a:r>
              <a:rPr lang="en-US" sz="2400" i="1" dirty="0" smtClean="0"/>
              <a:t>Bastion host </a:t>
            </a:r>
            <a:r>
              <a:rPr lang="en-US" sz="2400" dirty="0" smtClean="0"/>
              <a:t>is located usually outside the firewall or in </a:t>
            </a:r>
            <a:r>
              <a:rPr lang="en-US" sz="2400" i="1" dirty="0" smtClean="0"/>
              <a:t>DMZ</a:t>
            </a:r>
            <a:r>
              <a:rPr lang="en-US" sz="2400" dirty="0" smtClean="0"/>
              <a:t>.</a:t>
            </a:r>
          </a:p>
          <a:p>
            <a:endParaRPr lang="en-US" sz="2400" i="1" dirty="0" smtClean="0"/>
          </a:p>
          <a:p>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t>Managing Multiple Identity Keys</a:t>
            </a:r>
            <a:endParaRPr lang="en-US" sz="3200"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smtClean="0"/>
              <a:t>To use different identity keys for different servers.</a:t>
            </a:r>
          </a:p>
          <a:p>
            <a:r>
              <a:rPr lang="en-US" sz="2400" dirty="0" smtClean="0"/>
              <a:t>Use –f flag of </a:t>
            </a:r>
            <a:r>
              <a:rPr lang="en-US" sz="2400" dirty="0" err="1" smtClean="0"/>
              <a:t>ssh-keygen</a:t>
            </a:r>
            <a:r>
              <a:rPr lang="en-US" sz="2400" dirty="0" smtClean="0"/>
              <a:t>  to give keys unique names</a:t>
            </a:r>
          </a:p>
          <a:p>
            <a:r>
              <a:rPr lang="en-US" sz="2400" dirty="0" smtClean="0"/>
              <a:t>[</a:t>
            </a:r>
            <a:r>
              <a:rPr lang="en-US" sz="2400" dirty="0" err="1" smtClean="0"/>
              <a:t>abc@xyz</a:t>
            </a:r>
            <a:r>
              <a:rPr lang="en-US" sz="2400" dirty="0" smtClean="0"/>
              <a:t>:~/.</a:t>
            </a:r>
            <a:r>
              <a:rPr lang="en-US" sz="2400" dirty="0" err="1" smtClean="0"/>
              <a:t>ssh</a:t>
            </a:r>
            <a:r>
              <a:rPr lang="en-US" sz="2400" dirty="0" smtClean="0"/>
              <a:t>] $ </a:t>
            </a:r>
            <a:r>
              <a:rPr lang="en-US" sz="2400" dirty="0" err="1" smtClean="0"/>
              <a:t>ssh-keygen</a:t>
            </a:r>
            <a:r>
              <a:rPr lang="en-US" sz="2400" dirty="0" smtClean="0"/>
              <a:t>  -t  </a:t>
            </a:r>
            <a:r>
              <a:rPr lang="en-US" sz="2400" dirty="0" err="1" smtClean="0"/>
              <a:t>rsa</a:t>
            </a:r>
            <a:r>
              <a:rPr lang="en-US" sz="2400" dirty="0" smtClean="0"/>
              <a:t>  -f  </a:t>
            </a:r>
            <a:r>
              <a:rPr lang="en-US" sz="2400" dirty="0" err="1" smtClean="0"/>
              <a:t>id_mailserver</a:t>
            </a:r>
            <a:endParaRPr lang="en-US" sz="2400" dirty="0" smtClean="0"/>
          </a:p>
          <a:p>
            <a:r>
              <a:rPr lang="en-US" sz="2400" dirty="0" smtClean="0"/>
              <a:t>Use –</a:t>
            </a:r>
            <a:r>
              <a:rPr lang="en-US" sz="2400" dirty="0" err="1" smtClean="0"/>
              <a:t>i</a:t>
            </a:r>
            <a:r>
              <a:rPr lang="en-US" sz="2400" dirty="0" smtClean="0"/>
              <a:t>  flag to select the key you want to use when you log in to remote host</a:t>
            </a:r>
          </a:p>
          <a:p>
            <a:r>
              <a:rPr lang="en-US" sz="2400" dirty="0" smtClean="0"/>
              <a:t> </a:t>
            </a:r>
            <a:r>
              <a:rPr lang="en-US" sz="2400" dirty="0" err="1" smtClean="0"/>
              <a:t>ssh</a:t>
            </a:r>
            <a:r>
              <a:rPr lang="en-US" sz="2400" dirty="0" smtClean="0"/>
              <a:t>  -</a:t>
            </a:r>
            <a:r>
              <a:rPr lang="en-US" sz="2400" dirty="0" err="1" smtClean="0"/>
              <a:t>i</a:t>
            </a:r>
            <a:r>
              <a:rPr lang="en-US" sz="2400" dirty="0" smtClean="0"/>
              <a:t>  </a:t>
            </a:r>
            <a:r>
              <a:rPr lang="en-US" sz="2400" dirty="0" err="1" smtClean="0"/>
              <a:t>id_mailserver</a:t>
            </a:r>
            <a:r>
              <a:rPr lang="en-US" sz="2400" dirty="0" smtClean="0"/>
              <a:t>   abc@192.168.1.11</a:t>
            </a:r>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Hardening </a:t>
            </a:r>
            <a:r>
              <a:rPr lang="en-US" sz="3200" dirty="0" err="1" smtClean="0"/>
              <a:t>OpenSSH</a:t>
            </a:r>
            <a:endParaRPr lang="en-US" sz="3200"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sz="2400" dirty="0" smtClean="0"/>
              <a:t>Fine-tune /etc/</a:t>
            </a:r>
            <a:r>
              <a:rPr lang="en-US" sz="2400" dirty="0" err="1" smtClean="0"/>
              <a:t>sshd_config</a:t>
            </a:r>
            <a:r>
              <a:rPr lang="en-US" sz="2400" dirty="0" smtClean="0"/>
              <a:t>  with these restrictive directives:</a:t>
            </a:r>
          </a:p>
          <a:p>
            <a:r>
              <a:rPr lang="en-US" sz="2400" dirty="0" err="1" smtClean="0"/>
              <a:t>ListenAddress</a:t>
            </a:r>
            <a:r>
              <a:rPr lang="en-US" sz="2400" dirty="0" smtClean="0"/>
              <a:t>  12.34.56.78</a:t>
            </a:r>
          </a:p>
          <a:p>
            <a:r>
              <a:rPr lang="en-US" sz="2400" dirty="0" err="1" smtClean="0"/>
              <a:t>PermitRootLogin</a:t>
            </a:r>
            <a:r>
              <a:rPr lang="en-US" sz="2400" dirty="0" smtClean="0"/>
              <a:t>  no</a:t>
            </a:r>
          </a:p>
          <a:p>
            <a:r>
              <a:rPr lang="en-US" sz="2400" dirty="0" smtClean="0"/>
              <a:t>Protocol  2</a:t>
            </a:r>
          </a:p>
          <a:p>
            <a:r>
              <a:rPr lang="en-US" sz="2400" dirty="0" err="1" smtClean="0"/>
              <a:t>AllowUsers</a:t>
            </a:r>
            <a:r>
              <a:rPr lang="en-US" sz="2400" dirty="0" smtClean="0"/>
              <a:t>  </a:t>
            </a:r>
            <a:r>
              <a:rPr lang="en-US" sz="2400" dirty="0" smtClean="0">
                <a:hlinkClick r:id="rId2"/>
              </a:rPr>
              <a:t>abc@xyz.com</a:t>
            </a:r>
            <a:r>
              <a:rPr lang="en-US" sz="2400" dirty="0" smtClean="0"/>
              <a:t>  </a:t>
            </a:r>
            <a:r>
              <a:rPr lang="en-US" sz="2400" dirty="0" err="1" smtClean="0"/>
              <a:t>lmn</a:t>
            </a:r>
            <a:r>
              <a:rPr lang="en-US" sz="2400" dirty="0" smtClean="0"/>
              <a:t>  </a:t>
            </a:r>
            <a:r>
              <a:rPr lang="en-US" sz="2400" dirty="0" err="1" smtClean="0"/>
              <a:t>wer</a:t>
            </a:r>
            <a:endParaRPr lang="en-US" sz="2400" dirty="0" smtClean="0"/>
          </a:p>
          <a:p>
            <a:r>
              <a:rPr lang="en-US" sz="2400" dirty="0" err="1" smtClean="0"/>
              <a:t>AllowGroups</a:t>
            </a:r>
            <a:r>
              <a:rPr lang="en-US" sz="2400" dirty="0" smtClean="0"/>
              <a:t>  </a:t>
            </a:r>
            <a:r>
              <a:rPr lang="en-US" sz="2400" dirty="0" err="1" smtClean="0"/>
              <a:t>admins</a:t>
            </a:r>
            <a:endParaRPr lang="en-US" sz="2400" dirty="0" smtClean="0"/>
          </a:p>
          <a:p>
            <a:r>
              <a:rPr lang="en-US" sz="2400" dirty="0" smtClean="0"/>
              <a:t>You want SSH daemon to listen on a different port:</a:t>
            </a:r>
          </a:p>
          <a:p>
            <a:r>
              <a:rPr lang="en-US" sz="2400" dirty="0" smtClean="0"/>
              <a:t> Port   2222</a:t>
            </a:r>
          </a:p>
          <a:p>
            <a:r>
              <a:rPr lang="en-US" sz="2400" dirty="0" smtClean="0"/>
              <a:t>To disallow password logins and require all users to have identity keys </a:t>
            </a:r>
          </a:p>
          <a:p>
            <a:r>
              <a:rPr lang="en-US" sz="2400" dirty="0" err="1" smtClean="0"/>
              <a:t>PasswordAuthentication</a:t>
            </a:r>
            <a:r>
              <a:rPr lang="en-US" sz="2400" dirty="0" smtClean="0"/>
              <a:t>   no</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Changing Passphrase</a:t>
            </a:r>
            <a:endParaRPr lang="en-US" sz="3200" dirty="0"/>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smtClean="0"/>
              <a:t>To change the passphrase  use –p switch with </a:t>
            </a:r>
            <a:r>
              <a:rPr lang="en-US" sz="2400" dirty="0" err="1" smtClean="0"/>
              <a:t>ssh-keygen</a:t>
            </a:r>
            <a:r>
              <a:rPr lang="en-US" sz="2400" dirty="0" smtClean="0"/>
              <a:t> command</a:t>
            </a:r>
          </a:p>
          <a:p>
            <a:r>
              <a:rPr lang="en-US" sz="2400" dirty="0" smtClean="0"/>
              <a:t> </a:t>
            </a:r>
            <a:r>
              <a:rPr lang="en-US" sz="2400" dirty="0" err="1" smtClean="0"/>
              <a:t>ssh-keygen</a:t>
            </a:r>
            <a:r>
              <a:rPr lang="en-US" sz="2400" dirty="0" smtClean="0"/>
              <a:t>  -p  -f  ~/.</a:t>
            </a:r>
            <a:r>
              <a:rPr lang="en-US" sz="2400" dirty="0" err="1" smtClean="0"/>
              <a:t>ssh</a:t>
            </a:r>
            <a:r>
              <a:rPr lang="en-US" sz="2400" dirty="0" smtClean="0"/>
              <a:t>/</a:t>
            </a:r>
            <a:r>
              <a:rPr lang="en-US" sz="2400" dirty="0" err="1" smtClean="0"/>
              <a:t>id_dsa</a:t>
            </a:r>
            <a:endParaRPr lang="en-US" sz="2400" dirty="0" smtClean="0"/>
          </a:p>
          <a:p>
            <a:pPr>
              <a:buNone/>
            </a:pPr>
            <a:endParaRPr lang="en-US" sz="2400" dirty="0" smtClean="0"/>
          </a:p>
          <a:p>
            <a:pPr>
              <a:buNone/>
            </a:pPr>
            <a:endParaRPr lang="en-US" sz="2400" dirty="0" smtClean="0"/>
          </a:p>
          <a:p>
            <a:pPr algn="ctr">
              <a:buNone/>
            </a:pPr>
            <a:r>
              <a:rPr lang="en-US" dirty="0" smtClean="0"/>
              <a:t>Retrieving a Key Fingerprint</a:t>
            </a:r>
          </a:p>
          <a:p>
            <a:r>
              <a:rPr lang="en-US" sz="2400" dirty="0" smtClean="0"/>
              <a:t> </a:t>
            </a:r>
            <a:r>
              <a:rPr lang="en-US" sz="2400" dirty="0" err="1" smtClean="0"/>
              <a:t>ssh-keygen</a:t>
            </a:r>
            <a:r>
              <a:rPr lang="en-US" sz="2400" dirty="0" smtClean="0"/>
              <a:t>  -l</a:t>
            </a:r>
          </a:p>
          <a:p>
            <a:pPr>
              <a:buNone/>
            </a:pP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Checking Configuration Syntax</a:t>
            </a:r>
            <a:endParaRPr lang="en-US" sz="3200" dirty="0"/>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smtClean="0"/>
              <a:t>To check the syntax for </a:t>
            </a:r>
            <a:r>
              <a:rPr lang="en-US" sz="2400" dirty="0" err="1" smtClean="0"/>
              <a:t>sshd_config</a:t>
            </a:r>
            <a:r>
              <a:rPr lang="en-US" sz="2400" dirty="0" smtClean="0"/>
              <a:t>, run this command</a:t>
            </a:r>
          </a:p>
          <a:p>
            <a:r>
              <a:rPr lang="en-US" sz="2400" dirty="0" smtClean="0"/>
              <a:t> </a:t>
            </a:r>
            <a:r>
              <a:rPr lang="en-US" sz="2400" dirty="0" err="1" smtClean="0"/>
              <a:t>sshd</a:t>
            </a:r>
            <a:r>
              <a:rPr lang="en-US" sz="2400" dirty="0" smtClean="0"/>
              <a:t>  -t</a:t>
            </a:r>
          </a:p>
          <a:p>
            <a:endParaRPr lang="en-US" sz="2400" dirty="0" smtClean="0"/>
          </a:p>
          <a:p>
            <a:pPr algn="ctr">
              <a:buNone/>
            </a:pPr>
            <a:r>
              <a:rPr lang="en-US" dirty="0" smtClean="0"/>
              <a:t> Using Comments to Label Keys</a:t>
            </a:r>
          </a:p>
          <a:p>
            <a:r>
              <a:rPr lang="en-US" sz="2400" dirty="0" smtClean="0"/>
              <a:t>To identify the public keys after they are </a:t>
            </a:r>
            <a:r>
              <a:rPr lang="en-US" sz="2400" dirty="0" err="1" smtClean="0"/>
              <a:t>trasnferred</a:t>
            </a:r>
            <a:r>
              <a:rPr lang="en-US" sz="2400" dirty="0" smtClean="0"/>
              <a:t> to your </a:t>
            </a:r>
            <a:r>
              <a:rPr lang="en-US" sz="2400" dirty="0" err="1" smtClean="0"/>
              <a:t>known_hosts</a:t>
            </a:r>
            <a:r>
              <a:rPr lang="en-US" sz="2400" dirty="0" smtClean="0"/>
              <a:t> and authorized_keys2 files:</a:t>
            </a:r>
          </a:p>
          <a:p>
            <a:r>
              <a:rPr lang="en-US" sz="2400" dirty="0" smtClean="0"/>
              <a:t>Use comment option when you create a key to give it a descriptive label:</a:t>
            </a:r>
          </a:p>
          <a:p>
            <a:r>
              <a:rPr lang="en-US" sz="2400" dirty="0" smtClean="0"/>
              <a:t> </a:t>
            </a:r>
            <a:r>
              <a:rPr lang="en-US" sz="2400" dirty="0" err="1" smtClean="0"/>
              <a:t>ssh-keygen</a:t>
            </a:r>
            <a:r>
              <a:rPr lang="en-US" sz="2400" dirty="0" smtClean="0"/>
              <a:t>  -t </a:t>
            </a:r>
            <a:r>
              <a:rPr lang="en-US" sz="2400" dirty="0" err="1" smtClean="0"/>
              <a:t>rsa</a:t>
            </a:r>
            <a:r>
              <a:rPr lang="en-US" sz="2400" dirty="0" smtClean="0"/>
              <a:t>  -C  “</a:t>
            </a:r>
            <a:r>
              <a:rPr lang="en-US" sz="2400" dirty="0" err="1" smtClean="0"/>
              <a:t>mailserver</a:t>
            </a:r>
            <a:r>
              <a:rPr lang="en-US" sz="2400" dirty="0" smtClean="0"/>
              <a:t> on </a:t>
            </a:r>
            <a:r>
              <a:rPr lang="en-US" sz="2400" dirty="0" err="1" smtClean="0"/>
              <a:t>abc</a:t>
            </a:r>
            <a:r>
              <a:rPr lang="en-US" sz="2400" dirty="0" smtClean="0"/>
              <a:t>”</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dirty="0" smtClean="0"/>
              <a:t/>
            </a:r>
            <a:br>
              <a:rPr lang="en-US" sz="3200" dirty="0" smtClean="0"/>
            </a:br>
            <a:r>
              <a:rPr lang="en-US" sz="3200" dirty="0" smtClean="0"/>
              <a:t>Using </a:t>
            </a:r>
            <a:r>
              <a:rPr lang="en-US" sz="3200" dirty="0" err="1" smtClean="0"/>
              <a:t>OpenSSH</a:t>
            </a:r>
            <a:r>
              <a:rPr lang="en-US" sz="3200" dirty="0" smtClean="0"/>
              <a:t> Client Configuration Files for Easier Logins</a:t>
            </a:r>
            <a:br>
              <a:rPr lang="en-US" sz="3200" dirty="0" smtClean="0"/>
            </a:br>
            <a:endParaRPr lang="en-US" sz="3200" dirty="0"/>
          </a:p>
        </p:txBody>
      </p:sp>
      <p:sp>
        <p:nvSpPr>
          <p:cNvPr id="3" name="Content Placeholder 2"/>
          <p:cNvSpPr>
            <a:spLocks noGrp="1"/>
          </p:cNvSpPr>
          <p:nvPr>
            <p:ph idx="1"/>
          </p:nvPr>
        </p:nvSpPr>
        <p:spPr>
          <a:xfrm>
            <a:off x="457200" y="1371600"/>
            <a:ext cx="8229600" cy="5029200"/>
          </a:xfrm>
        </p:spPr>
        <p:txBody>
          <a:bodyPr>
            <a:normAutofit fontScale="85000" lnSpcReduction="20000"/>
          </a:bodyPr>
          <a:lstStyle/>
          <a:p>
            <a:r>
              <a:rPr lang="en-US" sz="2800" dirty="0" smtClean="0"/>
              <a:t>You might have collection of different keys for authentication on different servers. </a:t>
            </a:r>
          </a:p>
          <a:p>
            <a:r>
              <a:rPr lang="en-US" sz="2800" dirty="0" smtClean="0"/>
              <a:t>Put individual configuration files for each server in ~/.</a:t>
            </a:r>
            <a:r>
              <a:rPr lang="en-US" sz="2800" dirty="0" err="1" smtClean="0"/>
              <a:t>ssh</a:t>
            </a:r>
            <a:r>
              <a:rPr lang="en-US" sz="2800" dirty="0" smtClean="0"/>
              <a:t>/ and select the one with –F flag</a:t>
            </a:r>
          </a:p>
          <a:p>
            <a:r>
              <a:rPr lang="en-US" sz="2800" dirty="0" err="1" smtClean="0"/>
              <a:t>E.g</a:t>
            </a:r>
            <a:r>
              <a:rPr lang="en-US" sz="2800" dirty="0" smtClean="0"/>
              <a:t> the configuration file ~/.</a:t>
            </a:r>
            <a:r>
              <a:rPr lang="en-US" sz="2800" dirty="0" err="1" smtClean="0"/>
              <a:t>ssh</a:t>
            </a:r>
            <a:r>
              <a:rPr lang="en-US" sz="2800" dirty="0" smtClean="0"/>
              <a:t>/</a:t>
            </a:r>
            <a:r>
              <a:rPr lang="en-US" sz="2800" dirty="0" err="1" smtClean="0"/>
              <a:t>mailserver</a:t>
            </a:r>
            <a:r>
              <a:rPr lang="en-US" sz="2800" dirty="0" smtClean="0"/>
              <a:t> contains following options</a:t>
            </a:r>
          </a:p>
          <a:p>
            <a:pPr lvl="1"/>
            <a:r>
              <a:rPr lang="en-US" sz="2000" dirty="0" err="1" smtClean="0"/>
              <a:t>IdentityFile</a:t>
            </a:r>
            <a:r>
              <a:rPr lang="en-US" sz="2000" dirty="0" smtClean="0"/>
              <a:t>  ~/.</a:t>
            </a:r>
            <a:r>
              <a:rPr lang="en-US" sz="2000" dirty="0" err="1" smtClean="0"/>
              <a:t>ssh</a:t>
            </a:r>
            <a:r>
              <a:rPr lang="en-US" sz="2000" dirty="0" smtClean="0"/>
              <a:t>/</a:t>
            </a:r>
            <a:r>
              <a:rPr lang="en-US" sz="2000" dirty="0" err="1" smtClean="0"/>
              <a:t>id_mailserver</a:t>
            </a:r>
            <a:endParaRPr lang="en-US" sz="2000" dirty="0" smtClean="0"/>
          </a:p>
          <a:p>
            <a:pPr lvl="1"/>
            <a:r>
              <a:rPr lang="en-US" sz="2000" dirty="0" smtClean="0"/>
              <a:t>Port  2222</a:t>
            </a:r>
          </a:p>
          <a:p>
            <a:pPr lvl="1"/>
            <a:r>
              <a:rPr lang="en-US" sz="2000" dirty="0" smtClean="0"/>
              <a:t>User  </a:t>
            </a:r>
            <a:r>
              <a:rPr lang="en-US" sz="2000" dirty="0" err="1" smtClean="0"/>
              <a:t>mail_admin</a:t>
            </a:r>
            <a:endParaRPr lang="en-US" sz="2000" dirty="0" smtClean="0"/>
          </a:p>
          <a:p>
            <a:r>
              <a:rPr lang="en-US" sz="2800" dirty="0" smtClean="0"/>
              <a:t>It is easier to type</a:t>
            </a:r>
          </a:p>
          <a:p>
            <a:r>
              <a:rPr lang="en-US" sz="2800" dirty="0" smtClean="0"/>
              <a:t> </a:t>
            </a:r>
            <a:r>
              <a:rPr lang="en-US" sz="2800" dirty="0" err="1" smtClean="0"/>
              <a:t>ssh</a:t>
            </a:r>
            <a:r>
              <a:rPr lang="en-US" sz="2800" dirty="0" smtClean="0"/>
              <a:t>  -F  </a:t>
            </a:r>
            <a:r>
              <a:rPr lang="en-US" sz="2800" dirty="0" err="1" smtClean="0"/>
              <a:t>mailserver</a:t>
            </a:r>
            <a:r>
              <a:rPr lang="en-US" sz="2800" dirty="0" smtClean="0"/>
              <a:t>  </a:t>
            </a:r>
            <a:r>
              <a:rPr lang="en-US" sz="2800" dirty="0" err="1" smtClean="0"/>
              <a:t>abc</a:t>
            </a:r>
            <a:endParaRPr lang="en-US" sz="2800" dirty="0" smtClean="0"/>
          </a:p>
          <a:p>
            <a:r>
              <a:rPr lang="en-US" sz="2800" dirty="0" smtClean="0"/>
              <a:t>Than this</a:t>
            </a:r>
          </a:p>
          <a:p>
            <a:r>
              <a:rPr lang="en-US" sz="2800" dirty="0" smtClean="0"/>
              <a:t> </a:t>
            </a:r>
            <a:r>
              <a:rPr lang="en-US" sz="2800" dirty="0" err="1" smtClean="0"/>
              <a:t>ssh</a:t>
            </a:r>
            <a:r>
              <a:rPr lang="en-US" sz="2800" dirty="0" smtClean="0"/>
              <a:t>  -</a:t>
            </a:r>
            <a:r>
              <a:rPr lang="en-US" sz="2800" dirty="0" err="1" smtClean="0"/>
              <a:t>i</a:t>
            </a:r>
            <a:r>
              <a:rPr lang="en-US" sz="2800" dirty="0" smtClean="0"/>
              <a:t>  </a:t>
            </a:r>
            <a:r>
              <a:rPr lang="en-US" sz="2800" dirty="0" err="1" smtClean="0"/>
              <a:t>id_mailserver</a:t>
            </a:r>
            <a:r>
              <a:rPr lang="en-US" sz="2800" dirty="0" smtClean="0"/>
              <a:t>  -p  2222  -l  </a:t>
            </a:r>
            <a:r>
              <a:rPr lang="en-US" sz="2800" dirty="0" err="1" smtClean="0"/>
              <a:t>mail_admin</a:t>
            </a:r>
            <a:r>
              <a:rPr lang="en-US" sz="2800" dirty="0" smtClean="0"/>
              <a:t>   </a:t>
            </a:r>
            <a:r>
              <a:rPr lang="en-US" sz="2800" dirty="0" err="1" smtClean="0"/>
              <a:t>abc</a:t>
            </a:r>
            <a:endParaRPr lang="en-US" sz="2800" dirty="0" smtClean="0"/>
          </a:p>
          <a:p>
            <a:r>
              <a:rPr lang="en-US" sz="2800" dirty="0" smtClean="0"/>
              <a:t>If you are logging over Internet use FQDN</a:t>
            </a:r>
          </a:p>
          <a:p>
            <a:r>
              <a:rPr lang="en-US" sz="2800" dirty="0" smtClean="0"/>
              <a:t> </a:t>
            </a:r>
            <a:r>
              <a:rPr lang="en-US" sz="2800" dirty="0" err="1" smtClean="0"/>
              <a:t>ssh</a:t>
            </a:r>
            <a:r>
              <a:rPr lang="en-US" sz="2800" dirty="0" smtClean="0"/>
              <a:t> –F </a:t>
            </a:r>
            <a:r>
              <a:rPr lang="en-US" sz="2800" dirty="0" err="1" smtClean="0"/>
              <a:t>mailserver</a:t>
            </a:r>
            <a:r>
              <a:rPr lang="en-US" sz="2800" dirty="0" smtClean="0"/>
              <a:t> abc.xyz.net</a:t>
            </a:r>
            <a:endParaRPr 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Tunneling X Windows Securely over SSH</a:t>
            </a:r>
            <a:endParaRPr lang="en-US" sz="3200"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sz="2400" dirty="0" smtClean="0"/>
              <a:t>To access remote workstation and have access to all of its applications</a:t>
            </a:r>
          </a:p>
          <a:p>
            <a:r>
              <a:rPr lang="en-US" sz="2400" dirty="0" smtClean="0"/>
              <a:t>X windows has built-in networking abilities but it sends all traffic in clear text.</a:t>
            </a:r>
          </a:p>
          <a:p>
            <a:r>
              <a:rPr lang="en-US" sz="2400" dirty="0" smtClean="0"/>
              <a:t>Tunneling X over SSH is simple</a:t>
            </a:r>
          </a:p>
          <a:p>
            <a:r>
              <a:rPr lang="en-US" sz="2400" dirty="0" smtClean="0"/>
              <a:t>This line should be in /etc/</a:t>
            </a:r>
            <a:r>
              <a:rPr lang="en-US" sz="2400" dirty="0" err="1" smtClean="0"/>
              <a:t>ssh</a:t>
            </a:r>
            <a:r>
              <a:rPr lang="en-US" sz="2400" dirty="0" smtClean="0"/>
              <a:t>/</a:t>
            </a:r>
            <a:r>
              <a:rPr lang="en-US" sz="2400" dirty="0" err="1" smtClean="0"/>
              <a:t>sshd_config</a:t>
            </a:r>
            <a:r>
              <a:rPr lang="en-US" sz="2400" dirty="0" smtClean="0"/>
              <a:t>  on remote machine:</a:t>
            </a:r>
          </a:p>
          <a:p>
            <a:r>
              <a:rPr lang="en-US" sz="2400" dirty="0" smtClean="0"/>
              <a:t> x11Forwarding    yes</a:t>
            </a:r>
          </a:p>
          <a:p>
            <a:r>
              <a:rPr lang="en-US" sz="2400" dirty="0" smtClean="0"/>
              <a:t>Then, connect to the server using –X flag:</a:t>
            </a:r>
          </a:p>
          <a:p>
            <a:r>
              <a:rPr lang="en-US" sz="2400" dirty="0" smtClean="0"/>
              <a:t> SSH   -X   </a:t>
            </a:r>
            <a:r>
              <a:rPr lang="en-US" sz="2400" dirty="0" err="1" smtClean="0"/>
              <a:t>abc</a:t>
            </a:r>
            <a:endParaRPr lang="en-US" sz="2400" dirty="0" smtClean="0"/>
          </a:p>
          <a:p>
            <a:r>
              <a:rPr lang="en-US" sz="2400" dirty="0" smtClean="0"/>
              <a:t>Now you can start any application installed on remote PC</a:t>
            </a:r>
          </a:p>
          <a:p>
            <a:r>
              <a:rPr lang="en-US" sz="2400" dirty="0" err="1" smtClean="0"/>
              <a:t>xyz@abc</a:t>
            </a:r>
            <a:r>
              <a:rPr lang="en-US" sz="2400" dirty="0" smtClean="0"/>
              <a:t>: ~ $  </a:t>
            </a:r>
            <a:r>
              <a:rPr lang="en-US" sz="2400" dirty="0" err="1" smtClean="0"/>
              <a:t>ppracer</a:t>
            </a: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sz="3200" dirty="0" smtClean="0"/>
              <a:t>Executing Commands Without Opening a Remote Shell</a:t>
            </a:r>
            <a:endParaRPr lang="en-US" sz="3200" dirty="0"/>
          </a:p>
        </p:txBody>
      </p:sp>
      <p:sp>
        <p:nvSpPr>
          <p:cNvPr id="3" name="Content Placeholder 2"/>
          <p:cNvSpPr>
            <a:spLocks noGrp="1"/>
          </p:cNvSpPr>
          <p:nvPr>
            <p:ph idx="1"/>
          </p:nvPr>
        </p:nvSpPr>
        <p:spPr>
          <a:xfrm>
            <a:off x="457200" y="1524000"/>
            <a:ext cx="8229600" cy="4602163"/>
          </a:xfrm>
        </p:spPr>
        <p:txBody>
          <a:bodyPr>
            <a:normAutofit/>
          </a:bodyPr>
          <a:lstStyle/>
          <a:p>
            <a:r>
              <a:rPr lang="en-US" sz="2400" dirty="0" smtClean="0"/>
              <a:t>This example shows how to open a quick game of </a:t>
            </a:r>
            <a:r>
              <a:rPr lang="en-US" sz="2400" dirty="0" err="1" smtClean="0"/>
              <a:t>Kpoker</a:t>
            </a:r>
            <a:r>
              <a:rPr lang="en-US" sz="2400" dirty="0" smtClean="0"/>
              <a:t>, which requires X Windows:</a:t>
            </a:r>
          </a:p>
          <a:p>
            <a:r>
              <a:rPr lang="en-US" sz="2400" dirty="0" smtClean="0"/>
              <a:t> </a:t>
            </a:r>
            <a:r>
              <a:rPr lang="en-US" sz="2400" dirty="0" err="1" smtClean="0"/>
              <a:t>ssh</a:t>
            </a:r>
            <a:r>
              <a:rPr lang="en-US" sz="2400" dirty="0" smtClean="0"/>
              <a:t>  -X  192.168.1.10  /</a:t>
            </a:r>
            <a:r>
              <a:rPr lang="en-US" sz="2400" dirty="0" err="1" smtClean="0"/>
              <a:t>usr</a:t>
            </a:r>
            <a:r>
              <a:rPr lang="en-US" sz="2400" dirty="0" smtClean="0"/>
              <a:t>/games/</a:t>
            </a:r>
            <a:r>
              <a:rPr lang="en-US" sz="2400" dirty="0" err="1" smtClean="0"/>
              <a:t>Kpoker</a:t>
            </a:r>
            <a:endParaRPr 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Mounting Entire Remote </a:t>
            </a:r>
            <a:r>
              <a:rPr lang="en-US" sz="3200" dirty="0" err="1" smtClean="0"/>
              <a:t>Filesystems</a:t>
            </a:r>
            <a:r>
              <a:rPr lang="en-US" sz="3200" dirty="0" smtClean="0"/>
              <a:t> with </a:t>
            </a:r>
            <a:r>
              <a:rPr lang="en-US" sz="3200" dirty="0" err="1" smtClean="0"/>
              <a:t>sshfs</a:t>
            </a:r>
            <a:endParaRPr lang="en-US" sz="3200"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sz="2400" dirty="0" smtClean="0"/>
              <a:t> </a:t>
            </a:r>
            <a:r>
              <a:rPr lang="en-US" sz="2400" dirty="0" err="1" smtClean="0"/>
              <a:t>sshfs</a:t>
            </a:r>
            <a:r>
              <a:rPr lang="en-US" sz="2400" dirty="0" smtClean="0"/>
              <a:t> lets you mount an entire remote file system and then access it just like a local </a:t>
            </a:r>
            <a:r>
              <a:rPr lang="en-US" sz="2400" dirty="0" err="1" smtClean="0"/>
              <a:t>filesystem</a:t>
            </a:r>
            <a:r>
              <a:rPr lang="en-US" sz="2400" dirty="0" smtClean="0"/>
              <a:t>. </a:t>
            </a:r>
          </a:p>
          <a:p>
            <a:r>
              <a:rPr lang="en-US" sz="2400" dirty="0" smtClean="0"/>
              <a:t>Install </a:t>
            </a:r>
            <a:r>
              <a:rPr lang="en-US" sz="2400" dirty="0" err="1" smtClean="0"/>
              <a:t>sshfs</a:t>
            </a:r>
            <a:r>
              <a:rPr lang="en-US" sz="2400" dirty="0" smtClean="0"/>
              <a:t> which should also install fuse.</a:t>
            </a:r>
          </a:p>
          <a:p>
            <a:r>
              <a:rPr lang="en-US" sz="2400" dirty="0" err="1" smtClean="0"/>
              <a:t>abc@xyz</a:t>
            </a:r>
            <a:r>
              <a:rPr lang="en-US" sz="2400" dirty="0" smtClean="0"/>
              <a:t>:~ $ </a:t>
            </a:r>
            <a:r>
              <a:rPr lang="en-US" sz="2400" dirty="0" err="1" smtClean="0"/>
              <a:t>mkdir</a:t>
            </a:r>
            <a:r>
              <a:rPr lang="en-US" sz="2400" dirty="0" smtClean="0"/>
              <a:t>  /</a:t>
            </a:r>
            <a:r>
              <a:rPr lang="en-US" sz="2400" dirty="0" err="1" smtClean="0"/>
              <a:t>sshfs</a:t>
            </a:r>
            <a:endParaRPr lang="en-US" sz="2400" dirty="0" smtClean="0"/>
          </a:p>
          <a:p>
            <a:r>
              <a:rPr lang="en-US" sz="2400" dirty="0" smtClean="0"/>
              <a:t>Make sure fuse kernel module is loaded using</a:t>
            </a:r>
          </a:p>
          <a:p>
            <a:r>
              <a:rPr lang="en-US" sz="2400" dirty="0" smtClean="0"/>
              <a:t> </a:t>
            </a:r>
            <a:r>
              <a:rPr lang="en-US" sz="2400" dirty="0" err="1" smtClean="0"/>
              <a:t>lsmod</a:t>
            </a:r>
            <a:r>
              <a:rPr lang="en-US" sz="2400" dirty="0" smtClean="0"/>
              <a:t> | </a:t>
            </a:r>
            <a:r>
              <a:rPr lang="en-US" sz="2400" dirty="0" err="1" smtClean="0"/>
              <a:t>grep</a:t>
            </a:r>
            <a:r>
              <a:rPr lang="en-US" sz="2400" dirty="0" smtClean="0"/>
              <a:t> fuse</a:t>
            </a:r>
          </a:p>
          <a:p>
            <a:r>
              <a:rPr lang="en-US" sz="2400" dirty="0" smtClean="0"/>
              <a:t>Add yourself to fuse group</a:t>
            </a:r>
          </a:p>
          <a:p>
            <a:r>
              <a:rPr lang="en-US" sz="2400" dirty="0" smtClean="0"/>
              <a:t>Log in to remote PC and go to work</a:t>
            </a:r>
          </a:p>
          <a:p>
            <a:r>
              <a:rPr lang="en-US" sz="2400" dirty="0" err="1" smtClean="0"/>
              <a:t>abc@xyz</a:t>
            </a:r>
            <a:r>
              <a:rPr lang="en-US" sz="2400" dirty="0" smtClean="0"/>
              <a:t>:~ $ </a:t>
            </a:r>
            <a:r>
              <a:rPr lang="en-US" sz="2400" dirty="0" err="1" smtClean="0"/>
              <a:t>sshfs</a:t>
            </a:r>
            <a:r>
              <a:rPr lang="en-US" sz="2400" dirty="0" smtClean="0"/>
              <a:t>  </a:t>
            </a:r>
            <a:r>
              <a:rPr lang="en-US" sz="2400" dirty="0" err="1" smtClean="0"/>
              <a:t>lmn:sshfs</a:t>
            </a:r>
            <a:r>
              <a:rPr lang="en-US" sz="2400" dirty="0" smtClean="0"/>
              <a:t>/</a:t>
            </a:r>
          </a:p>
          <a:p>
            <a:r>
              <a:rPr lang="en-US" sz="2400" dirty="0" err="1" smtClean="0"/>
              <a:t>abc@lmn’s</a:t>
            </a:r>
            <a:r>
              <a:rPr lang="en-US" sz="2400" dirty="0" smtClean="0"/>
              <a:t> password:</a:t>
            </a:r>
          </a:p>
          <a:p>
            <a:r>
              <a:rPr lang="en-US" sz="2400" dirty="0" err="1" smtClean="0"/>
              <a:t>abc@xyz</a:t>
            </a:r>
            <a:r>
              <a:rPr lang="en-US" sz="2400" dirty="0" smtClean="0"/>
              <a:t>:~ $</a:t>
            </a:r>
          </a:p>
          <a:p>
            <a:r>
              <a:rPr lang="en-US" sz="2400" dirty="0" smtClean="0"/>
              <a:t>To </a:t>
            </a:r>
            <a:r>
              <a:rPr lang="en-US" sz="2400" dirty="0" err="1" smtClean="0"/>
              <a:t>unmount</a:t>
            </a:r>
            <a:r>
              <a:rPr lang="en-US" sz="2400" dirty="0" smtClean="0"/>
              <a:t> remote </a:t>
            </a:r>
            <a:r>
              <a:rPr lang="en-US" sz="2400" dirty="0" err="1" smtClean="0"/>
              <a:t>filesystem</a:t>
            </a:r>
            <a:endParaRPr lang="en-US" sz="2400" dirty="0" smtClean="0"/>
          </a:p>
          <a:p>
            <a:r>
              <a:rPr lang="en-US" sz="2400" dirty="0" smtClean="0"/>
              <a:t>$ </a:t>
            </a:r>
            <a:r>
              <a:rPr lang="en-US" sz="2400" dirty="0" err="1" smtClean="0"/>
              <a:t>fusermount</a:t>
            </a:r>
            <a:r>
              <a:rPr lang="en-US" sz="2400" dirty="0" smtClean="0"/>
              <a:t>  -u  </a:t>
            </a:r>
            <a:r>
              <a:rPr lang="en-US" sz="2400" dirty="0" err="1" smtClean="0"/>
              <a:t>sshfs</a:t>
            </a:r>
            <a:r>
              <a:rPr lang="en-US" sz="2400" smtClean="0"/>
              <a: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smtClean="0"/>
              <a:t>Separating Private and Public:</a:t>
            </a:r>
          </a:p>
          <a:p>
            <a:r>
              <a:rPr lang="en-US" sz="2400" dirty="0" smtClean="0"/>
              <a:t>If you are sharing a single Internet connection, the simplest way is to build a tri-homed (three network interface)  Linux router.</a:t>
            </a:r>
          </a:p>
          <a:p>
            <a:r>
              <a:rPr lang="en-US" sz="2400" dirty="0" smtClean="0"/>
              <a:t>One NIC connects to the Internet.</a:t>
            </a:r>
          </a:p>
          <a:p>
            <a:r>
              <a:rPr lang="en-US" sz="2400" dirty="0" smtClean="0"/>
              <a:t>Second one connects to the LAN.</a:t>
            </a:r>
          </a:p>
          <a:p>
            <a:r>
              <a:rPr lang="en-US" sz="2400" dirty="0" smtClean="0"/>
              <a:t>Third one connects to Demilitarized Zone (DMZ).</a:t>
            </a:r>
          </a:p>
          <a:p>
            <a:r>
              <a:rPr lang="en-US" sz="2400" dirty="0" smtClean="0"/>
              <a:t>A Demilitarized Zone is a neutral zone between two opposing groups.</a:t>
            </a:r>
          </a:p>
          <a:p>
            <a:r>
              <a:rPr lang="en-US" sz="2400" dirty="0" smtClean="0"/>
              <a:t>It is a separate subnet where you segregate  your public servers from your private LAN hosts.</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dirty="0" err="1" smtClean="0"/>
              <a:t>Iptables</a:t>
            </a:r>
            <a:r>
              <a:rPr lang="en-US" dirty="0" smtClean="0"/>
              <a:t>:</a:t>
            </a:r>
          </a:p>
          <a:p>
            <a:pPr lvl="1"/>
            <a:r>
              <a:rPr lang="en-US" sz="2000" dirty="0" smtClean="0"/>
              <a:t>Linux based </a:t>
            </a:r>
            <a:r>
              <a:rPr lang="en-US" sz="2000" dirty="0" err="1" smtClean="0"/>
              <a:t>iptables</a:t>
            </a:r>
            <a:r>
              <a:rPr lang="en-US" sz="2000" dirty="0" smtClean="0"/>
              <a:t> firewall perform several jobs like</a:t>
            </a:r>
          </a:p>
          <a:p>
            <a:pPr lvl="1"/>
            <a:r>
              <a:rPr lang="en-US" sz="2000" dirty="0" smtClean="0"/>
              <a:t>Packet filtering</a:t>
            </a:r>
          </a:p>
          <a:p>
            <a:pPr lvl="1"/>
            <a:r>
              <a:rPr lang="en-US" sz="2000" dirty="0" smtClean="0"/>
              <a:t>Routing</a:t>
            </a:r>
          </a:p>
          <a:p>
            <a:r>
              <a:rPr lang="en-US" sz="2400" dirty="0" smtClean="0"/>
              <a:t>Network Address Translation (NAT)</a:t>
            </a:r>
          </a:p>
          <a:p>
            <a:r>
              <a:rPr lang="en-US" sz="2400" dirty="0" err="1" smtClean="0"/>
              <a:t>Iptables</a:t>
            </a:r>
            <a:r>
              <a:rPr lang="en-US" sz="2400" dirty="0" smtClean="0"/>
              <a:t> rules filter TCP/IP header based on addresses, protocols, port numbers etc.</a:t>
            </a:r>
          </a:p>
          <a:p>
            <a:r>
              <a:rPr lang="en-US" sz="2400" dirty="0" smtClean="0"/>
              <a:t>Using NAT, you share a single public IP address with a whole private subnet.</a:t>
            </a:r>
          </a:p>
          <a:p>
            <a:r>
              <a:rPr lang="en-US" sz="2400" dirty="0" smtClean="0"/>
              <a:t>Source NAT (SNAT) rewrites the source address of all outgoing packets to the firewall address.</a:t>
            </a:r>
          </a:p>
          <a:p>
            <a:r>
              <a:rPr lang="en-US" sz="2400" dirty="0" smtClean="0"/>
              <a:t>Destination NAT (DNAT) rewrites the destination address, which is the firewall address , to the real server addresses.</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err="1" smtClean="0"/>
              <a:t>Iptables</a:t>
            </a:r>
            <a:r>
              <a:rPr lang="en-US" dirty="0" smtClean="0"/>
              <a:t>:</a:t>
            </a:r>
          </a:p>
          <a:p>
            <a:r>
              <a:rPr lang="en-US" sz="2400" i="1" dirty="0" err="1" smtClean="0"/>
              <a:t>Iptables</a:t>
            </a:r>
            <a:r>
              <a:rPr lang="en-US" sz="2400" i="1" dirty="0" smtClean="0"/>
              <a:t> </a:t>
            </a:r>
            <a:r>
              <a:rPr lang="en-US" sz="2400" dirty="0" smtClean="0"/>
              <a:t>is a command and the table structure that contains the </a:t>
            </a:r>
            <a:r>
              <a:rPr lang="en-US" sz="2400" dirty="0" err="1" smtClean="0"/>
              <a:t>rulesets</a:t>
            </a:r>
            <a:r>
              <a:rPr lang="en-US" sz="2400" dirty="0" smtClean="0"/>
              <a:t> that control the packet filtering.</a:t>
            </a:r>
          </a:p>
          <a:p>
            <a:endParaRPr lang="en-US" sz="2400" i="1" dirty="0"/>
          </a:p>
          <a:p>
            <a:r>
              <a:rPr lang="en-US" dirty="0" err="1" smtClean="0"/>
              <a:t>Iptables</a:t>
            </a:r>
            <a:r>
              <a:rPr lang="en-US" dirty="0" smtClean="0"/>
              <a:t>  Policies and Rules:</a:t>
            </a:r>
          </a:p>
          <a:p>
            <a:r>
              <a:rPr lang="en-US" sz="2400" dirty="0" smtClean="0"/>
              <a:t>Policies are default actions applied to packets that do not match any rules.</a:t>
            </a:r>
          </a:p>
          <a:p>
            <a:r>
              <a:rPr lang="en-US" sz="2400" dirty="0" smtClean="0"/>
              <a:t>There are 3 built-in tables: </a:t>
            </a:r>
            <a:r>
              <a:rPr lang="en-US" sz="2400" i="1" dirty="0" smtClean="0"/>
              <a:t>filter</a:t>
            </a:r>
            <a:r>
              <a:rPr lang="en-US" sz="2400" dirty="0" smtClean="0"/>
              <a:t>, </a:t>
            </a:r>
            <a:r>
              <a:rPr lang="en-US" sz="2400" i="1" dirty="0" smtClean="0"/>
              <a:t>NAT</a:t>
            </a:r>
            <a:r>
              <a:rPr lang="en-US" sz="2400" dirty="0" smtClean="0"/>
              <a:t> and </a:t>
            </a:r>
            <a:r>
              <a:rPr lang="en-US" sz="2400" i="1" dirty="0" smtClean="0"/>
              <a:t>mangle</a:t>
            </a:r>
            <a:r>
              <a:rPr lang="en-US" sz="2400" dirty="0" smtClean="0"/>
              <a:t>.</a:t>
            </a:r>
          </a:p>
          <a:p>
            <a:r>
              <a:rPr lang="en-US" sz="2400" dirty="0" smtClean="0"/>
              <a:t>Each table contains built-in and custom chains.</a:t>
            </a:r>
          </a:p>
          <a:p>
            <a:r>
              <a:rPr lang="en-US" sz="2400" dirty="0" smtClean="0"/>
              <a:t>A </a:t>
            </a:r>
            <a:r>
              <a:rPr lang="en-US" sz="2400" i="1" dirty="0" smtClean="0"/>
              <a:t>chain</a:t>
            </a:r>
            <a:r>
              <a:rPr lang="en-US" sz="2400" dirty="0" smtClean="0"/>
              <a:t> is a list of rules that defines the actions applied to packets.</a:t>
            </a:r>
          </a:p>
          <a:p>
            <a:r>
              <a:rPr lang="en-US" sz="2400" dirty="0" smtClean="0"/>
              <a:t>Rules end with target specification that tells what to do with packets. </a:t>
            </a:r>
          </a:p>
          <a:p>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sz="2400" dirty="0" err="1" smtClean="0"/>
              <a:t>E.g</a:t>
            </a:r>
            <a:r>
              <a:rPr lang="en-US" sz="2400" dirty="0" smtClean="0"/>
              <a:t> </a:t>
            </a:r>
          </a:p>
          <a:p>
            <a:r>
              <a:rPr lang="en-US" sz="2400" i="1" dirty="0" smtClean="0"/>
              <a:t> </a:t>
            </a:r>
            <a:r>
              <a:rPr lang="en-US" sz="2400" i="1" dirty="0" err="1" smtClean="0"/>
              <a:t>iptables</a:t>
            </a:r>
            <a:r>
              <a:rPr lang="en-US" sz="2400" i="1" dirty="0" smtClean="0"/>
              <a:t> –A INPUT –</a:t>
            </a:r>
            <a:r>
              <a:rPr lang="en-US" sz="2400" i="1" dirty="0" err="1" smtClean="0"/>
              <a:t>i</a:t>
            </a:r>
            <a:r>
              <a:rPr lang="en-US" sz="2400" i="1" dirty="0" smtClean="0"/>
              <a:t> lo –j ACCEPT</a:t>
            </a:r>
          </a:p>
          <a:p>
            <a:endParaRPr lang="en-US" sz="2400" dirty="0" smtClean="0"/>
          </a:p>
          <a:p>
            <a:r>
              <a:rPr lang="en-US" dirty="0" smtClean="0"/>
              <a:t>Tables Overview</a:t>
            </a:r>
          </a:p>
          <a:p>
            <a:r>
              <a:rPr lang="en-US" sz="2400" dirty="0" smtClean="0"/>
              <a:t> filter table:</a:t>
            </a:r>
          </a:p>
          <a:p>
            <a:pPr>
              <a:buNone/>
            </a:pPr>
            <a:r>
              <a:rPr lang="en-US" sz="2400" dirty="0" smtClean="0"/>
              <a:t>	The filter table contains these built-in chains:</a:t>
            </a:r>
          </a:p>
          <a:p>
            <a:pPr lvl="1"/>
            <a:r>
              <a:rPr lang="en-US" sz="2000" dirty="0" smtClean="0"/>
              <a:t>INPUT: Processes incoming packets.</a:t>
            </a:r>
          </a:p>
          <a:p>
            <a:pPr lvl="1"/>
            <a:r>
              <a:rPr lang="en-US" sz="2000" dirty="0" smtClean="0"/>
              <a:t>FORWARD: Processes packets routed through the host.</a:t>
            </a:r>
          </a:p>
          <a:p>
            <a:pPr lvl="1"/>
            <a:r>
              <a:rPr lang="en-US" sz="2000" dirty="0" smtClean="0"/>
              <a:t>OUTPUT: Processes outgoing packets.</a:t>
            </a:r>
          </a:p>
          <a:p>
            <a:r>
              <a:rPr lang="en-US" sz="2400" dirty="0" smtClean="0"/>
              <a:t> NAT table:</a:t>
            </a:r>
          </a:p>
          <a:p>
            <a:pPr>
              <a:buNone/>
            </a:pPr>
            <a:r>
              <a:rPr lang="en-US" sz="2400" dirty="0" smtClean="0"/>
              <a:t>	The NAT table has these built-in chains:</a:t>
            </a:r>
          </a:p>
          <a:p>
            <a:pPr lvl="1"/>
            <a:r>
              <a:rPr lang="en-US" sz="2000" dirty="0" smtClean="0"/>
              <a:t>PREROUTING: Alters incoming packets before routing.</a:t>
            </a:r>
          </a:p>
          <a:p>
            <a:pPr lvl="1"/>
            <a:r>
              <a:rPr lang="en-US" sz="2000" dirty="0" smtClean="0"/>
              <a:t>OUTPUT: Alters locally-generated packets before routing.</a:t>
            </a:r>
          </a:p>
          <a:p>
            <a:pPr lvl="1"/>
            <a:r>
              <a:rPr lang="en-US" sz="2000" dirty="0" smtClean="0"/>
              <a:t>POSTROUTING: Alters packets after routing</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400" dirty="0" smtClean="0"/>
              <a:t> mangle table:</a:t>
            </a:r>
          </a:p>
          <a:p>
            <a:r>
              <a:rPr lang="en-US" sz="2400" dirty="0" smtClean="0"/>
              <a:t> mangle table has these built-in chains:</a:t>
            </a:r>
          </a:p>
          <a:p>
            <a:pPr lvl="1"/>
            <a:r>
              <a:rPr lang="en-US" sz="2000" dirty="0" smtClean="0"/>
              <a:t>PREROUTING: Alters incoming packets before routing.</a:t>
            </a:r>
          </a:p>
          <a:p>
            <a:pPr lvl="1"/>
            <a:r>
              <a:rPr lang="en-US" sz="2000" dirty="0" smtClean="0"/>
              <a:t>OUTPUT: Alters locally generated packets before routing.</a:t>
            </a:r>
          </a:p>
          <a:p>
            <a:pPr lvl="1"/>
            <a:r>
              <a:rPr lang="en-US" sz="2000" dirty="0" smtClean="0"/>
              <a:t>INPUT: Alters packets destined for the local machine.</a:t>
            </a:r>
          </a:p>
          <a:p>
            <a:pPr lvl="1"/>
            <a:r>
              <a:rPr lang="en-US" sz="2000" dirty="0" smtClean="0"/>
              <a:t>FORWARD: Processes packets routed through the host.</a:t>
            </a:r>
          </a:p>
          <a:p>
            <a:pPr lvl="1"/>
            <a:r>
              <a:rPr lang="en-US" sz="2000" dirty="0" smtClean="0"/>
              <a:t>POSTROUTING: Alters packets on their way out , after routing.</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1009</TotalTime>
  <Words>3214</Words>
  <Application>Microsoft Office PowerPoint</Application>
  <PresentationFormat>On-screen Show (4:3)</PresentationFormat>
  <Paragraphs>329</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Technic</vt:lpstr>
      <vt:lpstr>Building a Linux Firewall</vt:lpstr>
      <vt:lpstr>INTRODUCTION</vt:lpstr>
      <vt:lpstr>Slide 3</vt:lpstr>
      <vt:lpstr>Slide 4</vt:lpstr>
      <vt:lpstr>Slide 5</vt:lpstr>
      <vt:lpstr>Slide 6</vt:lpstr>
      <vt:lpstr>Slide 7</vt:lpstr>
      <vt:lpstr>Slide 8</vt:lpstr>
      <vt:lpstr>Slide 9</vt:lpstr>
      <vt:lpstr>Slide 10</vt:lpstr>
      <vt:lpstr>Slide 11</vt:lpstr>
      <vt:lpstr>Displaying Status of Firewall</vt:lpstr>
      <vt:lpstr>Slide 13</vt:lpstr>
      <vt:lpstr>Turning an iptables Firewall Off</vt:lpstr>
      <vt:lpstr>Slide 15</vt:lpstr>
      <vt:lpstr>Slide 16</vt:lpstr>
      <vt:lpstr>Starting iptables at Boot and manually bringing firewall Up and Down</vt:lpstr>
      <vt:lpstr>Slide 18</vt:lpstr>
      <vt:lpstr>Slide 19</vt:lpstr>
      <vt:lpstr>Testing Firewall</vt:lpstr>
      <vt:lpstr>Slide 21</vt:lpstr>
      <vt:lpstr>Slide 22</vt:lpstr>
      <vt:lpstr>Configuring firewall for remote SSH Administration</vt:lpstr>
      <vt:lpstr>Slide 24</vt:lpstr>
      <vt:lpstr>Slide 25</vt:lpstr>
      <vt:lpstr>Allowing remote SSH through NAT Firewall</vt:lpstr>
      <vt:lpstr>Slide 27</vt:lpstr>
      <vt:lpstr>Secure Remote Administration with SSH</vt:lpstr>
      <vt:lpstr>Introduction</vt:lpstr>
      <vt:lpstr>Slide 30</vt:lpstr>
      <vt:lpstr>Slide 31</vt:lpstr>
      <vt:lpstr>Slide 32</vt:lpstr>
      <vt:lpstr>Slide 33</vt:lpstr>
      <vt:lpstr>Slide 34</vt:lpstr>
      <vt:lpstr>Slide 35</vt:lpstr>
      <vt:lpstr>Slide 36</vt:lpstr>
      <vt:lpstr>Slide 37</vt:lpstr>
      <vt:lpstr>Generating and Copying SSH keys</vt:lpstr>
      <vt:lpstr> Using Public-key Authentication to Protect System Passwords </vt:lpstr>
      <vt:lpstr>Managing Multiple Identity Keys</vt:lpstr>
      <vt:lpstr>Hardening OpenSSH</vt:lpstr>
      <vt:lpstr>Changing Passphrase</vt:lpstr>
      <vt:lpstr>Checking Configuration Syntax</vt:lpstr>
      <vt:lpstr> Using OpenSSH Client Configuration Files for Easier Logins </vt:lpstr>
      <vt:lpstr>Tunneling X Windows Securely over SSH</vt:lpstr>
      <vt:lpstr>Executing Commands Without Opening a Remote Shell</vt:lpstr>
      <vt:lpstr>Mounting Entire Remote Filesystems with sshfs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Linux Firewall</dc:title>
  <dc:creator>JAPOO</dc:creator>
  <cp:lastModifiedBy>JAPOO</cp:lastModifiedBy>
  <cp:revision>99</cp:revision>
  <dcterms:created xsi:type="dcterms:W3CDTF">2010-11-06T05:00:06Z</dcterms:created>
  <dcterms:modified xsi:type="dcterms:W3CDTF">2010-11-21T08:15:47Z</dcterms:modified>
</cp:coreProperties>
</file>