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89640" autoAdjust="0"/>
  </p:normalViewPr>
  <p:slideViewPr>
    <p:cSldViewPr>
      <p:cViewPr varScale="1">
        <p:scale>
          <a:sx n="65" d="100"/>
          <a:sy n="65" d="100"/>
        </p:scale>
        <p:origin x="-153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D02CA-C763-4760-BCF4-FC8A94E6EB50}" type="datetimeFigureOut">
              <a:rPr lang="en-US" smtClean="0"/>
              <a:pPr/>
              <a:t>11/19/2010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4543FC-6FCA-43CE-98D7-D7B732AE3F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9428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462F1-674D-44B1-8C34-B738533D074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462F1-674D-44B1-8C34-B738533D074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73D8-9BB6-4142-8D91-CB6F18BA33DD}" type="datetime1">
              <a:rPr lang="en-US" smtClean="0"/>
              <a:pPr/>
              <a:t>11/19/2010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D8A72-0EEA-4D2C-A2F4-7997385F0A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D6EE-1E70-4DA1-90E1-9A1C447FA23C}" type="datetime1">
              <a:rPr lang="en-US" smtClean="0"/>
              <a:pPr/>
              <a:t>11/19/2010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D8A72-0EEA-4D2C-A2F4-7997385F0A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EC96-8260-47FE-8195-C351A09D338F}" type="datetime1">
              <a:rPr lang="en-US" smtClean="0"/>
              <a:pPr/>
              <a:t>11/19/2010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D8A72-0EEA-4D2C-A2F4-7997385F0A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DCEC-2D06-4D8D-B939-C437E1349205}" type="datetime1">
              <a:rPr lang="en-US" smtClean="0"/>
              <a:pPr/>
              <a:t>11/19/2010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D8A72-0EEA-4D2C-A2F4-7997385F0A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424A-9100-4B10-860F-2DF9758AF235}" type="datetime1">
              <a:rPr lang="en-US" smtClean="0"/>
              <a:pPr/>
              <a:t>11/19/2010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D8A72-0EEA-4D2C-A2F4-7997385F0A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8125-0991-4917-B1FA-7B246C33D3C4}" type="datetime1">
              <a:rPr lang="en-US" smtClean="0"/>
              <a:pPr/>
              <a:t>11/19/2010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D8A72-0EEA-4D2C-A2F4-7997385F0A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C7CC-A1C2-43E5-AC9E-914387391E0F}" type="datetime1">
              <a:rPr lang="en-US" smtClean="0"/>
              <a:pPr/>
              <a:t>11/19/2010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D8A72-0EEA-4D2C-A2F4-7997385F0A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F86F7-C0B1-4BF2-88DD-745765975AA3}" type="datetime1">
              <a:rPr lang="en-US" smtClean="0"/>
              <a:pPr/>
              <a:t>11/19/2010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7D8A72-0EEA-4D2C-A2F4-7997385F0A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Linux 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A2608-375F-44C9-BE96-A46232F2271E}" type="datetime1">
              <a:rPr lang="en-US" smtClean="0"/>
              <a:pPr/>
              <a:t>11/19/2010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D8A72-0EEA-4D2C-A2F4-7997385F0A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3831-4E9C-4AB9-9B65-31C193EFC035}" type="datetime1">
              <a:rPr lang="en-US" smtClean="0"/>
              <a:pPr/>
              <a:t>11/19/2010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B7D8A72-0EEA-4D2C-A2F4-7997385F0A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CBBC203-3181-4AED-AFC8-6052818AA769}" type="datetime1">
              <a:rPr lang="en-US" smtClean="0"/>
              <a:pPr/>
              <a:t>11/19/2010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D8A72-0EEA-4D2C-A2F4-7997385F0A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AF9D94C-19EF-4CC3-A6A8-CB034B64CE69}" type="datetime1">
              <a:rPr lang="en-US" smtClean="0"/>
              <a:pPr/>
              <a:t>11/19/2010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Linux 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B7D8A72-0EEA-4D2C-A2F4-7997385F0A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2362200"/>
          </a:xfrm>
        </p:spPr>
        <p:txBody>
          <a:bodyPr>
            <a:normAutofit/>
          </a:bodyPr>
          <a:lstStyle/>
          <a:p>
            <a:pPr algn="ctr"/>
            <a:r>
              <a:rPr dirty="0" smtClean="0"/>
              <a:t>Essential system administration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6096000"/>
            <a:ext cx="8458200" cy="533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D8A72-0EEA-4D2C-A2F4-7997385F0AB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Georgia" pitchFamily="18" charset="0"/>
              </a:rPr>
              <a:t>TCP/IP Basics</a:t>
            </a:r>
            <a:endParaRPr lang="en-US" sz="3200" dirty="0">
              <a:latin typeface="Georg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467600" cy="5257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Georgia" pitchFamily="18" charset="0"/>
              </a:rPr>
              <a:t>Every Computer in the network is called as a </a:t>
            </a:r>
            <a:r>
              <a:rPr lang="en-US" sz="2400" i="1" dirty="0" smtClean="0">
                <a:latin typeface="Georgia" pitchFamily="18" charset="0"/>
              </a:rPr>
              <a:t>host</a:t>
            </a:r>
            <a:r>
              <a:rPr lang="en-US" sz="2400" dirty="0" smtClean="0">
                <a:latin typeface="Georgia" pitchFamily="18" charset="0"/>
              </a:rPr>
              <a:t> or </a:t>
            </a:r>
            <a:r>
              <a:rPr lang="en-US" sz="2400" i="1" dirty="0" smtClean="0">
                <a:latin typeface="Georgia" pitchFamily="18" charset="0"/>
              </a:rPr>
              <a:t>node</a:t>
            </a:r>
            <a:r>
              <a:rPr lang="en-US" sz="2400" dirty="0" smtClean="0">
                <a:latin typeface="Georgia" pitchFamily="18" charset="0"/>
              </a:rPr>
              <a:t>. Each host carries unique hostname.</a:t>
            </a:r>
          </a:p>
          <a:p>
            <a:r>
              <a:rPr lang="en-US" sz="2400" dirty="0" smtClean="0">
                <a:latin typeface="Georgia" pitchFamily="18" charset="0"/>
              </a:rPr>
              <a:t>To know machine’s hostname use the command</a:t>
            </a:r>
          </a:p>
          <a:p>
            <a:r>
              <a:rPr lang="en-US" sz="2400" dirty="0" smtClean="0">
                <a:latin typeface="Georgia" pitchFamily="18" charset="0"/>
              </a:rPr>
              <a:t>$ </a:t>
            </a:r>
            <a:r>
              <a:rPr lang="en-US" sz="2400" i="1" dirty="0" smtClean="0">
                <a:latin typeface="Georgia" pitchFamily="18" charset="0"/>
              </a:rPr>
              <a:t>hostname</a:t>
            </a:r>
          </a:p>
          <a:p>
            <a:pPr>
              <a:buNone/>
            </a:pPr>
            <a:r>
              <a:rPr lang="en-US" sz="2400" dirty="0" smtClean="0">
                <a:latin typeface="Georgia" pitchFamily="18" charset="0"/>
              </a:rPr>
              <a:t>	abc.pqr.com</a:t>
            </a:r>
          </a:p>
          <a:p>
            <a:r>
              <a:rPr lang="en-US" sz="2400" dirty="0" smtClean="0">
                <a:latin typeface="Georgia" pitchFamily="18" charset="0"/>
              </a:rPr>
              <a:t>Where, </a:t>
            </a:r>
            <a:r>
              <a:rPr lang="en-US" sz="2400" dirty="0" err="1" smtClean="0">
                <a:latin typeface="Georgia" pitchFamily="18" charset="0"/>
              </a:rPr>
              <a:t>abc</a:t>
            </a:r>
            <a:r>
              <a:rPr lang="en-US" sz="2400" dirty="0" smtClean="0">
                <a:latin typeface="Georgia" pitchFamily="18" charset="0"/>
              </a:rPr>
              <a:t> is actual hostname and pqr.com is the name of domain.</a:t>
            </a:r>
          </a:p>
          <a:p>
            <a:r>
              <a:rPr lang="en-US" sz="2400" dirty="0" smtClean="0">
                <a:latin typeface="Georgia" pitchFamily="18" charset="0"/>
              </a:rPr>
              <a:t>When two TCP/IP networks connects together they form internet also called as </a:t>
            </a:r>
            <a:r>
              <a:rPr lang="en-US" sz="2400" i="1" dirty="0" smtClean="0">
                <a:latin typeface="Georgia" pitchFamily="18" charset="0"/>
              </a:rPr>
              <a:t>Intranet</a:t>
            </a:r>
            <a:r>
              <a:rPr lang="en-US" sz="2400" dirty="0" smtClean="0">
                <a:latin typeface="Georgia" pitchFamily="18" charset="0"/>
              </a:rPr>
              <a:t>.</a:t>
            </a:r>
            <a:endParaRPr lang="en-US" sz="2400" dirty="0">
              <a:latin typeface="Georgia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                                          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3413-6B7A-472D-8341-451CEFD2841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Georgia" pitchFamily="18" charset="0"/>
              </a:rPr>
              <a:t>How TCP/IP works?</a:t>
            </a:r>
            <a:endParaRPr lang="en-US" sz="3200" dirty="0">
              <a:latin typeface="Georg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467600" cy="49831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Georgia" pitchFamily="18" charset="0"/>
              </a:rPr>
              <a:t>TCP/IP is packet-switching System. </a:t>
            </a:r>
          </a:p>
          <a:p>
            <a:r>
              <a:rPr lang="en-US" sz="2400" dirty="0" smtClean="0">
                <a:latin typeface="Georgia" pitchFamily="18" charset="0"/>
              </a:rPr>
              <a:t>Data is broken into </a:t>
            </a:r>
            <a:r>
              <a:rPr lang="en-US" sz="2400" i="1" dirty="0" smtClean="0">
                <a:latin typeface="Georgia" pitchFamily="18" charset="0"/>
              </a:rPr>
              <a:t>packets</a:t>
            </a:r>
            <a:r>
              <a:rPr lang="en-US" sz="2400" dirty="0" smtClean="0">
                <a:latin typeface="Georgia" pitchFamily="18" charset="0"/>
              </a:rPr>
              <a:t>.</a:t>
            </a:r>
          </a:p>
          <a:p>
            <a:r>
              <a:rPr lang="en-US" sz="2400" dirty="0" smtClean="0">
                <a:latin typeface="Georgia" pitchFamily="18" charset="0"/>
              </a:rPr>
              <a:t>Packets contains header which contains information such as </a:t>
            </a:r>
            <a:r>
              <a:rPr lang="en-US" sz="2400" i="1" dirty="0" smtClean="0">
                <a:latin typeface="Georgia" pitchFamily="18" charset="0"/>
              </a:rPr>
              <a:t>sequence number </a:t>
            </a:r>
            <a:r>
              <a:rPr lang="en-US" sz="2400" dirty="0" smtClean="0">
                <a:latin typeface="Georgia" pitchFamily="18" charset="0"/>
              </a:rPr>
              <a:t>and a </a:t>
            </a:r>
            <a:r>
              <a:rPr lang="en-US" sz="2400" i="1" dirty="0" smtClean="0">
                <a:latin typeface="Georgia" pitchFamily="18" charset="0"/>
              </a:rPr>
              <a:t>checksum</a:t>
            </a:r>
            <a:r>
              <a:rPr lang="en-US" sz="2400" dirty="0" smtClean="0">
                <a:latin typeface="Georgia" pitchFamily="18" charset="0"/>
              </a:rPr>
              <a:t>.</a:t>
            </a:r>
          </a:p>
          <a:p>
            <a:r>
              <a:rPr lang="en-US" sz="2400" dirty="0" smtClean="0">
                <a:latin typeface="Georgia" pitchFamily="18" charset="0"/>
              </a:rPr>
              <a:t>Packets are delivered in envelopes by writing sender’s and receiver’s address on it.</a:t>
            </a:r>
          </a:p>
          <a:p>
            <a:r>
              <a:rPr lang="en-US" sz="2400" dirty="0" smtClean="0">
                <a:latin typeface="Georgia" pitchFamily="18" charset="0"/>
              </a:rPr>
              <a:t>Packets may take different route to reach destination.</a:t>
            </a:r>
          </a:p>
          <a:p>
            <a:r>
              <a:rPr lang="en-US" sz="2400" dirty="0" smtClean="0">
                <a:latin typeface="Georgia" pitchFamily="18" charset="0"/>
              </a:rPr>
              <a:t>Packets are reassembled at the destination by checking its checksum.</a:t>
            </a:r>
            <a:endParaRPr lang="en-US" sz="2400" dirty="0">
              <a:latin typeface="Georgia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                                          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3413-6B7A-472D-8341-451CEFD2841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Georgia" pitchFamily="18" charset="0"/>
              </a:rPr>
              <a:t>TCP/IP Features</a:t>
            </a:r>
            <a:endParaRPr lang="en-US" sz="3200" dirty="0">
              <a:latin typeface="Georg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467600" cy="50593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Georgia" pitchFamily="18" charset="0"/>
              </a:rPr>
              <a:t>Independence of vendor, type of machine and operating system.</a:t>
            </a:r>
          </a:p>
          <a:p>
            <a:r>
              <a:rPr lang="en-US" sz="2400" dirty="0" smtClean="0">
                <a:latin typeface="Georgia" pitchFamily="18" charset="0"/>
              </a:rPr>
              <a:t>Delivery of data in multiple packets.</a:t>
            </a:r>
          </a:p>
          <a:p>
            <a:r>
              <a:rPr lang="en-US" sz="2400" dirty="0" smtClean="0">
                <a:latin typeface="Georgia" pitchFamily="18" charset="0"/>
              </a:rPr>
              <a:t>Reliability of transmission with facilities for full error control.</a:t>
            </a:r>
          </a:p>
          <a:p>
            <a:r>
              <a:rPr lang="en-US" sz="2400" dirty="0" smtClean="0">
                <a:latin typeface="Georgia" pitchFamily="18" charset="0"/>
              </a:rPr>
              <a:t>Ability to divert data through other routes if some part of network went down.</a:t>
            </a:r>
          </a:p>
          <a:p>
            <a:r>
              <a:rPr lang="en-US" sz="2400" dirty="0" smtClean="0">
                <a:latin typeface="Georgia" pitchFamily="18" charset="0"/>
              </a:rPr>
              <a:t>Facility to connect </a:t>
            </a:r>
            <a:r>
              <a:rPr lang="en-US" sz="2400" dirty="0" err="1" smtClean="0">
                <a:latin typeface="Georgia" pitchFamily="18" charset="0"/>
              </a:rPr>
              <a:t>subnetworks</a:t>
            </a:r>
            <a:r>
              <a:rPr lang="en-US" sz="2400" dirty="0" smtClean="0">
                <a:latin typeface="Georgia" pitchFamily="18" charset="0"/>
              </a:rPr>
              <a:t> without significant disruption of services.</a:t>
            </a:r>
            <a:endParaRPr lang="en-US" sz="2400" dirty="0">
              <a:latin typeface="Georgia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                                          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3413-6B7A-472D-8341-451CEFD2841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7467600" cy="5897563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US" sz="3200" dirty="0" smtClean="0">
                <a:latin typeface="Georgia" pitchFamily="18" charset="0"/>
              </a:rPr>
              <a:t>IP Address</a:t>
            </a:r>
          </a:p>
          <a:p>
            <a:pPr marL="36576" indent="0">
              <a:buNone/>
            </a:pPr>
            <a:endParaRPr lang="en-US" sz="1050" dirty="0" smtClean="0">
              <a:latin typeface="Georgia" pitchFamily="18" charset="0"/>
            </a:endParaRPr>
          </a:p>
          <a:p>
            <a:r>
              <a:rPr lang="en-US" sz="2400" dirty="0" smtClean="0">
                <a:latin typeface="Georgia" pitchFamily="18" charset="0"/>
              </a:rPr>
              <a:t>Apart from hostname, each host in the network has an address called </a:t>
            </a:r>
            <a:r>
              <a:rPr lang="en-US" sz="2400" i="1" dirty="0" smtClean="0">
                <a:latin typeface="Georgia" pitchFamily="18" charset="0"/>
              </a:rPr>
              <a:t>IP address</a:t>
            </a:r>
            <a:r>
              <a:rPr lang="en-US" sz="2400" dirty="0" smtClean="0">
                <a:latin typeface="Georgia" pitchFamily="18" charset="0"/>
              </a:rPr>
              <a:t>. </a:t>
            </a:r>
          </a:p>
          <a:p>
            <a:r>
              <a:rPr lang="en-US" sz="2400" dirty="0" smtClean="0">
                <a:latin typeface="Georgia" pitchFamily="18" charset="0"/>
              </a:rPr>
              <a:t>This address is a series of four dot-delimited numbers (called </a:t>
            </a:r>
            <a:r>
              <a:rPr lang="en-US" sz="2400" i="1" dirty="0" smtClean="0">
                <a:latin typeface="Georgia" pitchFamily="18" charset="0"/>
              </a:rPr>
              <a:t>Octets</a:t>
            </a:r>
            <a:r>
              <a:rPr lang="en-US" sz="2400" dirty="0" smtClean="0">
                <a:latin typeface="Georgia" pitchFamily="18" charset="0"/>
              </a:rPr>
              <a:t>)</a:t>
            </a:r>
          </a:p>
          <a:p>
            <a:r>
              <a:rPr lang="en-US" sz="2400" dirty="0" err="1" smtClean="0">
                <a:latin typeface="Georgia" pitchFamily="18" charset="0"/>
              </a:rPr>
              <a:t>E.g</a:t>
            </a:r>
            <a:r>
              <a:rPr lang="en-US" sz="2400" dirty="0" smtClean="0">
                <a:latin typeface="Georgia" pitchFamily="18" charset="0"/>
              </a:rPr>
              <a:t> 192.168.0.1</a:t>
            </a:r>
          </a:p>
          <a:p>
            <a:r>
              <a:rPr lang="en-US" sz="2400" dirty="0" smtClean="0">
                <a:latin typeface="Georgia" pitchFamily="18" charset="0"/>
              </a:rPr>
              <a:t>The maximum value of each octet is 255.</a:t>
            </a:r>
            <a:endParaRPr lang="en-US" sz="2400" dirty="0">
              <a:latin typeface="Georgia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                                          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3413-6B7A-472D-8341-451CEFD2841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7467600" cy="5973763"/>
          </a:xfrm>
        </p:spPr>
        <p:txBody>
          <a:bodyPr>
            <a:normAutofit lnSpcReduction="10000"/>
          </a:bodyPr>
          <a:lstStyle/>
          <a:p>
            <a:pPr marL="36576" indent="0">
              <a:buNone/>
            </a:pPr>
            <a:r>
              <a:rPr lang="en-US" sz="3200" dirty="0" smtClean="0">
                <a:latin typeface="Georgia" pitchFamily="18" charset="0"/>
              </a:rPr>
              <a:t>Daemons and Ports</a:t>
            </a:r>
          </a:p>
          <a:p>
            <a:r>
              <a:rPr lang="en-US" sz="2400" dirty="0" smtClean="0">
                <a:latin typeface="Georgia" pitchFamily="18" charset="0"/>
              </a:rPr>
              <a:t>In client-server environment, two separate programs run on client and server machine.</a:t>
            </a:r>
          </a:p>
          <a:p>
            <a:r>
              <a:rPr lang="en-US" sz="2400" dirty="0" err="1" smtClean="0">
                <a:latin typeface="Georgia" pitchFamily="18" charset="0"/>
              </a:rPr>
              <a:t>E.g</a:t>
            </a:r>
            <a:r>
              <a:rPr lang="en-US" sz="2400" dirty="0" smtClean="0">
                <a:latin typeface="Georgia" pitchFamily="18" charset="0"/>
              </a:rPr>
              <a:t> Web server send an HTML document, which the client software formats on the user’s screen.</a:t>
            </a:r>
          </a:p>
          <a:p>
            <a:r>
              <a:rPr lang="en-US" sz="2400" dirty="0" smtClean="0">
                <a:latin typeface="Georgia" pitchFamily="18" charset="0"/>
              </a:rPr>
              <a:t>The server programs are called </a:t>
            </a:r>
            <a:r>
              <a:rPr lang="en-US" sz="2400" i="1" dirty="0" smtClean="0">
                <a:latin typeface="Georgia" pitchFamily="18" charset="0"/>
              </a:rPr>
              <a:t>daemons</a:t>
            </a:r>
            <a:r>
              <a:rPr lang="en-US" sz="2400" dirty="0" smtClean="0">
                <a:latin typeface="Georgia" pitchFamily="18" charset="0"/>
              </a:rPr>
              <a:t>.</a:t>
            </a:r>
          </a:p>
          <a:p>
            <a:r>
              <a:rPr lang="en-US" sz="2400" dirty="0" smtClean="0">
                <a:latin typeface="Georgia" pitchFamily="18" charset="0"/>
              </a:rPr>
              <a:t>Daemons are not associated with any terminal.</a:t>
            </a:r>
          </a:p>
          <a:p>
            <a:r>
              <a:rPr lang="en-US" sz="2400" dirty="0" smtClean="0">
                <a:latin typeface="Georgia" pitchFamily="18" charset="0"/>
              </a:rPr>
              <a:t>Daemons always run in the background.</a:t>
            </a:r>
          </a:p>
          <a:p>
            <a:r>
              <a:rPr lang="en-US" sz="2400" dirty="0" err="1" smtClean="0">
                <a:latin typeface="Georgia" pitchFamily="18" charset="0"/>
              </a:rPr>
              <a:t>E.g</a:t>
            </a:r>
            <a:r>
              <a:rPr lang="en-US" sz="2400" dirty="0" smtClean="0">
                <a:latin typeface="Georgia" pitchFamily="18" charset="0"/>
              </a:rPr>
              <a:t> </a:t>
            </a:r>
            <a:r>
              <a:rPr lang="en-US" sz="2400" i="1" dirty="0" err="1" smtClean="0">
                <a:latin typeface="Georgia" pitchFamily="18" charset="0"/>
              </a:rPr>
              <a:t>httpd</a:t>
            </a:r>
            <a:r>
              <a:rPr lang="en-US" sz="2400" dirty="0" smtClean="0">
                <a:latin typeface="Georgia" pitchFamily="18" charset="0"/>
              </a:rPr>
              <a:t> listens for web page request and </a:t>
            </a:r>
            <a:r>
              <a:rPr lang="en-US" sz="2400" i="1" dirty="0" err="1" smtClean="0">
                <a:latin typeface="Georgia" pitchFamily="18" charset="0"/>
              </a:rPr>
              <a:t>sendmail</a:t>
            </a:r>
            <a:r>
              <a:rPr lang="en-US" sz="2400" dirty="0" smtClean="0">
                <a:latin typeface="Georgia" pitchFamily="18" charset="0"/>
              </a:rPr>
              <a:t> handles mails.</a:t>
            </a:r>
          </a:p>
          <a:p>
            <a:r>
              <a:rPr lang="en-US" sz="2400" dirty="0" smtClean="0">
                <a:latin typeface="Georgia" pitchFamily="18" charset="0"/>
              </a:rPr>
              <a:t>To connect FTP application from one machine to FTP application on other machine, we have to specify IP address along with port number. </a:t>
            </a:r>
          </a:p>
          <a:p>
            <a:r>
              <a:rPr lang="en-US" sz="2400" dirty="0" err="1" smtClean="0">
                <a:latin typeface="Georgia" pitchFamily="18" charset="0"/>
              </a:rPr>
              <a:t>E.g</a:t>
            </a:r>
            <a:r>
              <a:rPr lang="en-US" sz="2400" dirty="0" smtClean="0">
                <a:latin typeface="Georgia" pitchFamily="18" charset="0"/>
              </a:rPr>
              <a:t> </a:t>
            </a:r>
            <a:r>
              <a:rPr lang="en-US" sz="2400" i="1" dirty="0" err="1" smtClean="0">
                <a:latin typeface="Georgia" pitchFamily="18" charset="0"/>
              </a:rPr>
              <a:t>sendmail</a:t>
            </a:r>
            <a:r>
              <a:rPr lang="en-US" sz="2400" dirty="0" smtClean="0">
                <a:latin typeface="Georgia" pitchFamily="18" charset="0"/>
              </a:rPr>
              <a:t> listens to port 25, </a:t>
            </a:r>
            <a:r>
              <a:rPr lang="en-US" sz="2400" i="1" dirty="0" smtClean="0">
                <a:latin typeface="Georgia" pitchFamily="18" charset="0"/>
              </a:rPr>
              <a:t>FTP</a:t>
            </a:r>
            <a:r>
              <a:rPr lang="en-US" sz="2400" dirty="0" smtClean="0">
                <a:latin typeface="Georgia" pitchFamily="18" charset="0"/>
              </a:rPr>
              <a:t> on 21 </a:t>
            </a:r>
            <a:r>
              <a:rPr lang="en-US" sz="2400" i="1" dirty="0" smtClean="0">
                <a:latin typeface="Georgia" pitchFamily="18" charset="0"/>
              </a:rPr>
              <a:t>TELNET</a:t>
            </a:r>
            <a:r>
              <a:rPr lang="en-US" sz="2400" dirty="0" smtClean="0">
                <a:latin typeface="Georgia" pitchFamily="18" charset="0"/>
              </a:rPr>
              <a:t> on 23 etc.</a:t>
            </a:r>
            <a:endParaRPr lang="en-US" sz="2400" dirty="0">
              <a:latin typeface="Georgia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                                          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3413-6B7A-472D-8341-451CEFD2841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7467600" cy="5897563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US" sz="3200" dirty="0" smtClean="0">
                <a:latin typeface="Georgia" pitchFamily="18" charset="0"/>
              </a:rPr>
              <a:t>Resolving IP Addresses</a:t>
            </a:r>
          </a:p>
          <a:p>
            <a:r>
              <a:rPr lang="en-US" sz="2400" dirty="0" smtClean="0">
                <a:latin typeface="Georgia" pitchFamily="18" charset="0"/>
              </a:rPr>
              <a:t>IP addresses are difficult to remember, while network software understands only numbers</a:t>
            </a:r>
          </a:p>
          <a:p>
            <a:r>
              <a:rPr lang="en-US" sz="2400" dirty="0" smtClean="0">
                <a:latin typeface="Georgia" pitchFamily="18" charset="0"/>
              </a:rPr>
              <a:t>Some applications uses hostnames rather than IP addresses.</a:t>
            </a:r>
          </a:p>
          <a:p>
            <a:r>
              <a:rPr lang="en-US" sz="2400" dirty="0" smtClean="0">
                <a:latin typeface="Georgia" pitchFamily="18" charset="0"/>
              </a:rPr>
              <a:t>A set of routines linked to application called </a:t>
            </a:r>
            <a:r>
              <a:rPr lang="en-US" sz="2400" i="1" dirty="0" smtClean="0">
                <a:latin typeface="Georgia" pitchFamily="18" charset="0"/>
              </a:rPr>
              <a:t>resolver. Resolver </a:t>
            </a:r>
            <a:r>
              <a:rPr lang="en-US" sz="2400" dirty="0" smtClean="0">
                <a:latin typeface="Georgia" pitchFamily="18" charset="0"/>
              </a:rPr>
              <a:t>translates name into corresponding IP addresses by referring /</a:t>
            </a:r>
            <a:r>
              <a:rPr lang="en-US" sz="2400" dirty="0" err="1" smtClean="0">
                <a:latin typeface="Georgia" pitchFamily="18" charset="0"/>
              </a:rPr>
              <a:t>etc</a:t>
            </a:r>
            <a:r>
              <a:rPr lang="en-US" sz="2400" dirty="0" smtClean="0">
                <a:latin typeface="Georgia" pitchFamily="18" charset="0"/>
              </a:rPr>
              <a:t>/hosts file. These names are in two forms</a:t>
            </a:r>
          </a:p>
          <a:p>
            <a:r>
              <a:rPr lang="en-US" sz="2400" dirty="0" smtClean="0">
                <a:latin typeface="Georgia" pitchFamily="18" charset="0"/>
              </a:rPr>
              <a:t>A simple hostname: </a:t>
            </a:r>
            <a:r>
              <a:rPr lang="en-US" sz="2400" dirty="0" err="1" smtClean="0">
                <a:latin typeface="Georgia" pitchFamily="18" charset="0"/>
              </a:rPr>
              <a:t>E.g</a:t>
            </a:r>
            <a:r>
              <a:rPr lang="en-US" sz="2400" dirty="0" smtClean="0">
                <a:latin typeface="Georgia" pitchFamily="18" charset="0"/>
              </a:rPr>
              <a:t> ftp </a:t>
            </a:r>
            <a:r>
              <a:rPr lang="en-US" sz="2400" dirty="0" err="1" smtClean="0">
                <a:latin typeface="Georgia" pitchFamily="18" charset="0"/>
              </a:rPr>
              <a:t>abc</a:t>
            </a:r>
            <a:endParaRPr lang="en-US" sz="2400" dirty="0" smtClean="0">
              <a:latin typeface="Georgia" pitchFamily="18" charset="0"/>
            </a:endParaRPr>
          </a:p>
          <a:p>
            <a:r>
              <a:rPr lang="en-US" sz="2400" dirty="0" smtClean="0">
                <a:latin typeface="Georgia" pitchFamily="18" charset="0"/>
              </a:rPr>
              <a:t>A fully qualified domain name (FQDN) </a:t>
            </a:r>
            <a:r>
              <a:rPr lang="en-US" sz="2400" dirty="0" err="1" smtClean="0">
                <a:latin typeface="Georgia" pitchFamily="18" charset="0"/>
              </a:rPr>
              <a:t>e.g</a:t>
            </a:r>
            <a:r>
              <a:rPr lang="en-US" sz="2400" dirty="0" smtClean="0">
                <a:latin typeface="Georgia" pitchFamily="18" charset="0"/>
              </a:rPr>
              <a:t> abc.xyz.com. Where, com is a domain. xyz is a subdomain and </a:t>
            </a:r>
            <a:r>
              <a:rPr lang="en-US" sz="2400" dirty="0" err="1" smtClean="0">
                <a:latin typeface="Georgia" pitchFamily="18" charset="0"/>
              </a:rPr>
              <a:t>abc</a:t>
            </a:r>
            <a:r>
              <a:rPr lang="en-US" sz="2400" dirty="0" smtClean="0">
                <a:latin typeface="Georgia" pitchFamily="18" charset="0"/>
              </a:rPr>
              <a:t> is the hostname.</a:t>
            </a:r>
          </a:p>
          <a:p>
            <a:r>
              <a:rPr lang="en-US" sz="2400" dirty="0" err="1" smtClean="0">
                <a:latin typeface="Georgia" pitchFamily="18" charset="0"/>
              </a:rPr>
              <a:t>E.g</a:t>
            </a:r>
            <a:r>
              <a:rPr lang="en-US" sz="2400" dirty="0" smtClean="0">
                <a:latin typeface="Georgia" pitchFamily="18" charset="0"/>
              </a:rPr>
              <a:t> ftp abc.xyz.com</a:t>
            </a:r>
            <a:endParaRPr lang="en-US" sz="2400" dirty="0">
              <a:latin typeface="Georgia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                                          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3413-6B7A-472D-8341-451CEFD2841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Georgia" pitchFamily="18" charset="0"/>
              </a:rPr>
              <a:t>The Applications</a:t>
            </a:r>
            <a:endParaRPr lang="en-US" sz="3200" dirty="0">
              <a:latin typeface="Georg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467600" cy="49831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Georgia" pitchFamily="18" charset="0"/>
              </a:rPr>
              <a:t>TCP/IP originally began by development of a collection of programs called the </a:t>
            </a:r>
            <a:r>
              <a:rPr lang="en-US" sz="2400" i="1" dirty="0">
                <a:latin typeface="Georgia" pitchFamily="18" charset="0"/>
              </a:rPr>
              <a:t>Defense Advanced Research Projects </a:t>
            </a:r>
            <a:r>
              <a:rPr lang="en-US" sz="2400" i="1" dirty="0" smtClean="0">
                <a:latin typeface="Georgia" pitchFamily="18" charset="0"/>
              </a:rPr>
              <a:t>Agency</a:t>
            </a:r>
            <a:r>
              <a:rPr lang="en-US" sz="2400" dirty="0" smtClean="0"/>
              <a:t> (</a:t>
            </a:r>
            <a:r>
              <a:rPr lang="en-US" sz="2400" dirty="0" smtClean="0">
                <a:latin typeface="Georgia" pitchFamily="18" charset="0"/>
              </a:rPr>
              <a:t>DARPA) set (telnet and ftp commands) use login-password route to connect to the server.</a:t>
            </a:r>
          </a:p>
          <a:p>
            <a:r>
              <a:rPr lang="en-US" sz="2400" dirty="0" smtClean="0">
                <a:latin typeface="Georgia" pitchFamily="18" charset="0"/>
              </a:rPr>
              <a:t>Berkley developed an entire suite of tools known as r-utilities (rlogin, </a:t>
            </a:r>
            <a:r>
              <a:rPr lang="en-US" sz="2400" dirty="0" err="1" smtClean="0">
                <a:latin typeface="Georgia" pitchFamily="18" charset="0"/>
              </a:rPr>
              <a:t>rcp</a:t>
            </a:r>
            <a:r>
              <a:rPr lang="en-US" sz="2400" dirty="0" smtClean="0">
                <a:latin typeface="Georgia" pitchFamily="18" charset="0"/>
              </a:rPr>
              <a:t>, </a:t>
            </a:r>
            <a:r>
              <a:rPr lang="en-US" sz="2400" dirty="0" err="1" smtClean="0">
                <a:latin typeface="Georgia" pitchFamily="18" charset="0"/>
              </a:rPr>
              <a:t>rsh</a:t>
            </a:r>
            <a:r>
              <a:rPr lang="en-US" sz="2400" dirty="0" smtClean="0">
                <a:latin typeface="Georgia" pitchFamily="18" charset="0"/>
              </a:rPr>
              <a:t>) offer password-free authentication.</a:t>
            </a:r>
          </a:p>
          <a:p>
            <a:r>
              <a:rPr lang="en-US" sz="2400" dirty="0" smtClean="0">
                <a:latin typeface="Georgia" pitchFamily="18" charset="0"/>
              </a:rPr>
              <a:t>DARPA tools send password in clear text across network.</a:t>
            </a:r>
          </a:p>
          <a:p>
            <a:r>
              <a:rPr lang="en-US" sz="2400" dirty="0" smtClean="0">
                <a:latin typeface="Georgia" pitchFamily="18" charset="0"/>
              </a:rPr>
              <a:t>Berkley tools assume that the IP address of remote host is correct and also transmit data in clear text.</a:t>
            </a:r>
            <a:endParaRPr lang="en-US" sz="2400" dirty="0">
              <a:latin typeface="Georgia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                                          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3413-6B7A-472D-8341-451CEFD2841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7467600" cy="58213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Georgia" pitchFamily="18" charset="0"/>
              </a:rPr>
              <a:t>Ping: Checking the Network</a:t>
            </a:r>
          </a:p>
          <a:p>
            <a:endParaRPr lang="en-US" sz="2400" dirty="0" smtClean="0">
              <a:latin typeface="Georgia" pitchFamily="18" charset="0"/>
            </a:endParaRPr>
          </a:p>
          <a:p>
            <a:r>
              <a:rPr lang="en-US" sz="2400" dirty="0" smtClean="0">
                <a:latin typeface="Georgia" pitchFamily="18" charset="0"/>
              </a:rPr>
              <a:t>Using  ping , the user can send packets to a machine in the network.</a:t>
            </a:r>
          </a:p>
          <a:p>
            <a:r>
              <a:rPr lang="en-US" sz="2400" dirty="0" smtClean="0">
                <a:latin typeface="Georgia" pitchFamily="18" charset="0"/>
              </a:rPr>
              <a:t>The command sends 56 bytes packets to remote destination which answers back on receipt.</a:t>
            </a:r>
          </a:p>
          <a:p>
            <a:r>
              <a:rPr lang="en-US" sz="2400" dirty="0" err="1" smtClean="0">
                <a:latin typeface="Georgia" pitchFamily="18" charset="0"/>
              </a:rPr>
              <a:t>E.g</a:t>
            </a:r>
            <a:r>
              <a:rPr lang="en-US" sz="2400" dirty="0" smtClean="0">
                <a:latin typeface="Georgia" pitchFamily="18" charset="0"/>
              </a:rPr>
              <a:t>  ping –s </a:t>
            </a:r>
            <a:r>
              <a:rPr lang="en-US" sz="2400" dirty="0" err="1" smtClean="0">
                <a:latin typeface="Georgia" pitchFamily="18" charset="0"/>
              </a:rPr>
              <a:t>machinename</a:t>
            </a:r>
            <a:endParaRPr lang="en-US" sz="2400" dirty="0" smtClean="0">
              <a:latin typeface="Georgia" pitchFamily="18" charset="0"/>
            </a:endParaRPr>
          </a:p>
          <a:p>
            <a:r>
              <a:rPr lang="en-US" sz="2400" dirty="0" smtClean="0">
                <a:latin typeface="Georgia" pitchFamily="18" charset="0"/>
              </a:rPr>
              <a:t>No packet loss confirms connectivity between the local and remote hosts.</a:t>
            </a:r>
            <a:endParaRPr lang="en-US" sz="2400" dirty="0">
              <a:latin typeface="Georgia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                                          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3413-6B7A-472D-8341-451CEFD2841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Georgia" pitchFamily="18" charset="0"/>
              </a:rPr>
              <a:t> telnet: Remote Login</a:t>
            </a:r>
            <a:endParaRPr lang="en-US" sz="3200" dirty="0">
              <a:latin typeface="Georg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467600" cy="505936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Georgia" pitchFamily="18" charset="0"/>
              </a:rPr>
              <a:t> telnet command belongs to DARPA command set, allows you to log on to a remote machine.</a:t>
            </a:r>
          </a:p>
          <a:p>
            <a:r>
              <a:rPr lang="en-US" sz="2400" dirty="0" err="1" smtClean="0">
                <a:latin typeface="Georgia" pitchFamily="18" charset="0"/>
              </a:rPr>
              <a:t>E.g</a:t>
            </a:r>
            <a:r>
              <a:rPr lang="en-US" sz="2400" dirty="0" smtClean="0">
                <a:latin typeface="Georgia" pitchFamily="18" charset="0"/>
              </a:rPr>
              <a:t> telnet 192.168.0.1</a:t>
            </a:r>
          </a:p>
          <a:p>
            <a:r>
              <a:rPr lang="en-US" sz="2400" dirty="0" smtClean="0">
                <a:latin typeface="Georgia" pitchFamily="18" charset="0"/>
              </a:rPr>
              <a:t>Trying 192.168.0.1</a:t>
            </a:r>
          </a:p>
          <a:p>
            <a:r>
              <a:rPr lang="en-US" sz="2400" dirty="0" smtClean="0">
                <a:latin typeface="Georgia" pitchFamily="18" charset="0"/>
              </a:rPr>
              <a:t>Connected to 192.168.0.1</a:t>
            </a:r>
          </a:p>
          <a:p>
            <a:r>
              <a:rPr lang="en-US" sz="2400" dirty="0" smtClean="0">
                <a:latin typeface="Georgia" pitchFamily="18" charset="0"/>
              </a:rPr>
              <a:t>Escape character is ‘^]’.</a:t>
            </a:r>
          </a:p>
          <a:p>
            <a:r>
              <a:rPr lang="en-US" sz="2400" dirty="0" smtClean="0">
                <a:latin typeface="Georgia" pitchFamily="18" charset="0"/>
              </a:rPr>
              <a:t>Linux 5.9</a:t>
            </a:r>
          </a:p>
          <a:p>
            <a:r>
              <a:rPr lang="en-US" sz="2400" dirty="0" smtClean="0">
                <a:latin typeface="Georgia" pitchFamily="18" charset="0"/>
              </a:rPr>
              <a:t> login:</a:t>
            </a:r>
          </a:p>
          <a:p>
            <a:r>
              <a:rPr lang="en-US" sz="2400" dirty="0" smtClean="0">
                <a:latin typeface="Georgia" pitchFamily="18" charset="0"/>
              </a:rPr>
              <a:t>User has to put password of remote machine to gain access to remote machine. Now anything the user type will send to the remote machine.</a:t>
            </a:r>
          </a:p>
          <a:p>
            <a:r>
              <a:rPr lang="en-US" sz="2400" dirty="0" smtClean="0">
                <a:latin typeface="Georgia" pitchFamily="18" charset="0"/>
              </a:rPr>
              <a:t>Press [ctrl-d] or exit to log out and return to your local shell.</a:t>
            </a:r>
            <a:endParaRPr lang="en-US" sz="2400" dirty="0">
              <a:latin typeface="Georgia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                                          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3413-6B7A-472D-8341-451CEFD2841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Georgia" pitchFamily="18" charset="0"/>
              </a:rPr>
              <a:t> ftp : File Transfer Protocol</a:t>
            </a:r>
            <a:endParaRPr lang="en-US" sz="3200" dirty="0">
              <a:latin typeface="Georg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7467600" cy="51355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Georgia" pitchFamily="18" charset="0"/>
              </a:rPr>
              <a:t>DARPA’s ftp command is used to transfer files between hosts.</a:t>
            </a:r>
          </a:p>
          <a:p>
            <a:r>
              <a:rPr lang="en-US" sz="2400" dirty="0" err="1" smtClean="0">
                <a:latin typeface="Georgia" pitchFamily="18" charset="0"/>
              </a:rPr>
              <a:t>E.g</a:t>
            </a:r>
            <a:r>
              <a:rPr lang="en-US" sz="2400" dirty="0" smtClean="0">
                <a:latin typeface="Georgia" pitchFamily="18" charset="0"/>
              </a:rPr>
              <a:t> ftp hostname</a:t>
            </a:r>
          </a:p>
          <a:p>
            <a:r>
              <a:rPr lang="en-US" sz="2400" dirty="0" smtClean="0">
                <a:latin typeface="Georgia" pitchFamily="18" charset="0"/>
              </a:rPr>
              <a:t>FTP&gt;</a:t>
            </a:r>
          </a:p>
          <a:p>
            <a:r>
              <a:rPr lang="en-US" sz="2400" dirty="0" smtClean="0">
                <a:latin typeface="Georgia" pitchFamily="18" charset="0"/>
              </a:rPr>
              <a:t>After the connection has been set up, ftp prompts for user name and password.</a:t>
            </a:r>
          </a:p>
          <a:p>
            <a:r>
              <a:rPr lang="en-US" sz="2400" dirty="0" smtClean="0">
                <a:latin typeface="Georgia" pitchFamily="18" charset="0"/>
              </a:rPr>
              <a:t>To quit ftp, break connection with close and then enter bye or quit.</a:t>
            </a:r>
          </a:p>
          <a:p>
            <a:r>
              <a:rPr lang="en-US" sz="2400" dirty="0" smtClean="0">
                <a:latin typeface="Georgia" pitchFamily="18" charset="0"/>
              </a:rPr>
              <a:t> ftp&gt; close</a:t>
            </a:r>
          </a:p>
          <a:p>
            <a:r>
              <a:rPr lang="en-US" sz="2400" dirty="0" smtClean="0">
                <a:latin typeface="Georgia" pitchFamily="18" charset="0"/>
              </a:rPr>
              <a:t> 221 Goodbye</a:t>
            </a:r>
          </a:p>
          <a:p>
            <a:r>
              <a:rPr lang="en-US" sz="2400" dirty="0" smtClean="0">
                <a:latin typeface="Georgia" pitchFamily="18" charset="0"/>
              </a:rPr>
              <a:t> ftp&gt; bye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                                          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3413-6B7A-472D-8341-451CEFD2841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sz="3600" dirty="0" smtClean="0"/>
              <a:t>root: The system administrator’s Login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467600" cy="4800600"/>
          </a:xfrm>
        </p:spPr>
        <p:txBody>
          <a:bodyPr/>
          <a:lstStyle/>
          <a:p>
            <a:r>
              <a:rPr lang="en-US" sz="2400" dirty="0" smtClean="0"/>
              <a:t>Login name used for exclusive use of the administrator.</a:t>
            </a:r>
          </a:p>
          <a:p>
            <a:r>
              <a:rPr lang="en-US" sz="2400" dirty="0" smtClean="0"/>
              <a:t>Need not to be separately created.</a:t>
            </a:r>
          </a:p>
          <a:p>
            <a:r>
              <a:rPr lang="en-US" sz="2400" dirty="0" smtClean="0"/>
              <a:t>Prompt of root is ‘#’.</a:t>
            </a:r>
          </a:p>
          <a:p>
            <a:r>
              <a:rPr lang="en-US" sz="2400" dirty="0" smtClean="0"/>
              <a:t>All administrative commands reside in /</a:t>
            </a:r>
            <a:r>
              <a:rPr lang="en-US" sz="2400" dirty="0" err="1" smtClean="0"/>
              <a:t>sbin</a:t>
            </a:r>
            <a:r>
              <a:rPr lang="en-US" sz="2400" dirty="0" smtClean="0"/>
              <a:t> or /</a:t>
            </a:r>
            <a:r>
              <a:rPr lang="en-US" sz="2400" dirty="0" err="1" smtClean="0"/>
              <a:t>usr</a:t>
            </a:r>
            <a:r>
              <a:rPr lang="en-US" sz="2400" dirty="0" smtClean="0"/>
              <a:t>/</a:t>
            </a:r>
            <a:r>
              <a:rPr lang="en-US" sz="2400" dirty="0" err="1" smtClean="0"/>
              <a:t>sbin</a:t>
            </a:r>
            <a:r>
              <a:rPr lang="en-US" sz="2400" dirty="0" smtClean="0"/>
              <a:t> directory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D8A72-0EEA-4D2C-A2F4-7997385F0AB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7467600" cy="5973763"/>
          </a:xfrm>
        </p:spPr>
        <p:txBody>
          <a:bodyPr>
            <a:normAutofit lnSpcReduction="10000"/>
          </a:bodyPr>
          <a:lstStyle/>
          <a:p>
            <a:pPr marL="36576" indent="0">
              <a:buNone/>
            </a:pPr>
            <a:r>
              <a:rPr lang="en-US" sz="3200" dirty="0" smtClean="0">
                <a:latin typeface="Georgia" pitchFamily="18" charset="0"/>
              </a:rPr>
              <a:t>Basic File and Directory Handling</a:t>
            </a:r>
          </a:p>
          <a:p>
            <a:r>
              <a:rPr lang="en-US" sz="2400" dirty="0" smtClean="0">
                <a:latin typeface="Georgia" pitchFamily="18" charset="0"/>
              </a:rPr>
              <a:t> ftp supports commands like </a:t>
            </a:r>
            <a:r>
              <a:rPr lang="en-US" sz="2400" dirty="0" err="1" smtClean="0">
                <a:latin typeface="Georgia" pitchFamily="18" charset="0"/>
              </a:rPr>
              <a:t>pwd</a:t>
            </a:r>
            <a:r>
              <a:rPr lang="en-US" sz="2400" dirty="0" smtClean="0">
                <a:latin typeface="Georgia" pitchFamily="18" charset="0"/>
              </a:rPr>
              <a:t>, </a:t>
            </a:r>
            <a:r>
              <a:rPr lang="en-US" sz="2400" dirty="0" err="1" smtClean="0">
                <a:latin typeface="Georgia" pitchFamily="18" charset="0"/>
              </a:rPr>
              <a:t>ls</a:t>
            </a:r>
            <a:r>
              <a:rPr lang="en-US" sz="2400" dirty="0" smtClean="0">
                <a:latin typeface="Georgia" pitchFamily="18" charset="0"/>
              </a:rPr>
              <a:t>, </a:t>
            </a:r>
            <a:r>
              <a:rPr lang="en-US" sz="2400" dirty="0" err="1" smtClean="0">
                <a:latin typeface="Georgia" pitchFamily="18" charset="0"/>
              </a:rPr>
              <a:t>cd</a:t>
            </a:r>
            <a:r>
              <a:rPr lang="en-US" sz="2400" dirty="0" smtClean="0">
                <a:latin typeface="Georgia" pitchFamily="18" charset="0"/>
              </a:rPr>
              <a:t>, </a:t>
            </a:r>
            <a:r>
              <a:rPr lang="en-US" sz="2400" dirty="0" err="1" smtClean="0">
                <a:latin typeface="Georgia" pitchFamily="18" charset="0"/>
              </a:rPr>
              <a:t>mkdir</a:t>
            </a:r>
            <a:r>
              <a:rPr lang="en-US" sz="2400" dirty="0" smtClean="0">
                <a:latin typeface="Georgia" pitchFamily="18" charset="0"/>
              </a:rPr>
              <a:t>, </a:t>
            </a:r>
            <a:r>
              <a:rPr lang="en-US" sz="2400" dirty="0" err="1" smtClean="0">
                <a:latin typeface="Georgia" pitchFamily="18" charset="0"/>
              </a:rPr>
              <a:t>rmdir</a:t>
            </a:r>
            <a:r>
              <a:rPr lang="en-US" sz="2400" dirty="0" smtClean="0">
                <a:latin typeface="Georgia" pitchFamily="18" charset="0"/>
              </a:rPr>
              <a:t> and </a:t>
            </a:r>
            <a:r>
              <a:rPr lang="en-US" sz="2400" dirty="0" err="1" smtClean="0">
                <a:latin typeface="Georgia" pitchFamily="18" charset="0"/>
              </a:rPr>
              <a:t>chmod</a:t>
            </a:r>
            <a:r>
              <a:rPr lang="en-US" sz="2400" dirty="0" smtClean="0">
                <a:latin typeface="Georgia" pitchFamily="18" charset="0"/>
              </a:rPr>
              <a:t>. </a:t>
            </a:r>
          </a:p>
          <a:p>
            <a:r>
              <a:rPr lang="en-US" sz="2400" dirty="0" smtClean="0">
                <a:latin typeface="Georgia" pitchFamily="18" charset="0"/>
              </a:rPr>
              <a:t>Delete single file (delete) and multiple files (</a:t>
            </a:r>
            <a:r>
              <a:rPr lang="en-US" sz="2400" dirty="0" err="1" smtClean="0">
                <a:latin typeface="Georgia" pitchFamily="18" charset="0"/>
              </a:rPr>
              <a:t>mdelete</a:t>
            </a:r>
            <a:r>
              <a:rPr lang="en-US" sz="2400" dirty="0" smtClean="0">
                <a:latin typeface="Georgia" pitchFamily="18" charset="0"/>
              </a:rPr>
              <a:t>) and rename file (rename). </a:t>
            </a:r>
          </a:p>
          <a:p>
            <a:r>
              <a:rPr lang="en-US" sz="2400" dirty="0" smtClean="0">
                <a:latin typeface="Georgia" pitchFamily="18" charset="0"/>
              </a:rPr>
              <a:t>All these commands are applicable only to the remote machine.</a:t>
            </a:r>
          </a:p>
          <a:p>
            <a:r>
              <a:rPr lang="en-US" sz="2400" dirty="0" smtClean="0">
                <a:latin typeface="Georgia" pitchFamily="18" charset="0"/>
              </a:rPr>
              <a:t> </a:t>
            </a:r>
            <a:r>
              <a:rPr lang="en-US" sz="2400" dirty="0" err="1" smtClean="0">
                <a:latin typeface="Georgia" pitchFamily="18" charset="0"/>
              </a:rPr>
              <a:t>mkdir</a:t>
            </a:r>
            <a:r>
              <a:rPr lang="en-US" sz="2400" dirty="0" smtClean="0">
                <a:latin typeface="Georgia" pitchFamily="18" charset="0"/>
              </a:rPr>
              <a:t> </a:t>
            </a:r>
            <a:r>
              <a:rPr lang="en-US" sz="2400" dirty="0" err="1" smtClean="0">
                <a:latin typeface="Georgia" pitchFamily="18" charset="0"/>
              </a:rPr>
              <a:t>abc</a:t>
            </a:r>
            <a:r>
              <a:rPr lang="en-US" sz="2400" dirty="0" smtClean="0">
                <a:latin typeface="Georgia" pitchFamily="18" charset="0"/>
              </a:rPr>
              <a:t>  //create directory on remote machine.</a:t>
            </a:r>
          </a:p>
          <a:p>
            <a:r>
              <a:rPr lang="en-US" sz="2400" dirty="0" smtClean="0">
                <a:latin typeface="Georgia" pitchFamily="18" charset="0"/>
              </a:rPr>
              <a:t> </a:t>
            </a:r>
            <a:r>
              <a:rPr lang="en-US" sz="2400" dirty="0" err="1" smtClean="0">
                <a:latin typeface="Georgia" pitchFamily="18" charset="0"/>
              </a:rPr>
              <a:t>cd</a:t>
            </a:r>
            <a:r>
              <a:rPr lang="en-US" sz="2400" dirty="0" smtClean="0">
                <a:latin typeface="Georgia" pitchFamily="18" charset="0"/>
              </a:rPr>
              <a:t> </a:t>
            </a:r>
            <a:r>
              <a:rPr lang="en-US" sz="2400" dirty="0" err="1" smtClean="0">
                <a:latin typeface="Georgia" pitchFamily="18" charset="0"/>
              </a:rPr>
              <a:t>abc</a:t>
            </a:r>
            <a:r>
              <a:rPr lang="en-US" sz="2400" dirty="0" smtClean="0">
                <a:latin typeface="Georgia" pitchFamily="18" charset="0"/>
              </a:rPr>
              <a:t>         //Change to the directory on remote machine</a:t>
            </a:r>
          </a:p>
          <a:p>
            <a:r>
              <a:rPr lang="en-US" sz="2400" dirty="0" smtClean="0">
                <a:latin typeface="Georgia" pitchFamily="18" charset="0"/>
              </a:rPr>
              <a:t> </a:t>
            </a:r>
            <a:r>
              <a:rPr lang="en-US" sz="2400" dirty="0" err="1" smtClean="0">
                <a:latin typeface="Georgia" pitchFamily="18" charset="0"/>
              </a:rPr>
              <a:t>pwd</a:t>
            </a:r>
            <a:r>
              <a:rPr lang="en-US" sz="2400" dirty="0" smtClean="0">
                <a:latin typeface="Georgia" pitchFamily="18" charset="0"/>
              </a:rPr>
              <a:t>             // Present working dir on remote machine.</a:t>
            </a:r>
          </a:p>
          <a:p>
            <a:r>
              <a:rPr lang="en-US" sz="2400" dirty="0" smtClean="0">
                <a:latin typeface="Georgia" pitchFamily="18" charset="0"/>
              </a:rPr>
              <a:t> !</a:t>
            </a:r>
            <a:r>
              <a:rPr lang="en-US" sz="2400" dirty="0" err="1" smtClean="0">
                <a:latin typeface="Georgia" pitchFamily="18" charset="0"/>
              </a:rPr>
              <a:t>pwd</a:t>
            </a:r>
            <a:r>
              <a:rPr lang="en-US" sz="2400" dirty="0" smtClean="0">
                <a:latin typeface="Georgia" pitchFamily="18" charset="0"/>
              </a:rPr>
              <a:t>            // On local machine</a:t>
            </a:r>
          </a:p>
          <a:p>
            <a:r>
              <a:rPr lang="en-US" sz="2400" dirty="0" smtClean="0">
                <a:latin typeface="Georgia" pitchFamily="18" charset="0"/>
              </a:rPr>
              <a:t> delete file    // delete single file</a:t>
            </a:r>
          </a:p>
          <a:p>
            <a:r>
              <a:rPr lang="en-US" sz="2400" dirty="0" smtClean="0">
                <a:latin typeface="Georgia" pitchFamily="18" charset="0"/>
              </a:rPr>
              <a:t> </a:t>
            </a:r>
            <a:r>
              <a:rPr lang="en-US" sz="2400" dirty="0" err="1" smtClean="0">
                <a:latin typeface="Georgia" pitchFamily="18" charset="0"/>
              </a:rPr>
              <a:t>mdelete</a:t>
            </a:r>
            <a:r>
              <a:rPr lang="en-US" sz="2400" dirty="0" smtClean="0">
                <a:latin typeface="Georgia" pitchFamily="18" charset="0"/>
              </a:rPr>
              <a:t> f*    // delete multiple files.</a:t>
            </a:r>
          </a:p>
          <a:p>
            <a:endParaRPr lang="en-US" sz="2400" dirty="0">
              <a:latin typeface="Georgia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                                          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3413-6B7A-472D-8341-451CEFD2841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7467600" cy="62484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US" sz="3200" dirty="0" smtClean="0">
                <a:latin typeface="Georgia" pitchFamily="18" charset="0"/>
              </a:rPr>
              <a:t>Transferring Files</a:t>
            </a:r>
          </a:p>
          <a:p>
            <a:r>
              <a:rPr lang="en-US" sz="2400" dirty="0" smtClean="0">
                <a:latin typeface="Georgia" pitchFamily="18" charset="0"/>
              </a:rPr>
              <a:t>User can upload a single file on remote machine using put command.</a:t>
            </a:r>
          </a:p>
          <a:p>
            <a:r>
              <a:rPr lang="en-US" sz="2400" dirty="0" err="1" smtClean="0">
                <a:latin typeface="Georgia" pitchFamily="18" charset="0"/>
              </a:rPr>
              <a:t>E.f</a:t>
            </a:r>
            <a:r>
              <a:rPr lang="en-US" sz="2400" dirty="0" smtClean="0">
                <a:latin typeface="Georgia" pitchFamily="18" charset="0"/>
              </a:rPr>
              <a:t>  ftp&gt; binary</a:t>
            </a:r>
          </a:p>
          <a:p>
            <a:r>
              <a:rPr lang="en-US" sz="2400" dirty="0" smtClean="0">
                <a:latin typeface="Georgia" pitchFamily="18" charset="0"/>
              </a:rPr>
              <a:t> ftp&gt; put file1.gif</a:t>
            </a:r>
          </a:p>
          <a:p>
            <a:r>
              <a:rPr lang="en-US" sz="2400" dirty="0" smtClean="0">
                <a:latin typeface="Georgia" pitchFamily="18" charset="0"/>
              </a:rPr>
              <a:t>User can change destination file name using</a:t>
            </a:r>
          </a:p>
          <a:p>
            <a:r>
              <a:rPr lang="en-US" sz="2400" dirty="0" smtClean="0">
                <a:latin typeface="Georgia" pitchFamily="18" charset="0"/>
              </a:rPr>
              <a:t> put file1.gif    file2.gif</a:t>
            </a:r>
          </a:p>
          <a:p>
            <a:r>
              <a:rPr lang="en-US" sz="2400" dirty="0" smtClean="0">
                <a:latin typeface="Georgia" pitchFamily="18" charset="0"/>
              </a:rPr>
              <a:t> User can upload multiple files using</a:t>
            </a:r>
          </a:p>
          <a:p>
            <a:r>
              <a:rPr lang="en-US" sz="2400" dirty="0" smtClean="0">
                <a:latin typeface="Georgia" pitchFamily="18" charset="0"/>
              </a:rPr>
              <a:t> </a:t>
            </a:r>
            <a:r>
              <a:rPr lang="en-US" sz="2400" dirty="0" err="1" smtClean="0">
                <a:latin typeface="Georgia" pitchFamily="18" charset="0"/>
              </a:rPr>
              <a:t>mput</a:t>
            </a:r>
            <a:r>
              <a:rPr lang="en-US" sz="2400" dirty="0" smtClean="0">
                <a:latin typeface="Georgia" pitchFamily="18" charset="0"/>
              </a:rPr>
              <a:t> file*.gif</a:t>
            </a:r>
          </a:p>
          <a:p>
            <a:r>
              <a:rPr lang="en-US" sz="2400" dirty="0" smtClean="0">
                <a:latin typeface="Georgia" pitchFamily="18" charset="0"/>
              </a:rPr>
              <a:t>To remove interactive behavior of </a:t>
            </a:r>
            <a:r>
              <a:rPr lang="en-US" sz="2400" dirty="0" err="1" smtClean="0">
                <a:latin typeface="Georgia" pitchFamily="18" charset="0"/>
              </a:rPr>
              <a:t>mput</a:t>
            </a:r>
            <a:r>
              <a:rPr lang="en-US" sz="2400" dirty="0" smtClean="0">
                <a:latin typeface="Georgia" pitchFamily="18" charset="0"/>
              </a:rPr>
              <a:t> command run the prompt command before using </a:t>
            </a:r>
            <a:r>
              <a:rPr lang="en-US" sz="2400" dirty="0" err="1" smtClean="0">
                <a:latin typeface="Georgia" pitchFamily="18" charset="0"/>
              </a:rPr>
              <a:t>mput</a:t>
            </a:r>
            <a:r>
              <a:rPr lang="en-US" sz="2400" dirty="0" smtClean="0">
                <a:latin typeface="Georgia" pitchFamily="18" charset="0"/>
              </a:rPr>
              <a:t> command.</a:t>
            </a:r>
          </a:p>
          <a:p>
            <a:pPr>
              <a:buNone/>
            </a:pPr>
            <a:endParaRPr lang="en-US" sz="2400" dirty="0" smtClean="0">
              <a:latin typeface="Georgia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                                          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3413-6B7A-472D-8341-451CEFD2841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7467600" cy="6248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Georgia" pitchFamily="18" charset="0"/>
              </a:rPr>
              <a:t>To download files from remote machine user will use</a:t>
            </a:r>
          </a:p>
          <a:p>
            <a:r>
              <a:rPr lang="en-US" sz="2400" dirty="0" smtClean="0">
                <a:latin typeface="Georgia" pitchFamily="18" charset="0"/>
              </a:rPr>
              <a:t> ftp&gt; binary</a:t>
            </a:r>
          </a:p>
          <a:p>
            <a:r>
              <a:rPr lang="en-US" sz="2400" dirty="0" smtClean="0">
                <a:latin typeface="Georgia" pitchFamily="18" charset="0"/>
              </a:rPr>
              <a:t> ftp&gt; get ls.gz</a:t>
            </a:r>
          </a:p>
          <a:p>
            <a:r>
              <a:rPr lang="en-US" sz="2400" dirty="0" smtClean="0">
                <a:latin typeface="Georgia" pitchFamily="18" charset="0"/>
              </a:rPr>
              <a:t>To change destination file name</a:t>
            </a:r>
          </a:p>
          <a:p>
            <a:r>
              <a:rPr lang="en-US" sz="2400" dirty="0" smtClean="0">
                <a:latin typeface="Georgia" pitchFamily="18" charset="0"/>
              </a:rPr>
              <a:t> ftp&gt; get ls.gz    ls1.gz</a:t>
            </a:r>
          </a:p>
          <a:p>
            <a:r>
              <a:rPr lang="en-US" sz="2400" dirty="0" smtClean="0">
                <a:latin typeface="Georgia" pitchFamily="18" charset="0"/>
              </a:rPr>
              <a:t>To download multiple files</a:t>
            </a:r>
          </a:p>
          <a:p>
            <a:r>
              <a:rPr lang="en-US" sz="2400" dirty="0" smtClean="0">
                <a:latin typeface="Georgia" pitchFamily="18" charset="0"/>
              </a:rPr>
              <a:t> </a:t>
            </a:r>
            <a:r>
              <a:rPr lang="en-US" sz="2400" dirty="0" err="1" smtClean="0">
                <a:latin typeface="Georgia" pitchFamily="18" charset="0"/>
              </a:rPr>
              <a:t>mget</a:t>
            </a:r>
            <a:r>
              <a:rPr lang="en-US" sz="2400" dirty="0" smtClean="0">
                <a:latin typeface="Georgia" pitchFamily="18" charset="0"/>
              </a:rPr>
              <a:t> m*.gz</a:t>
            </a:r>
            <a:endParaRPr lang="en-US" sz="2400" dirty="0">
              <a:latin typeface="Georgia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                                          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3413-6B7A-472D-8341-451CEFD28416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Georgia" pitchFamily="18" charset="0"/>
              </a:rPr>
              <a:t>Berkley r- utilities </a:t>
            </a:r>
            <a:endParaRPr lang="en-US" sz="3200" dirty="0">
              <a:latin typeface="Georg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467600" cy="50593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Georgia" pitchFamily="18" charset="0"/>
              </a:rPr>
              <a:t> rlogin: Works like telnet except with appropriate configuration it requires no user Id and password.</a:t>
            </a:r>
          </a:p>
          <a:p>
            <a:pPr lvl="1"/>
            <a:r>
              <a:rPr lang="en-US" sz="2000" dirty="0" smtClean="0">
                <a:latin typeface="Georgia" pitchFamily="18" charset="0"/>
              </a:rPr>
              <a:t>It doesn’t permit to give port number</a:t>
            </a:r>
          </a:p>
          <a:p>
            <a:pPr lvl="1"/>
            <a:r>
              <a:rPr lang="en-US" sz="2000" dirty="0" err="1" smtClean="0">
                <a:latin typeface="Georgia" pitchFamily="18" charset="0"/>
              </a:rPr>
              <a:t>E.g</a:t>
            </a:r>
            <a:r>
              <a:rPr lang="en-US" sz="2000" dirty="0" smtClean="0">
                <a:latin typeface="Georgia" pitchFamily="18" charset="0"/>
              </a:rPr>
              <a:t> ~ &gt; rlogin pc1</a:t>
            </a:r>
          </a:p>
          <a:p>
            <a:pPr lvl="1"/>
            <a:r>
              <a:rPr lang="en-US" sz="2000" dirty="0">
                <a:latin typeface="Georgia" pitchFamily="18" charset="0"/>
              </a:rPr>
              <a:t> </a:t>
            </a:r>
            <a:r>
              <a:rPr lang="en-US" sz="2000" dirty="0" smtClean="0">
                <a:latin typeface="Georgia" pitchFamily="18" charset="0"/>
              </a:rPr>
              <a:t>pc1&gt; </a:t>
            </a:r>
          </a:p>
          <a:p>
            <a:r>
              <a:rPr lang="en-US" sz="2400" dirty="0">
                <a:latin typeface="Georgia" pitchFamily="18" charset="0"/>
              </a:rPr>
              <a:t> </a:t>
            </a:r>
            <a:r>
              <a:rPr lang="en-US" sz="2400" dirty="0" err="1" smtClean="0">
                <a:latin typeface="Georgia" pitchFamily="18" charset="0"/>
              </a:rPr>
              <a:t>rcp</a:t>
            </a:r>
            <a:r>
              <a:rPr lang="en-US" sz="2400" dirty="0" smtClean="0">
                <a:latin typeface="Georgia" pitchFamily="18" charset="0"/>
              </a:rPr>
              <a:t>: supports remote copying of files between computers.</a:t>
            </a:r>
          </a:p>
          <a:p>
            <a:pPr lvl="1"/>
            <a:r>
              <a:rPr lang="en-US" sz="2000" dirty="0">
                <a:latin typeface="Georgia" pitchFamily="18" charset="0"/>
              </a:rPr>
              <a:t> </a:t>
            </a:r>
            <a:r>
              <a:rPr lang="en-US" sz="2000" dirty="0" err="1" smtClean="0">
                <a:latin typeface="Georgia" pitchFamily="18" charset="0"/>
              </a:rPr>
              <a:t>rcp</a:t>
            </a:r>
            <a:r>
              <a:rPr lang="en-US" sz="2000" dirty="0" smtClean="0">
                <a:latin typeface="Georgia" pitchFamily="18" charset="0"/>
              </a:rPr>
              <a:t> filename pc1:/</a:t>
            </a:r>
            <a:r>
              <a:rPr lang="en-US" sz="2000" dirty="0" err="1" smtClean="0">
                <a:latin typeface="Georgia" pitchFamily="18" charset="0"/>
              </a:rPr>
              <a:t>usr</a:t>
            </a:r>
            <a:r>
              <a:rPr lang="en-US" sz="2000" dirty="0" smtClean="0">
                <a:latin typeface="Georgia" pitchFamily="18" charset="0"/>
              </a:rPr>
              <a:t>/</a:t>
            </a:r>
            <a:r>
              <a:rPr lang="en-US" sz="2000" dirty="0" err="1" smtClean="0">
                <a:latin typeface="Georgia" pitchFamily="18" charset="0"/>
              </a:rPr>
              <a:t>abc</a:t>
            </a:r>
            <a:r>
              <a:rPr lang="en-US" sz="2000" dirty="0" smtClean="0">
                <a:latin typeface="Georgia" pitchFamily="18" charset="0"/>
              </a:rPr>
              <a:t>	 </a:t>
            </a:r>
          </a:p>
          <a:p>
            <a:pPr marL="420624" lvl="1" indent="-384048">
              <a:buSzPct val="80000"/>
              <a:buFont typeface="Wingdings 2"/>
              <a:buChar char=""/>
            </a:pPr>
            <a:r>
              <a:rPr lang="en-US" sz="2400" dirty="0" err="1" smtClean="0">
                <a:latin typeface="Georgia" pitchFamily="18" charset="0"/>
              </a:rPr>
              <a:t>rsh</a:t>
            </a:r>
            <a:r>
              <a:rPr lang="en-US" sz="2400" dirty="0">
                <a:latin typeface="Georgia" pitchFamily="18" charset="0"/>
              </a:rPr>
              <a:t>: allows users to execute programs on remote machine.</a:t>
            </a:r>
          </a:p>
          <a:p>
            <a:pPr lvl="1"/>
            <a:r>
              <a:rPr lang="en-US" sz="2000" dirty="0" err="1" smtClean="0">
                <a:latin typeface="Georgia" pitchFamily="18" charset="0"/>
              </a:rPr>
              <a:t>rsh</a:t>
            </a:r>
            <a:r>
              <a:rPr lang="en-US" sz="2000" dirty="0" smtClean="0">
                <a:latin typeface="Georgia" pitchFamily="18" charset="0"/>
              </a:rPr>
              <a:t> [option] [-l username] hostname [#</a:t>
            </a:r>
            <a:r>
              <a:rPr lang="en-US" sz="2000" dirty="0" err="1" smtClean="0">
                <a:latin typeface="Georgia" pitchFamily="18" charset="0"/>
              </a:rPr>
              <a:t>portno</a:t>
            </a:r>
            <a:r>
              <a:rPr lang="en-US" sz="2000" dirty="0" smtClean="0">
                <a:latin typeface="Georgia" pitchFamily="18" charset="0"/>
              </a:rPr>
              <a:t>] command.</a:t>
            </a:r>
          </a:p>
          <a:p>
            <a:pPr marL="36576" indent="0">
              <a:buNone/>
            </a:pPr>
            <a:endParaRPr lang="en-US" sz="2400" dirty="0">
              <a:latin typeface="Georgia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                                          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3413-6B7A-472D-8341-451CEFD2841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587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533400"/>
            <a:ext cx="6480048" cy="2301240"/>
          </a:xfrm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smtClean="0"/>
              <a:t>Advanced system administration</a:t>
            </a:r>
            <a:endParaRPr/>
          </a:p>
        </p:txBody>
      </p:sp>
      <p:sp>
        <p:nvSpPr>
          <p:cNvPr id="19459" name="Subtitle 2"/>
          <p:cNvSpPr>
            <a:spLocks noGrp="1"/>
          </p:cNvSpPr>
          <p:nvPr>
            <p:ph type="subTitle" idx="1"/>
          </p:nvPr>
        </p:nvSpPr>
        <p:spPr>
          <a:xfrm>
            <a:off x="1600200" y="3886200"/>
            <a:ext cx="6480175" cy="17526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 eaLnBrk="1" hangingPunct="1"/>
            <a:r>
              <a:rPr lang="en-US" sz="3200" smtClean="0"/>
              <a:t>Partitions and File Systems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7467600" cy="5211763"/>
          </a:xfrm>
        </p:spPr>
        <p:txBody>
          <a:bodyPr/>
          <a:lstStyle/>
          <a:p>
            <a:pPr eaLnBrk="1" hangingPunct="1"/>
            <a:r>
              <a:rPr lang="en-US" sz="2400" smtClean="0">
                <a:latin typeface="Georgia" pitchFamily="18" charset="0"/>
              </a:rPr>
              <a:t>Like other operating system, UNIX requires formatted hard disk. The disk can then divide into partitions.</a:t>
            </a:r>
          </a:p>
          <a:p>
            <a:pPr eaLnBrk="1" hangingPunct="1"/>
            <a:r>
              <a:rPr lang="en-US" sz="2400" smtClean="0">
                <a:latin typeface="Georgia" pitchFamily="18" charset="0"/>
              </a:rPr>
              <a:t>Partitions can be considered as a logically independent disk that is accessed by its own device file.</a:t>
            </a:r>
          </a:p>
          <a:p>
            <a:pPr eaLnBrk="1" hangingPunct="1"/>
            <a:r>
              <a:rPr lang="en-US" sz="2400" smtClean="0">
                <a:latin typeface="Georgia" pitchFamily="18" charset="0"/>
              </a:rPr>
              <a:t>Advantages of partitions:</a:t>
            </a:r>
          </a:p>
          <a:p>
            <a:pPr lvl="1" eaLnBrk="1" hangingPunct="1"/>
            <a:r>
              <a:rPr lang="en-US" sz="2000" smtClean="0">
                <a:latin typeface="Georgia" pitchFamily="18" charset="0"/>
              </a:rPr>
              <a:t>Prevent potential conflicts that may arise between various data areas.</a:t>
            </a:r>
          </a:p>
          <a:p>
            <a:pPr lvl="1" eaLnBrk="1" hangingPunct="1"/>
            <a:r>
              <a:rPr lang="en-US" sz="2000" smtClean="0">
                <a:latin typeface="Georgia" pitchFamily="18" charset="0"/>
              </a:rPr>
              <a:t>If there is corruption in one area, other areas can be effectively shielded from this influence.</a:t>
            </a:r>
          </a:p>
          <a:p>
            <a:pPr lvl="1" eaLnBrk="1" hangingPunct="1"/>
            <a:r>
              <a:rPr lang="en-US" sz="2000" smtClean="0">
                <a:latin typeface="Georgia" pitchFamily="18" charset="0"/>
              </a:rPr>
              <a:t>Each partition can be backed up separately.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7467600" cy="5897563"/>
          </a:xfrm>
        </p:spPr>
        <p:txBody>
          <a:bodyPr/>
          <a:lstStyle/>
          <a:p>
            <a:pPr eaLnBrk="1" hangingPunct="1"/>
            <a:r>
              <a:rPr lang="en-US" sz="3200" smtClean="0">
                <a:latin typeface="Georgia" pitchFamily="18" charset="0"/>
              </a:rPr>
              <a:t>File System</a:t>
            </a:r>
          </a:p>
          <a:p>
            <a:pPr eaLnBrk="1" hangingPunct="1"/>
            <a:r>
              <a:rPr lang="en-US" sz="2400" smtClean="0">
                <a:latin typeface="Georgia" pitchFamily="18" charset="0"/>
              </a:rPr>
              <a:t>File system has to be created on each partition.</a:t>
            </a:r>
          </a:p>
          <a:p>
            <a:pPr eaLnBrk="1" hangingPunct="1"/>
            <a:r>
              <a:rPr lang="en-US" sz="2400" smtClean="0">
                <a:latin typeface="Georgia" pitchFamily="18" charset="0"/>
              </a:rPr>
              <a:t>File system is organized in the form of directory structure with its own root.</a:t>
            </a:r>
          </a:p>
          <a:p>
            <a:pPr eaLnBrk="1" hangingPunct="1"/>
            <a:r>
              <a:rPr lang="en-US" sz="2400" smtClean="0">
                <a:latin typeface="Georgia" pitchFamily="18" charset="0"/>
              </a:rPr>
              <a:t>Every file system has the following four components</a:t>
            </a:r>
          </a:p>
          <a:p>
            <a:pPr lvl="1" eaLnBrk="1" hangingPunct="1"/>
            <a:r>
              <a:rPr lang="en-US" sz="2000" smtClean="0">
                <a:latin typeface="Georgia" pitchFamily="18" charset="0"/>
              </a:rPr>
              <a:t>The Boot Block</a:t>
            </a:r>
          </a:p>
          <a:p>
            <a:pPr lvl="1" eaLnBrk="1" hangingPunct="1"/>
            <a:r>
              <a:rPr lang="en-US" sz="2000" smtClean="0">
                <a:latin typeface="Georgia" pitchFamily="18" charset="0"/>
              </a:rPr>
              <a:t>The Superblock</a:t>
            </a:r>
          </a:p>
          <a:p>
            <a:pPr lvl="1" eaLnBrk="1" hangingPunct="1"/>
            <a:r>
              <a:rPr lang="en-US" sz="2000" smtClean="0">
                <a:latin typeface="Georgia" pitchFamily="18" charset="0"/>
              </a:rPr>
              <a:t>The Inode Blocks</a:t>
            </a:r>
          </a:p>
          <a:p>
            <a:pPr lvl="1" eaLnBrk="1" hangingPunct="1"/>
            <a:r>
              <a:rPr lang="en-US" sz="2000" smtClean="0">
                <a:latin typeface="Georgia" pitchFamily="18" charset="0"/>
              </a:rPr>
              <a:t>The Data Blocks</a:t>
            </a:r>
          </a:p>
          <a:p>
            <a:pPr eaLnBrk="1" hangingPunct="1"/>
            <a:r>
              <a:rPr lang="en-US" sz="2400" smtClean="0">
                <a:latin typeface="Georgia" pitchFamily="18" charset="0"/>
              </a:rPr>
              <a:t>The operating system resides on multiple file systems and at the time of booting, these file systems combine and appear to user as a single file system.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7467600" cy="5973763"/>
          </a:xfrm>
        </p:spPr>
        <p:txBody>
          <a:bodyPr/>
          <a:lstStyle/>
          <a:p>
            <a:pPr eaLnBrk="1" hangingPunct="1"/>
            <a:r>
              <a:rPr lang="en-US" sz="3200" smtClean="0">
                <a:latin typeface="Georgia" pitchFamily="18" charset="0"/>
              </a:rPr>
              <a:t>The Boot Block</a:t>
            </a:r>
          </a:p>
          <a:p>
            <a:pPr eaLnBrk="1" hangingPunct="1"/>
            <a:r>
              <a:rPr lang="en-US" sz="2400" smtClean="0">
                <a:latin typeface="Georgia" pitchFamily="18" charset="0"/>
              </a:rPr>
              <a:t>First block of file system, containing a small bootstrap program also called as Master Boot Record (MBR).</a:t>
            </a:r>
          </a:p>
          <a:p>
            <a:pPr eaLnBrk="1" hangingPunct="1"/>
            <a:r>
              <a:rPr lang="en-US" sz="2400" smtClean="0">
                <a:latin typeface="Georgia" pitchFamily="18" charset="0"/>
              </a:rPr>
              <a:t>The program loaded into memory when system is booted which eventually loads kernel into memory.</a:t>
            </a:r>
          </a:p>
          <a:p>
            <a:pPr eaLnBrk="1" hangingPunct="1"/>
            <a:r>
              <a:rPr lang="en-US" sz="2400" smtClean="0">
                <a:latin typeface="Georgia" pitchFamily="18" charset="0"/>
              </a:rPr>
              <a:t>The bootstrapping program is read in from the boot block of only one file system.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7467600" cy="5973763"/>
          </a:xfrm>
        </p:spPr>
        <p:txBody>
          <a:bodyPr/>
          <a:lstStyle/>
          <a:p>
            <a:pPr eaLnBrk="1" hangingPunct="1"/>
            <a:r>
              <a:rPr lang="en-US" sz="3200" smtClean="0">
                <a:latin typeface="Georgia" pitchFamily="18" charset="0"/>
              </a:rPr>
              <a:t>The Superblock</a:t>
            </a:r>
          </a:p>
          <a:p>
            <a:pPr eaLnBrk="1" hangingPunct="1"/>
            <a:r>
              <a:rPr lang="en-US" sz="2400" smtClean="0">
                <a:latin typeface="Georgia" pitchFamily="18" charset="0"/>
              </a:rPr>
              <a:t>‘balance sheet’ of every UNIX file system.</a:t>
            </a:r>
          </a:p>
          <a:p>
            <a:pPr eaLnBrk="1" hangingPunct="1"/>
            <a:r>
              <a:rPr lang="en-US" sz="2400" smtClean="0">
                <a:latin typeface="Georgia" pitchFamily="18" charset="0"/>
              </a:rPr>
              <a:t>It contains:</a:t>
            </a:r>
          </a:p>
          <a:p>
            <a:pPr lvl="1" eaLnBrk="1" hangingPunct="1"/>
            <a:r>
              <a:rPr lang="en-US" sz="2000" smtClean="0">
                <a:latin typeface="Georgia" pitchFamily="18" charset="0"/>
              </a:rPr>
              <a:t>Size of file system.</a:t>
            </a:r>
          </a:p>
          <a:p>
            <a:pPr lvl="1" eaLnBrk="1" hangingPunct="1"/>
            <a:r>
              <a:rPr lang="en-US" sz="2000" smtClean="0">
                <a:latin typeface="Georgia" pitchFamily="18" charset="0"/>
              </a:rPr>
              <a:t>The block size used by the file system.</a:t>
            </a:r>
          </a:p>
          <a:p>
            <a:pPr lvl="1" eaLnBrk="1" hangingPunct="1"/>
            <a:r>
              <a:rPr lang="en-US" sz="2000" smtClean="0">
                <a:latin typeface="Georgia" pitchFamily="18" charset="0"/>
              </a:rPr>
              <a:t>The number of free data block available and a partial list of immediately allocable free data blocks.</a:t>
            </a:r>
          </a:p>
          <a:p>
            <a:pPr lvl="1" eaLnBrk="1" hangingPunct="1"/>
            <a:r>
              <a:rPr lang="en-US" sz="2000" smtClean="0">
                <a:latin typeface="Georgia" pitchFamily="18" charset="0"/>
              </a:rPr>
              <a:t>Number of free inodes available and partial list of immediately usable inodes.</a:t>
            </a:r>
          </a:p>
          <a:p>
            <a:pPr lvl="1" eaLnBrk="1" hangingPunct="1"/>
            <a:r>
              <a:rPr lang="en-US" sz="2000" smtClean="0">
                <a:latin typeface="Georgia" pitchFamily="18" charset="0"/>
              </a:rPr>
              <a:t>Last time of updating.</a:t>
            </a:r>
          </a:p>
          <a:p>
            <a:pPr lvl="1" eaLnBrk="1" hangingPunct="1"/>
            <a:r>
              <a:rPr lang="en-US" sz="2000" smtClean="0">
                <a:latin typeface="Georgia" pitchFamily="18" charset="0"/>
              </a:rPr>
              <a:t>The state of the file system (“Clean” or “Dirty”)</a:t>
            </a:r>
          </a:p>
          <a:p>
            <a:pPr eaLnBrk="1" hangingPunct="1"/>
            <a:r>
              <a:rPr lang="en-US" sz="2400" smtClean="0">
                <a:latin typeface="Georgia" pitchFamily="18" charset="0"/>
              </a:rPr>
              <a:t>Kernel maintains a copy of the superblock in memory and periodically updates disk copy with memory copy.</a:t>
            </a:r>
          </a:p>
          <a:p>
            <a:pPr eaLnBrk="1" hangingPunct="1"/>
            <a:r>
              <a:rPr lang="en-US" sz="2400" smtClean="0">
                <a:latin typeface="Georgia" pitchFamily="18" charset="0"/>
              </a:rPr>
              <a:t>The </a:t>
            </a:r>
            <a:r>
              <a:rPr lang="en-US" sz="2400" i="1" smtClean="0">
                <a:latin typeface="Georgia" pitchFamily="18" charset="0"/>
              </a:rPr>
              <a:t>sync </a:t>
            </a:r>
            <a:r>
              <a:rPr lang="en-US" sz="2400" smtClean="0">
                <a:latin typeface="Georgia" pitchFamily="18" charset="0"/>
              </a:rPr>
              <a:t>command writes memory copy to disk.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/>
          </p:cNvSpPr>
          <p:nvPr>
            <p:ph type="body" idx="1"/>
          </p:nvPr>
        </p:nvSpPr>
        <p:spPr>
          <a:xfrm>
            <a:off x="457200" y="228600"/>
            <a:ext cx="7467600" cy="5897563"/>
          </a:xfrm>
        </p:spPr>
        <p:txBody>
          <a:bodyPr/>
          <a:lstStyle/>
          <a:p>
            <a:pPr eaLnBrk="1" hangingPunct="1"/>
            <a:r>
              <a:rPr lang="en-US" sz="3200" smtClean="0"/>
              <a:t>Inode Block</a:t>
            </a:r>
          </a:p>
          <a:p>
            <a:pPr eaLnBrk="1" hangingPunct="1"/>
            <a:r>
              <a:rPr lang="en-US" sz="2400" smtClean="0"/>
              <a:t>Contain all inodes. When file is created, inode is allocated here.</a:t>
            </a:r>
          </a:p>
          <a:p>
            <a:pPr eaLnBrk="1" hangingPunct="1"/>
            <a:r>
              <a:rPr lang="en-US" sz="2400" smtClean="0"/>
              <a:t>It contains all attributes of file except its name and Inode number.</a:t>
            </a:r>
          </a:p>
          <a:p>
            <a:pPr eaLnBrk="1" hangingPunct="1"/>
            <a:r>
              <a:rPr lang="en-US" sz="2400" smtClean="0"/>
              <a:t>Apart from file attributes, the inode contains an array of 13 to 15 pointers to disk block addresses.</a:t>
            </a:r>
          </a:p>
          <a:p>
            <a:pPr eaLnBrk="1" hangingPunct="1"/>
            <a:r>
              <a:rPr lang="en-US" sz="2400" smtClean="0"/>
              <a:t>When file is opened, the kernel copies its inode from disk to memory.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 </a:t>
            </a:r>
            <a:r>
              <a:rPr lang="en-US" sz="3200" dirty="0" err="1" smtClean="0"/>
              <a:t>su</a:t>
            </a:r>
            <a:r>
              <a:rPr lang="en-US" sz="3200" dirty="0" smtClean="0"/>
              <a:t>: Acquiring </a:t>
            </a:r>
            <a:r>
              <a:rPr lang="en-US" sz="3200" dirty="0" err="1" smtClean="0"/>
              <a:t>Superuser</a:t>
            </a:r>
            <a:r>
              <a:rPr lang="en-US" sz="3200" dirty="0" smtClean="0"/>
              <a:t> Status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normal user can acquire super user status with command: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i="1" dirty="0" err="1" smtClean="0"/>
              <a:t>su</a:t>
            </a:r>
            <a:endParaRPr lang="en-US" sz="2400" i="1" dirty="0" smtClean="0"/>
          </a:p>
          <a:p>
            <a:pPr>
              <a:buNone/>
            </a:pPr>
            <a:r>
              <a:rPr lang="en-US" sz="2400" dirty="0" smtClean="0"/>
              <a:t>	Password: ********</a:t>
            </a:r>
          </a:p>
          <a:p>
            <a:pPr>
              <a:buNone/>
            </a:pPr>
            <a:r>
              <a:rPr lang="en-US" sz="2400" dirty="0" smtClean="0"/>
              <a:t>	#</a:t>
            </a:r>
          </a:p>
          <a:p>
            <a:r>
              <a:rPr lang="en-US" sz="2400" dirty="0" smtClean="0"/>
              <a:t>To switch to root’s home directory use</a:t>
            </a:r>
          </a:p>
          <a:p>
            <a:pPr>
              <a:buNone/>
            </a:pPr>
            <a:r>
              <a:rPr lang="en-US" sz="2400" dirty="0" smtClean="0"/>
              <a:t>	 </a:t>
            </a:r>
            <a:r>
              <a:rPr lang="en-US" sz="2400" i="1" dirty="0" err="1" smtClean="0"/>
              <a:t>su</a:t>
            </a:r>
            <a:r>
              <a:rPr lang="en-US" sz="2400" i="1" dirty="0" smtClean="0"/>
              <a:t> –l</a:t>
            </a:r>
          </a:p>
          <a:p>
            <a:r>
              <a:rPr lang="en-US" sz="2400" dirty="0" smtClean="0"/>
              <a:t>To create user’s environment the administrator can use the command:</a:t>
            </a:r>
          </a:p>
          <a:p>
            <a:pPr>
              <a:buNone/>
            </a:pPr>
            <a:r>
              <a:rPr lang="en-US" sz="2400" dirty="0" smtClean="0"/>
              <a:t>	 </a:t>
            </a:r>
            <a:r>
              <a:rPr lang="en-US" sz="2400" dirty="0" err="1" smtClean="0"/>
              <a:t>su</a:t>
            </a:r>
            <a:r>
              <a:rPr lang="en-US" sz="2400" dirty="0" smtClean="0"/>
              <a:t> - username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D8A72-0EEA-4D2C-A2F4-7997385F0A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/>
          </p:cNvSpPr>
          <p:nvPr>
            <p:ph type="body" idx="1"/>
          </p:nvPr>
        </p:nvSpPr>
        <p:spPr>
          <a:xfrm>
            <a:off x="457200" y="228600"/>
            <a:ext cx="7467600" cy="58975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200" smtClean="0"/>
              <a:t>Data Block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All file data are stored in the data blocks.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Most unix tools assume block size of 512 bytes called </a:t>
            </a:r>
            <a:r>
              <a:rPr lang="en-US" sz="2400" i="1" smtClean="0"/>
              <a:t>Physical Block Size- </a:t>
            </a:r>
            <a:r>
              <a:rPr lang="en-US" sz="2400" smtClean="0"/>
              <a:t>the smallest addressable disk area.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Disk allocation takes place using different block size called as </a:t>
            </a:r>
            <a:r>
              <a:rPr lang="en-US" sz="2400" i="1" smtClean="0"/>
              <a:t>Logical Block Size </a:t>
            </a:r>
            <a:r>
              <a:rPr lang="en-US" sz="2400" smtClean="0"/>
              <a:t>which is set at the time of installation.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Disadvantage: Wastage of space.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There is one more block size, used for I/O.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I/O takes place through buffers.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Buffer size can be more than the logical block size.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If file gets expand, its data will get store in the next free block. This technique is called </a:t>
            </a:r>
            <a:r>
              <a:rPr lang="en-US" sz="2400" i="1" smtClean="0"/>
              <a:t>Fragmentation</a:t>
            </a:r>
            <a:r>
              <a:rPr lang="en-US" sz="2400" smtClean="0"/>
              <a:t>.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/>
          </p:cNvSpPr>
          <p:nvPr>
            <p:ph type="body" idx="1"/>
          </p:nvPr>
        </p:nvSpPr>
        <p:spPr>
          <a:xfrm>
            <a:off x="457200" y="152400"/>
            <a:ext cx="7467600" cy="63246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3200" smtClean="0"/>
              <a:t> /etc/fstab: Configuring </a:t>
            </a:r>
            <a:r>
              <a:rPr lang="en-US" sz="3200" i="1" smtClean="0"/>
              <a:t>mount</a:t>
            </a:r>
          </a:p>
          <a:p>
            <a:pPr eaLnBrk="1" hangingPunct="1"/>
            <a:r>
              <a:rPr lang="en-US" sz="2400" smtClean="0"/>
              <a:t>The system’s initialization scripts run mount and umount command with –a (all) option to mount all file system that are listed in mount’s configuration file.</a:t>
            </a:r>
          </a:p>
          <a:p>
            <a:pPr eaLnBrk="1" hangingPunct="1"/>
            <a:r>
              <a:rPr lang="en-US" sz="2400" smtClean="0"/>
              <a:t>This file is /etc/fstab (File system table).</a:t>
            </a:r>
          </a:p>
          <a:p>
            <a:pPr eaLnBrk="1" hangingPunct="1"/>
            <a:r>
              <a:rPr lang="en-US" sz="1800" smtClean="0"/>
              <a:t>Mount device  Mount Point File System Type Mount Options</a:t>
            </a:r>
          </a:p>
          <a:p>
            <a:pPr eaLnBrk="1" hangingPunct="1"/>
            <a:r>
              <a:rPr lang="en-US" sz="1800" smtClean="0"/>
              <a:t>/dev/hda5        swap            swap                     defaults          0      0   </a:t>
            </a:r>
          </a:p>
          <a:p>
            <a:pPr eaLnBrk="1" hangingPunct="1"/>
            <a:r>
              <a:rPr lang="en-US" sz="1800" smtClean="0"/>
              <a:t>/dev/hda6        /                   ext2                     defaults            0      1</a:t>
            </a:r>
          </a:p>
          <a:p>
            <a:pPr eaLnBrk="1" hangingPunct="1"/>
            <a:r>
              <a:rPr lang="en-US" sz="2400" smtClean="0"/>
              <a:t>First column shows device name.</a:t>
            </a:r>
          </a:p>
          <a:p>
            <a:pPr eaLnBrk="1" hangingPunct="1"/>
            <a:r>
              <a:rPr lang="en-US" sz="2400" smtClean="0"/>
              <a:t>Second column shows mount point.</a:t>
            </a:r>
          </a:p>
          <a:p>
            <a:pPr eaLnBrk="1" hangingPunct="1"/>
            <a:r>
              <a:rPr lang="en-US" sz="2400" smtClean="0"/>
              <a:t>Third column shows File system</a:t>
            </a:r>
          </a:p>
          <a:p>
            <a:pPr eaLnBrk="1" hangingPunct="1"/>
            <a:r>
              <a:rPr lang="en-US" sz="2400" smtClean="0"/>
              <a:t>Fourth column shows access status of mounted media</a:t>
            </a:r>
          </a:p>
          <a:p>
            <a:pPr eaLnBrk="1" hangingPunct="1"/>
            <a:r>
              <a:rPr lang="en-US" sz="2400" smtClean="0"/>
              <a:t>A 1 in fifth field indicates that the file system has to be backed up using </a:t>
            </a:r>
            <a:r>
              <a:rPr lang="en-US" sz="2400" i="1" smtClean="0"/>
              <a:t>dump </a:t>
            </a:r>
            <a:r>
              <a:rPr lang="en-US" sz="2400" smtClean="0"/>
              <a:t>command.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7467600" cy="5821363"/>
          </a:xfrm>
        </p:spPr>
        <p:txBody>
          <a:bodyPr/>
          <a:lstStyle/>
          <a:p>
            <a:pPr eaLnBrk="1" hangingPunct="1"/>
            <a:r>
              <a:rPr lang="en-US" smtClean="0"/>
              <a:t>Continue….</a:t>
            </a:r>
          </a:p>
          <a:p>
            <a:pPr eaLnBrk="1" hangingPunct="1"/>
            <a:r>
              <a:rPr lang="en-US" sz="2400" smtClean="0"/>
              <a:t>Most filesystem specific options are preeceded by –o option</a:t>
            </a:r>
          </a:p>
          <a:p>
            <a:pPr eaLnBrk="1" hangingPunct="1"/>
            <a:r>
              <a:rPr lang="en-US" sz="2400" smtClean="0"/>
              <a:t> mount –o rw,remount /dev/hda3    /home   //remounts in r/w mode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 </a:t>
            </a:r>
            <a:r>
              <a:rPr lang="en-US" sz="3200" smtClean="0"/>
              <a:t>fsck: File System Checking</a:t>
            </a:r>
            <a:r>
              <a:rPr lang="en-US" smtClean="0"/>
              <a:t/>
            </a:r>
            <a:br>
              <a:rPr lang="en-US" smtClean="0"/>
            </a:br>
            <a:endParaRPr lang="en-US" smtClean="0"/>
          </a:p>
        </p:txBody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7467600" cy="50593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400" smtClean="0"/>
              <a:t>There are many discrepancies that could lead to file system corruption:</a:t>
            </a:r>
          </a:p>
          <a:p>
            <a:pPr eaLnBrk="1" hangingPunct="1"/>
            <a:r>
              <a:rPr lang="en-US" sz="2400" smtClean="0"/>
              <a:t>Two or more inodes claiming the same disk block.</a:t>
            </a:r>
          </a:p>
          <a:p>
            <a:pPr eaLnBrk="1" hangingPunct="1"/>
            <a:r>
              <a:rPr lang="en-US" sz="2400" smtClean="0"/>
              <a:t>A block marked as free but not listed in superblock.</a:t>
            </a:r>
          </a:p>
          <a:p>
            <a:pPr eaLnBrk="1" hangingPunct="1"/>
            <a:r>
              <a:rPr lang="en-US" sz="2400" smtClean="0"/>
              <a:t>A used block marked as free.</a:t>
            </a:r>
          </a:p>
          <a:p>
            <a:pPr eaLnBrk="1" hangingPunct="1"/>
            <a:r>
              <a:rPr lang="en-US" sz="2400" smtClean="0"/>
              <a:t>An inode neither marked free nor in use, or having a bad block number that is out of range.</a:t>
            </a:r>
          </a:p>
          <a:p>
            <a:pPr eaLnBrk="1" hangingPunct="1"/>
            <a:r>
              <a:rPr lang="en-US" sz="2400" smtClean="0"/>
              <a:t>Mismatch between the file size specified in the inode and the number of data blocks specified in the address array.</a:t>
            </a:r>
          </a:p>
          <a:p>
            <a:pPr eaLnBrk="1" hangingPunct="1"/>
            <a:r>
              <a:rPr lang="en-US" sz="2400" smtClean="0"/>
              <a:t>A corrupt superblock containing errorneaous summary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A file not having at least one directory entry or having invalid file type specified in the inode.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sz="2400" dirty="0" smtClean="0"/>
              <a:t> </a:t>
            </a:r>
            <a:r>
              <a:rPr lang="en-US" sz="2400" dirty="0" err="1" smtClean="0"/>
              <a:t>fsck</a:t>
            </a:r>
            <a:r>
              <a:rPr lang="en-US" sz="2400" dirty="0" smtClean="0"/>
              <a:t> /dev/</a:t>
            </a:r>
            <a:r>
              <a:rPr lang="en-US" sz="2400" dirty="0" err="1" smtClean="0"/>
              <a:t>rdsk</a:t>
            </a:r>
            <a:r>
              <a:rPr lang="en-US" sz="2400" dirty="0" smtClean="0"/>
              <a:t>/cot3d0s5</a:t>
            </a:r>
          </a:p>
          <a:p>
            <a:pPr lvl="1"/>
            <a:r>
              <a:rPr lang="en-US" sz="2000" dirty="0" smtClean="0"/>
              <a:t>** /dev/</a:t>
            </a:r>
            <a:r>
              <a:rPr lang="en-US" sz="2000" dirty="0" err="1" smtClean="0"/>
              <a:t>rdsk</a:t>
            </a:r>
            <a:r>
              <a:rPr lang="en-US" sz="2000" dirty="0" smtClean="0"/>
              <a:t>/cot3d0s5</a:t>
            </a:r>
          </a:p>
          <a:p>
            <a:pPr lvl="1"/>
            <a:r>
              <a:rPr lang="en-US" sz="2000" dirty="0" smtClean="0"/>
              <a:t> ** Phase 1 – Check blocks and sizes</a:t>
            </a:r>
          </a:p>
          <a:p>
            <a:pPr lvl="1"/>
            <a:r>
              <a:rPr lang="en-US" sz="2000" dirty="0" smtClean="0"/>
              <a:t>** Phase 2 – Check pathnames.</a:t>
            </a:r>
          </a:p>
          <a:p>
            <a:pPr lvl="1"/>
            <a:r>
              <a:rPr lang="en-US" sz="2000" dirty="0" smtClean="0"/>
              <a:t>** Phase 3 – Check connectivity</a:t>
            </a:r>
          </a:p>
          <a:p>
            <a:pPr lvl="1"/>
            <a:r>
              <a:rPr lang="en-US" sz="2000" dirty="0" smtClean="0"/>
              <a:t> ** Phase 4 – Check reference counts.</a:t>
            </a:r>
          </a:p>
          <a:p>
            <a:r>
              <a:rPr lang="en-US" sz="2400" dirty="0" smtClean="0"/>
              <a:t>Phase 1: Validates </a:t>
            </a:r>
            <a:r>
              <a:rPr lang="en-US" sz="2400" dirty="0" err="1" smtClean="0"/>
              <a:t>inodes</a:t>
            </a:r>
            <a:r>
              <a:rPr lang="en-US" sz="2400" dirty="0" smtClean="0"/>
              <a:t> for correctness of format and block numbers for bad and duplicate blocks.</a:t>
            </a:r>
          </a:p>
          <a:p>
            <a:r>
              <a:rPr lang="en-US" sz="2400" dirty="0" smtClean="0"/>
              <a:t>Phase 2: Checks all directory entries for OUT OF RANGE </a:t>
            </a:r>
            <a:r>
              <a:rPr lang="en-US" sz="2400" dirty="0" err="1" smtClean="0"/>
              <a:t>inode</a:t>
            </a:r>
            <a:r>
              <a:rPr lang="en-US" sz="2400" dirty="0" smtClean="0"/>
              <a:t> numbers </a:t>
            </a:r>
            <a:r>
              <a:rPr lang="en-US" sz="2400" dirty="0" smtClean="0"/>
              <a:t>found in phase 1 and </a:t>
            </a:r>
            <a:r>
              <a:rPr lang="en-US" sz="2400" dirty="0" smtClean="0"/>
              <a:t>corrects it either by removing the entire directory or file.</a:t>
            </a:r>
          </a:p>
          <a:p>
            <a:r>
              <a:rPr lang="en-US" sz="2400" dirty="0" smtClean="0"/>
              <a:t>Phase 3: Looks for unreferenced directories and stores their files in /</a:t>
            </a:r>
            <a:r>
              <a:rPr lang="en-US" sz="2400" dirty="0" err="1" smtClean="0"/>
              <a:t>lost+found</a:t>
            </a:r>
            <a:r>
              <a:rPr lang="en-US" sz="2400" dirty="0" smtClean="0"/>
              <a:t> for later examination.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US" sz="2400" dirty="0" smtClean="0"/>
              <a:t>Phase 4: checks the link count as stored in the </a:t>
            </a:r>
            <a:r>
              <a:rPr lang="en-US" sz="2400" dirty="0" err="1" smtClean="0"/>
              <a:t>inode</a:t>
            </a:r>
            <a:r>
              <a:rPr lang="en-US" sz="2400" dirty="0" smtClean="0"/>
              <a:t> with the directory entries and prompts for the file’s removal or reconnection</a:t>
            </a:r>
            <a:r>
              <a:rPr lang="en-US" sz="2400" dirty="0" smtClean="0"/>
              <a:t>. </a:t>
            </a:r>
            <a:r>
              <a:rPr lang="en-US" sz="2400" dirty="0" err="1" smtClean="0"/>
              <a:t>Fsck</a:t>
            </a:r>
            <a:r>
              <a:rPr lang="en-US" sz="2400" dirty="0" smtClean="0"/>
              <a:t> then compares free </a:t>
            </a:r>
            <a:r>
              <a:rPr lang="en-US" sz="2400" dirty="0" err="1" smtClean="0"/>
              <a:t>inode</a:t>
            </a:r>
            <a:r>
              <a:rPr lang="en-US" sz="2400" dirty="0" smtClean="0"/>
              <a:t> count it computes with the figure stored in super block.</a:t>
            </a:r>
            <a:endParaRPr lang="en-US" sz="2400" dirty="0" smtClean="0"/>
          </a:p>
          <a:p>
            <a:r>
              <a:rPr lang="en-US" sz="2400" dirty="0" smtClean="0"/>
              <a:t>Phase 5: </a:t>
            </a:r>
            <a:r>
              <a:rPr lang="en-US" sz="2400" dirty="0" err="1" smtClean="0"/>
              <a:t>fsck’s</a:t>
            </a:r>
            <a:r>
              <a:rPr lang="en-US" sz="2400" dirty="0" smtClean="0"/>
              <a:t> free block count is compared with the figure maintained in super block. A operation will be carried out which will replace the erroneous free block list with a newly computed one.</a:t>
            </a:r>
          </a:p>
          <a:p>
            <a:pPr>
              <a:buFontTx/>
              <a:buNone/>
            </a:pPr>
            <a:r>
              <a:rPr lang="en-US" sz="24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z="3200" smtClean="0"/>
              <a:t>System startup and init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sz="2400" smtClean="0"/>
              <a:t> init process is important for two reasons:</a:t>
            </a:r>
          </a:p>
          <a:p>
            <a:r>
              <a:rPr lang="en-US" sz="2400" smtClean="0"/>
              <a:t>It controls the system </a:t>
            </a:r>
            <a:r>
              <a:rPr lang="en-US" sz="2400" i="1" smtClean="0"/>
              <a:t>run levels </a:t>
            </a:r>
            <a:r>
              <a:rPr lang="en-US" sz="2400" smtClean="0"/>
              <a:t>and decides which processes to run for each run level.</a:t>
            </a:r>
          </a:p>
          <a:p>
            <a:r>
              <a:rPr lang="en-US" sz="2400" smtClean="0"/>
              <a:t>It spawns a </a:t>
            </a:r>
            <a:r>
              <a:rPr lang="en-US" sz="2400" i="1" smtClean="0"/>
              <a:t>getty </a:t>
            </a:r>
            <a:r>
              <a:rPr lang="en-US" sz="2400" smtClean="0"/>
              <a:t>process at every terminal so users can log in.</a:t>
            </a:r>
          </a:p>
          <a:p>
            <a:endParaRPr lang="en-US" sz="2400" i="1" smtClean="0"/>
          </a:p>
          <a:p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smtClean="0"/>
              <a:t> init run levels</a:t>
            </a:r>
          </a:p>
          <a:p>
            <a:pPr lvl="1"/>
            <a:r>
              <a:rPr lang="en-US" sz="2000" smtClean="0"/>
              <a:t>0 : System Shutdown.</a:t>
            </a:r>
          </a:p>
          <a:p>
            <a:pPr lvl="1"/>
            <a:r>
              <a:rPr lang="en-US" sz="2000" smtClean="0"/>
              <a:t>1 : System administration mode.</a:t>
            </a:r>
          </a:p>
          <a:p>
            <a:pPr lvl="1"/>
            <a:r>
              <a:rPr lang="en-US" sz="2000" smtClean="0"/>
              <a:t>2 : Multiuser mode (NFS not available)</a:t>
            </a:r>
          </a:p>
          <a:p>
            <a:pPr lvl="1"/>
            <a:r>
              <a:rPr lang="en-US" sz="2000" smtClean="0"/>
              <a:t>3 : Full multiuser mode</a:t>
            </a:r>
          </a:p>
          <a:p>
            <a:pPr lvl="1"/>
            <a:r>
              <a:rPr lang="en-US" sz="2000" smtClean="0"/>
              <a:t>5 : The geographical environment mode in Linux.</a:t>
            </a:r>
          </a:p>
          <a:p>
            <a:pPr lvl="1"/>
            <a:r>
              <a:rPr lang="en-US" sz="2000" smtClean="0"/>
              <a:t>6 : Shutdown and reboot mode.</a:t>
            </a:r>
          </a:p>
          <a:p>
            <a:pPr lvl="1"/>
            <a:r>
              <a:rPr lang="en-US" sz="2000" smtClean="0"/>
              <a:t>s or S : Single user mode.</a:t>
            </a:r>
          </a:p>
          <a:p>
            <a:r>
              <a:rPr lang="en-US" sz="2400" smtClean="0"/>
              <a:t>When the system is booted, init first enters run level 1 or s, which places the system in single-user-mode.</a:t>
            </a:r>
          </a:p>
          <a:p>
            <a:r>
              <a:rPr lang="en-US" sz="2400" smtClean="0"/>
              <a:t>Normal multiuser mode is implemented in either of run level 2 or 3.</a:t>
            </a:r>
          </a:p>
          <a:p>
            <a:r>
              <a:rPr lang="en-US" sz="2400" smtClean="0"/>
              <a:t>User can change run level using </a:t>
            </a:r>
            <a:r>
              <a:rPr lang="en-US" sz="2400" i="1" smtClean="0"/>
              <a:t>init</a:t>
            </a:r>
            <a:r>
              <a:rPr lang="en-US" sz="2400" smtClean="0"/>
              <a:t> command</a:t>
            </a:r>
          </a:p>
          <a:p>
            <a:r>
              <a:rPr lang="en-US" sz="2400" i="1" smtClean="0"/>
              <a:t>Init 5</a:t>
            </a:r>
            <a:r>
              <a:rPr lang="en-US" sz="2400" smtClean="0"/>
              <a:t>  // Change to run level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smtClean="0"/>
              <a:t>Using /etc/inittab</a:t>
            </a:r>
          </a:p>
          <a:p>
            <a:r>
              <a:rPr lang="en-US" sz="2400" smtClean="0"/>
              <a:t>A typical inittab entry contains following:</a:t>
            </a:r>
          </a:p>
          <a:p>
            <a:pPr>
              <a:buFontTx/>
              <a:buNone/>
            </a:pPr>
            <a:r>
              <a:rPr lang="en-US" sz="1800" smtClean="0"/>
              <a:t>	S2:23:wait:/sbin/rc2   &gt;/dev/msglog 2&lt;&gt; /dev/msglog &lt;/dev/console</a:t>
            </a:r>
          </a:p>
          <a:p>
            <a:r>
              <a:rPr lang="en-US" sz="2400" smtClean="0"/>
              <a:t>The form of entry is:</a:t>
            </a:r>
          </a:p>
          <a:p>
            <a:pPr>
              <a:buFontTx/>
              <a:buNone/>
            </a:pPr>
            <a:r>
              <a:rPr lang="en-US" sz="2400" i="1" smtClean="0"/>
              <a:t>	Label:run levels:action:command</a:t>
            </a:r>
          </a:p>
          <a:p>
            <a:r>
              <a:rPr lang="en-US" sz="2400" smtClean="0"/>
              <a:t>It means, “For run level 2 or 3, run /sbin/rc2 program and wait for it to complete before moving on to other lines of this file.</a:t>
            </a:r>
          </a:p>
          <a:p>
            <a:r>
              <a:rPr lang="en-US" sz="2400" smtClean="0"/>
              <a:t>Following are some of the important actions that init understands:</a:t>
            </a:r>
          </a:p>
          <a:p>
            <a:pPr>
              <a:buFontTx/>
              <a:buNone/>
            </a:pPr>
            <a:r>
              <a:rPr lang="en-US" sz="2400" smtClean="0"/>
              <a:t>	-sysinit – Used for initializing the system. Check “dirtiness” of the system, activate swap partitions and set the hostname.</a:t>
            </a:r>
          </a:p>
          <a:p>
            <a:pPr>
              <a:buFontTx/>
              <a:buNone/>
            </a:pPr>
            <a:endParaRPr lang="en-US" sz="2400" smtClean="0"/>
          </a:p>
          <a:p>
            <a:pPr>
              <a:buFontTx/>
              <a:buNone/>
            </a:pPr>
            <a:endParaRPr 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Administrator’s Privileges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467600" cy="51054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Change contents or attributes of any file. He can delete any file even though directory is write protected.</a:t>
            </a:r>
          </a:p>
          <a:p>
            <a:r>
              <a:rPr lang="en-US" sz="2400" dirty="0" smtClean="0"/>
              <a:t>Initiate or kill any process.</a:t>
            </a:r>
          </a:p>
          <a:p>
            <a:r>
              <a:rPr lang="en-US" sz="2400" dirty="0" smtClean="0"/>
              <a:t>Change any user’s password.</a:t>
            </a:r>
          </a:p>
          <a:p>
            <a:r>
              <a:rPr lang="en-US" sz="2400" dirty="0" smtClean="0"/>
              <a:t>Set the system clock with </a:t>
            </a:r>
            <a:r>
              <a:rPr lang="en-US" sz="2400" i="1" dirty="0" smtClean="0"/>
              <a:t>date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Address all users concurrently with </a:t>
            </a:r>
            <a:r>
              <a:rPr lang="en-US" sz="2400" i="1" dirty="0" smtClean="0"/>
              <a:t>wall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Limit the maximum size of files the user can create using </a:t>
            </a:r>
            <a:r>
              <a:rPr lang="en-US" sz="2400" i="1" dirty="0" err="1" smtClean="0"/>
              <a:t>ulimit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Control users access to scheduling services like </a:t>
            </a:r>
            <a:r>
              <a:rPr lang="en-US" sz="2400" i="1" dirty="0" smtClean="0"/>
              <a:t>at</a:t>
            </a:r>
            <a:r>
              <a:rPr lang="en-US" sz="2400" dirty="0" smtClean="0"/>
              <a:t> and </a:t>
            </a:r>
            <a:r>
              <a:rPr lang="en-US" sz="2400" i="1" dirty="0" err="1" smtClean="0"/>
              <a:t>cron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Control users access to networking services like FTP, SSH etc.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D8A72-0EEA-4D2C-A2F4-7997385F0A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smtClean="0"/>
              <a:t>	-respawn: Makes sure process starts on termination. This is always required for </a:t>
            </a:r>
            <a:r>
              <a:rPr lang="en-US" sz="2400" i="1" smtClean="0"/>
              <a:t>getty</a:t>
            </a:r>
            <a:r>
              <a:rPr lang="en-US" sz="2400" smtClean="0"/>
              <a:t> process.</a:t>
            </a:r>
          </a:p>
          <a:p>
            <a:pPr>
              <a:buFontTx/>
              <a:buNone/>
            </a:pPr>
            <a:r>
              <a:rPr lang="en-US" sz="2400" smtClean="0"/>
              <a:t>	-boot: Executes only when inittab is read the first time. </a:t>
            </a:r>
            <a:r>
              <a:rPr lang="en-US" sz="2400" i="1" smtClean="0"/>
              <a:t>Init </a:t>
            </a:r>
            <a:r>
              <a:rPr lang="en-US" sz="2400" smtClean="0"/>
              <a:t>ignores any run-level fields placed here.</a:t>
            </a:r>
          </a:p>
          <a:p>
            <a:pPr>
              <a:buFontTx/>
              <a:buNone/>
            </a:pPr>
            <a:r>
              <a:rPr lang="en-US" sz="2400" smtClean="0"/>
              <a:t>	-off: kills process if it is running.</a:t>
            </a:r>
          </a:p>
          <a:p>
            <a:pPr>
              <a:buFontTx/>
              <a:buNone/>
            </a:pPr>
            <a:r>
              <a:rPr lang="en-US" sz="2400" smtClean="0"/>
              <a:t>	-ctrlaltdel: Executes </a:t>
            </a:r>
            <a:r>
              <a:rPr lang="en-US" sz="2400" i="1" smtClean="0"/>
              <a:t>shutdown</a:t>
            </a:r>
            <a:r>
              <a:rPr lang="en-US" sz="2400" smtClean="0"/>
              <a:t> command.</a:t>
            </a:r>
          </a:p>
          <a:p>
            <a:r>
              <a:rPr lang="en-US" sz="2400" smtClean="0"/>
              <a:t>An administrator can insert or modify statements in /etc/inittab. To do this , he has to use </a:t>
            </a:r>
            <a:r>
              <a:rPr lang="en-US" sz="2400" i="1" smtClean="0"/>
              <a:t>telinit</a:t>
            </a:r>
            <a:r>
              <a:rPr lang="en-US" sz="2400" smtClean="0"/>
              <a:t> command to let init reread its configuration file:</a:t>
            </a:r>
          </a:p>
          <a:p>
            <a:r>
              <a:rPr lang="en-US" sz="2400" i="1" smtClean="0"/>
              <a:t>telinit q</a:t>
            </a:r>
          </a:p>
          <a:p>
            <a:endParaRPr lang="en-US" sz="2400" i="1" smtClean="0"/>
          </a:p>
          <a:p>
            <a:endParaRPr lang="en-US" sz="2400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smtClean="0"/>
              <a:t> init and getty</a:t>
            </a:r>
          </a:p>
          <a:p>
            <a:r>
              <a:rPr lang="en-US" sz="2400" smtClean="0"/>
              <a:t>/etc/inittab will always have at least one line that specifies running a program to produce a login prompt on the console and other terminals.</a:t>
            </a:r>
          </a:p>
          <a:p>
            <a:r>
              <a:rPr lang="en-US" sz="2400" smtClean="0"/>
              <a:t>The entry would be like this:</a:t>
            </a:r>
          </a:p>
          <a:p>
            <a:pPr>
              <a:buFontTx/>
              <a:buNone/>
            </a:pPr>
            <a:r>
              <a:rPr lang="en-US" sz="2400" smtClean="0"/>
              <a:t>	1:2345:respawn:/sbin/mingetty  tty1</a:t>
            </a:r>
          </a:p>
          <a:p>
            <a:r>
              <a:rPr lang="en-US" sz="2400" smtClean="0"/>
              <a:t>It means ‘For run level 2,3,4 or 5, run the mingetty program (with tty1 as argument) and recreate (respawn) the process when it dies.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rc</a:t>
            </a:r>
            <a:r>
              <a:rPr lang="en-US" dirty="0" smtClean="0"/>
              <a:t> scripts</a:t>
            </a:r>
          </a:p>
          <a:p>
            <a:r>
              <a:rPr lang="en-US" sz="2400" dirty="0" smtClean="0"/>
              <a:t>Every </a:t>
            </a:r>
            <a:r>
              <a:rPr lang="en-US" sz="2400" dirty="0" err="1" smtClean="0"/>
              <a:t>inittab</a:t>
            </a:r>
            <a:r>
              <a:rPr lang="en-US" sz="2400" dirty="0" smtClean="0"/>
              <a:t> specifies  the execution of some </a:t>
            </a:r>
            <a:r>
              <a:rPr lang="en-US" sz="2400" dirty="0" err="1" smtClean="0"/>
              <a:t>rc</a:t>
            </a:r>
            <a:r>
              <a:rPr lang="en-US" sz="2400" dirty="0" smtClean="0"/>
              <a:t> (run command) scripts placed in /etc or /</a:t>
            </a:r>
            <a:r>
              <a:rPr lang="en-US" sz="2400" dirty="0" err="1" smtClean="0"/>
              <a:t>sbin</a:t>
            </a:r>
            <a:r>
              <a:rPr lang="en-US" sz="2400" dirty="0" smtClean="0"/>
              <a:t>. These scripts have the names rc0,rc1…</a:t>
            </a:r>
          </a:p>
          <a:p>
            <a:pPr>
              <a:buFontTx/>
              <a:buNone/>
            </a:pPr>
            <a:r>
              <a:rPr lang="en-US" sz="1800" dirty="0" smtClean="0"/>
              <a:t>	S2:23:wait:/</a:t>
            </a:r>
            <a:r>
              <a:rPr lang="en-US" sz="1800" dirty="0" err="1" smtClean="0"/>
              <a:t>sbin</a:t>
            </a:r>
            <a:r>
              <a:rPr lang="en-US" sz="1800" dirty="0" smtClean="0"/>
              <a:t>/rc2   &gt;/dev/</a:t>
            </a:r>
            <a:r>
              <a:rPr lang="en-US" sz="1800" dirty="0" err="1" smtClean="0"/>
              <a:t>msglog</a:t>
            </a:r>
            <a:r>
              <a:rPr lang="en-US" sz="1800" dirty="0" smtClean="0"/>
              <a:t> 2&lt;&gt; /dev/</a:t>
            </a:r>
            <a:r>
              <a:rPr lang="en-US" sz="1800" dirty="0" err="1" smtClean="0"/>
              <a:t>msglog</a:t>
            </a:r>
            <a:r>
              <a:rPr lang="en-US" sz="1800" dirty="0" smtClean="0"/>
              <a:t> &lt;/dev/console</a:t>
            </a:r>
          </a:p>
          <a:p>
            <a:r>
              <a:rPr lang="en-US" sz="2400" dirty="0" smtClean="0"/>
              <a:t>Each </a:t>
            </a:r>
            <a:r>
              <a:rPr lang="en-US" sz="2400" dirty="0" err="1" smtClean="0"/>
              <a:t>rc</a:t>
            </a:r>
            <a:r>
              <a:rPr lang="en-US" sz="2400" dirty="0" smtClean="0"/>
              <a:t> scripts further specifies the execution of scripts in the directory /etc/</a:t>
            </a:r>
            <a:r>
              <a:rPr lang="en-US" sz="2400" dirty="0" err="1" smtClean="0"/>
              <a:t>rc</a:t>
            </a:r>
            <a:r>
              <a:rPr lang="en-US" sz="2400" i="1" dirty="0" err="1" smtClean="0"/>
              <a:t>n</a:t>
            </a:r>
            <a:r>
              <a:rPr lang="en-US" sz="2400" dirty="0" err="1" smtClean="0"/>
              <a:t>.d</a:t>
            </a:r>
            <a:endParaRPr lang="en-US" sz="2400" dirty="0" smtClean="0"/>
          </a:p>
          <a:p>
            <a:r>
              <a:rPr lang="en-US" sz="2400" dirty="0" err="1" smtClean="0"/>
              <a:t>E.g</a:t>
            </a:r>
            <a:r>
              <a:rPr lang="en-US" sz="2400" dirty="0" smtClean="0"/>
              <a:t> </a:t>
            </a:r>
            <a:r>
              <a:rPr lang="en-US" sz="2400" dirty="0" smtClean="0"/>
              <a:t>in /etc/rc2.d directory, when </a:t>
            </a:r>
            <a:r>
              <a:rPr lang="en-US" sz="2400" dirty="0" smtClean="0"/>
              <a:t>the system enters run level 2, rc2 executes all scripts beginning with k (‘kill’ scripts) with stop argument. It then executes the scripts beginning with S (‘start’ scripts) with the start argument.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smtClean="0"/>
              <a:t>SHUTDOWN And the </a:t>
            </a:r>
            <a:r>
              <a:rPr lang="en-US" i="1" smtClean="0"/>
              <a:t>sync</a:t>
            </a:r>
            <a:r>
              <a:rPr lang="en-US" smtClean="0"/>
              <a:t> operation</a:t>
            </a:r>
          </a:p>
          <a:p>
            <a:r>
              <a:rPr lang="en-US" sz="2400" smtClean="0"/>
              <a:t>The possible init levels to shut down the system are 0, 1 and 6.</a:t>
            </a:r>
          </a:p>
          <a:p>
            <a:r>
              <a:rPr lang="en-US" sz="2400" smtClean="0"/>
              <a:t>Shutdown invokes </a:t>
            </a:r>
            <a:r>
              <a:rPr lang="en-US" sz="2400" i="1" smtClean="0"/>
              <a:t>sync </a:t>
            </a:r>
            <a:r>
              <a:rPr lang="en-US" sz="2400" smtClean="0"/>
              <a:t>to write all memory resident data to disk.</a:t>
            </a:r>
          </a:p>
          <a:p>
            <a:r>
              <a:rPr lang="en-US" sz="2400" smtClean="0"/>
              <a:t>The update daemon calls </a:t>
            </a:r>
            <a:r>
              <a:rPr lang="en-US" sz="2400" i="1" smtClean="0"/>
              <a:t>sync</a:t>
            </a:r>
            <a:r>
              <a:rPr lang="en-US" sz="2400" smtClean="0"/>
              <a:t> every thirty seconds during normal system operation.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7467600" cy="59737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err="1" smtClean="0"/>
              <a:t>Contd</a:t>
            </a:r>
            <a:r>
              <a:rPr lang="en-US" sz="2400" dirty="0" smtClean="0"/>
              <a:t>…</a:t>
            </a:r>
          </a:p>
          <a:p>
            <a:r>
              <a:rPr lang="en-US" sz="2400" dirty="0" smtClean="0"/>
              <a:t> date: Setting the System Date</a:t>
            </a:r>
          </a:p>
          <a:p>
            <a:pPr>
              <a:buNone/>
            </a:pPr>
            <a:r>
              <a:rPr lang="en-US" sz="2400" dirty="0" smtClean="0"/>
              <a:t>	 </a:t>
            </a:r>
            <a:r>
              <a:rPr lang="en-US" sz="2400" i="1" dirty="0" smtClean="0"/>
              <a:t>date </a:t>
            </a:r>
            <a:r>
              <a:rPr lang="en-US" sz="2400" i="1" dirty="0" err="1" smtClean="0"/>
              <a:t>MMDDhhmm</a:t>
            </a:r>
            <a:r>
              <a:rPr lang="en-US" sz="2400" i="1" dirty="0" smtClean="0"/>
              <a:t>[</a:t>
            </a:r>
            <a:r>
              <a:rPr lang="en-US" sz="2400" i="1" dirty="0" err="1" smtClean="0"/>
              <a:t>yy</a:t>
            </a:r>
            <a:r>
              <a:rPr lang="en-US" sz="2400" i="1" dirty="0" smtClean="0"/>
              <a:t> / </a:t>
            </a:r>
            <a:r>
              <a:rPr lang="en-US" sz="2400" i="1" dirty="0" err="1" smtClean="0"/>
              <a:t>yyyy</a:t>
            </a:r>
            <a:r>
              <a:rPr lang="en-US" sz="2400" i="1" dirty="0" smtClean="0"/>
              <a:t>]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E.g</a:t>
            </a:r>
            <a:r>
              <a:rPr lang="en-US" sz="2400" dirty="0" smtClean="0"/>
              <a:t> </a:t>
            </a:r>
            <a:r>
              <a:rPr lang="en-US" sz="2400" i="1" dirty="0" smtClean="0"/>
              <a:t>date 01092124</a:t>
            </a:r>
          </a:p>
          <a:p>
            <a:endParaRPr lang="en-US" sz="2400" dirty="0" smtClean="0"/>
          </a:p>
          <a:p>
            <a:r>
              <a:rPr lang="en-US" sz="2400" dirty="0" smtClean="0"/>
              <a:t>wall: Communicating with Users</a:t>
            </a:r>
          </a:p>
          <a:p>
            <a:pPr>
              <a:buNone/>
            </a:pPr>
            <a:r>
              <a:rPr lang="en-US" sz="2400" dirty="0" smtClean="0"/>
              <a:t>	Address all users simultaneously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E.g</a:t>
            </a:r>
            <a:r>
              <a:rPr lang="en-US" sz="2400" dirty="0" smtClean="0"/>
              <a:t> </a:t>
            </a:r>
            <a:r>
              <a:rPr lang="en-US" sz="2400" i="1" dirty="0" smtClean="0"/>
              <a:t>wall</a:t>
            </a:r>
          </a:p>
          <a:p>
            <a:pPr>
              <a:buNone/>
            </a:pPr>
            <a:r>
              <a:rPr lang="en-US" sz="2400" dirty="0" smtClean="0"/>
              <a:t>	 Machine will be shut down today at 5 P.M</a:t>
            </a:r>
          </a:p>
          <a:p>
            <a:pPr>
              <a:buNone/>
            </a:pPr>
            <a:r>
              <a:rPr lang="en-US" sz="2400" dirty="0" smtClean="0"/>
              <a:t>	[ctrl-d]</a:t>
            </a:r>
          </a:p>
          <a:p>
            <a:pPr>
              <a:buNone/>
            </a:pPr>
            <a:r>
              <a:rPr lang="en-US" sz="2400" dirty="0" smtClean="0"/>
              <a:t> </a:t>
            </a:r>
          </a:p>
          <a:p>
            <a:r>
              <a:rPr lang="en-US" sz="2400" dirty="0" err="1" smtClean="0"/>
              <a:t>ulimit</a:t>
            </a:r>
            <a:r>
              <a:rPr lang="en-US" sz="2400" dirty="0" smtClean="0"/>
              <a:t> : Setting Limits on File Size</a:t>
            </a:r>
          </a:p>
          <a:p>
            <a:pPr>
              <a:buNone/>
            </a:pPr>
            <a:r>
              <a:rPr lang="en-US" sz="2400" dirty="0" smtClean="0"/>
              <a:t>	Imposes a restriction on the maximum size of file that the user is permitted to create.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E.g</a:t>
            </a:r>
            <a:r>
              <a:rPr lang="en-US" sz="2400" dirty="0" smtClean="0"/>
              <a:t> </a:t>
            </a:r>
            <a:r>
              <a:rPr lang="en-US" sz="2400" i="1" dirty="0" err="1" smtClean="0"/>
              <a:t>ulimit</a:t>
            </a:r>
            <a:r>
              <a:rPr lang="en-US" sz="2400" i="1" dirty="0" smtClean="0"/>
              <a:t> 20971510  </a:t>
            </a:r>
            <a:r>
              <a:rPr lang="en-US" sz="2400" dirty="0" smtClean="0"/>
              <a:t>//measured in 512-byte block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D8A72-0EEA-4D2C-A2F4-7997385F0AB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7467600" cy="5745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err="1" smtClean="0"/>
              <a:t>Contd</a:t>
            </a:r>
            <a:r>
              <a:rPr lang="en-US" sz="2400" dirty="0" smtClean="0"/>
              <a:t>…</a:t>
            </a:r>
          </a:p>
          <a:p>
            <a:r>
              <a:rPr lang="en-US" sz="2400" dirty="0" smtClean="0"/>
              <a:t>Controlling Use of at and </a:t>
            </a:r>
            <a:r>
              <a:rPr lang="en-US" sz="2400" dirty="0" err="1" smtClean="0"/>
              <a:t>cron</a:t>
            </a:r>
            <a:r>
              <a:rPr lang="en-US" sz="2400" dirty="0" smtClean="0"/>
              <a:t>:</a:t>
            </a:r>
          </a:p>
          <a:p>
            <a:pPr>
              <a:buNone/>
            </a:pPr>
            <a:endParaRPr lang="en-US" sz="2400" dirty="0" smtClean="0"/>
          </a:p>
          <a:p>
            <a:pPr lvl="1"/>
            <a:r>
              <a:rPr lang="en-US" sz="2200" dirty="0" smtClean="0"/>
              <a:t>The access to the use of </a:t>
            </a:r>
            <a:r>
              <a:rPr lang="en-US" sz="2200" i="1" dirty="0" smtClean="0"/>
              <a:t>at</a:t>
            </a:r>
            <a:r>
              <a:rPr lang="en-US" sz="2200" dirty="0" smtClean="0"/>
              <a:t> and </a:t>
            </a:r>
            <a:r>
              <a:rPr lang="en-US" sz="2200" i="1" dirty="0" smtClean="0"/>
              <a:t>batch</a:t>
            </a:r>
            <a:r>
              <a:rPr lang="en-US" sz="2200" dirty="0" smtClean="0"/>
              <a:t> is restricted and controlled by the files </a:t>
            </a:r>
            <a:r>
              <a:rPr lang="en-US" sz="2200" i="1" dirty="0" err="1" smtClean="0"/>
              <a:t>at.allow</a:t>
            </a:r>
            <a:r>
              <a:rPr lang="en-US" sz="2200" dirty="0" smtClean="0"/>
              <a:t> and </a:t>
            </a:r>
            <a:r>
              <a:rPr lang="en-US" sz="2200" i="1" dirty="0" err="1" smtClean="0"/>
              <a:t>at.deny</a:t>
            </a:r>
            <a:r>
              <a:rPr lang="en-US" sz="2200" dirty="0" smtClean="0"/>
              <a:t> in </a:t>
            </a:r>
            <a:r>
              <a:rPr lang="en-US" sz="2200" i="1" dirty="0" smtClean="0"/>
              <a:t>/etc</a:t>
            </a:r>
            <a:r>
              <a:rPr lang="en-US" sz="2200" dirty="0" smtClean="0"/>
              <a:t>. </a:t>
            </a:r>
          </a:p>
          <a:p>
            <a:pPr lvl="1"/>
            <a:r>
              <a:rPr lang="en-US" sz="2200" dirty="0" smtClean="0"/>
              <a:t>In file </a:t>
            </a:r>
            <a:r>
              <a:rPr lang="en-US" sz="2200" i="1" dirty="0" err="1" smtClean="0"/>
              <a:t>at.allow</a:t>
            </a:r>
            <a:r>
              <a:rPr lang="en-US" sz="2200" dirty="0" smtClean="0"/>
              <a:t> file exist, only the users listed in the file are allowed to use at and batch.</a:t>
            </a:r>
          </a:p>
          <a:p>
            <a:pPr lvl="1"/>
            <a:r>
              <a:rPr lang="en-US" sz="2200" dirty="0" smtClean="0"/>
              <a:t>If </a:t>
            </a:r>
            <a:r>
              <a:rPr lang="en-US" sz="2200" dirty="0" err="1" smtClean="0"/>
              <a:t>at.allow</a:t>
            </a:r>
            <a:r>
              <a:rPr lang="en-US" sz="2200" dirty="0" smtClean="0"/>
              <a:t> file does not exist then system will check </a:t>
            </a:r>
            <a:r>
              <a:rPr lang="en-US" sz="2200" i="1" dirty="0" err="1" smtClean="0"/>
              <a:t>at.deny</a:t>
            </a:r>
            <a:r>
              <a:rPr lang="en-US" sz="2200" dirty="0" smtClean="0"/>
              <a:t> file . To check users who are restricted to invoke at and batch.</a:t>
            </a:r>
          </a:p>
          <a:p>
            <a:pPr lvl="1"/>
            <a:r>
              <a:rPr lang="en-US" sz="2200" dirty="0" smtClean="0"/>
              <a:t>To control the use of </a:t>
            </a:r>
            <a:r>
              <a:rPr lang="en-US" sz="2200" i="1" dirty="0" err="1" smtClean="0"/>
              <a:t>cron</a:t>
            </a:r>
            <a:r>
              <a:rPr lang="en-US" sz="2200" dirty="0" smtClean="0"/>
              <a:t> command, system checks the files </a:t>
            </a:r>
            <a:r>
              <a:rPr lang="en-US" sz="2200" i="1" dirty="0" err="1" smtClean="0"/>
              <a:t>cron.allow</a:t>
            </a:r>
            <a:r>
              <a:rPr lang="en-US" sz="2200" dirty="0" smtClean="0"/>
              <a:t> and </a:t>
            </a:r>
            <a:r>
              <a:rPr lang="en-US" sz="2200" i="1" dirty="0" err="1" smtClean="0"/>
              <a:t>cron.deny</a:t>
            </a:r>
            <a:r>
              <a:rPr lang="en-US" sz="2200" dirty="0" smtClean="0"/>
              <a:t> in </a:t>
            </a:r>
            <a:r>
              <a:rPr lang="en-US" sz="2200" i="1" dirty="0" smtClean="0"/>
              <a:t>/etc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D8A72-0EEA-4D2C-A2F4-7997385F0AB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Startup and Shutdown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467600" cy="48307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/>
              <a:t>Startup:</a:t>
            </a:r>
          </a:p>
          <a:p>
            <a:r>
              <a:rPr lang="en-US" sz="2400" dirty="0" smtClean="0"/>
              <a:t>After the machine is powered on, the first major event is the loading of the kernel (</a:t>
            </a:r>
            <a:r>
              <a:rPr lang="en-US" sz="2400" i="1" dirty="0" smtClean="0"/>
              <a:t>/boot/</a:t>
            </a:r>
            <a:r>
              <a:rPr lang="en-US" sz="2400" i="1" dirty="0" err="1" smtClean="0"/>
              <a:t>vmlinuz</a:t>
            </a:r>
            <a:r>
              <a:rPr lang="en-US" sz="2400" dirty="0" smtClean="0"/>
              <a:t>) into </a:t>
            </a:r>
            <a:r>
              <a:rPr lang="en-US" sz="2400" dirty="0" err="1" smtClean="0"/>
              <a:t>memory.s</a:t>
            </a:r>
            <a:endParaRPr lang="en-US" sz="2400" dirty="0" smtClean="0"/>
          </a:p>
          <a:p>
            <a:r>
              <a:rPr lang="en-US" sz="2400" dirty="0" smtClean="0"/>
              <a:t>The kernel then spawns </a:t>
            </a:r>
            <a:r>
              <a:rPr lang="en-US" sz="2400" i="1" dirty="0" smtClean="0"/>
              <a:t>init </a:t>
            </a:r>
            <a:r>
              <a:rPr lang="en-US" sz="2400" dirty="0" smtClean="0"/>
              <a:t>(PID 1), which in turn spawns further processes.</a:t>
            </a:r>
          </a:p>
          <a:p>
            <a:r>
              <a:rPr lang="en-US" sz="2400" dirty="0" smtClean="0"/>
              <a:t>UNIX system boots to a specific state, represented by  number or letter called </a:t>
            </a:r>
            <a:r>
              <a:rPr lang="en-US" sz="2400" i="1" dirty="0" smtClean="0"/>
              <a:t>run level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Basic two modes / states are: </a:t>
            </a:r>
            <a:r>
              <a:rPr lang="en-US" sz="2400" i="1" dirty="0" smtClean="0"/>
              <a:t>Single User Mode </a:t>
            </a:r>
            <a:r>
              <a:rPr lang="en-US" sz="2400" dirty="0" smtClean="0"/>
              <a:t>and </a:t>
            </a:r>
            <a:r>
              <a:rPr lang="en-US" sz="2400" i="1" dirty="0" smtClean="0"/>
              <a:t>Multiuser Mode</a:t>
            </a:r>
            <a:r>
              <a:rPr lang="en-US" sz="2400" dirty="0" smtClean="0"/>
              <a:t>. </a:t>
            </a:r>
          </a:p>
          <a:p>
            <a:r>
              <a:rPr lang="en-US" sz="2400" i="1" dirty="0" smtClean="0"/>
              <a:t>who –r</a:t>
            </a:r>
            <a:r>
              <a:rPr lang="en-US" sz="2400" dirty="0" smtClean="0"/>
              <a:t> command displays run level for your system.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D8A72-0EEA-4D2C-A2F4-7997385F0AB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7467600" cy="6324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smtClean="0"/>
              <a:t> Shutdown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Performs following activities:</a:t>
            </a:r>
          </a:p>
          <a:p>
            <a:pPr lvl="1"/>
            <a:r>
              <a:rPr lang="en-US" sz="2200" dirty="0" smtClean="0"/>
              <a:t>Notifies users with wall.</a:t>
            </a:r>
          </a:p>
          <a:p>
            <a:pPr lvl="1"/>
            <a:r>
              <a:rPr lang="en-US" sz="2200" dirty="0" smtClean="0"/>
              <a:t>Sends signals to all running processes  so they can terminate normally.</a:t>
            </a:r>
          </a:p>
          <a:p>
            <a:pPr lvl="1"/>
            <a:r>
              <a:rPr lang="en-US" sz="2200" dirty="0" smtClean="0"/>
              <a:t>Logs users off and kills remaining processes.</a:t>
            </a:r>
          </a:p>
          <a:p>
            <a:pPr lvl="1"/>
            <a:r>
              <a:rPr lang="en-US" sz="2200" dirty="0" err="1" smtClean="0"/>
              <a:t>Unmounts</a:t>
            </a:r>
            <a:r>
              <a:rPr lang="en-US" sz="2200" dirty="0" smtClean="0"/>
              <a:t> all secondary file systems.</a:t>
            </a:r>
          </a:p>
          <a:p>
            <a:pPr lvl="1"/>
            <a:r>
              <a:rPr lang="en-US" sz="2200" dirty="0" smtClean="0"/>
              <a:t>Write information about file system status to disk to preserve integrity of file system.</a:t>
            </a:r>
          </a:p>
          <a:p>
            <a:pPr lvl="1"/>
            <a:r>
              <a:rPr lang="en-US" sz="2200" dirty="0" smtClean="0"/>
              <a:t>Notifies users to reboot or switch off, or moves the system to single user mode.</a:t>
            </a:r>
          </a:p>
          <a:p>
            <a:pPr>
              <a:buNone/>
            </a:pPr>
            <a:r>
              <a:rPr lang="en-US" sz="2400" dirty="0" smtClean="0"/>
              <a:t>	 </a:t>
            </a:r>
            <a:r>
              <a:rPr lang="en-US" sz="2400" i="1" dirty="0" smtClean="0"/>
              <a:t>shutdown –g2  </a:t>
            </a:r>
            <a:r>
              <a:rPr lang="en-US" sz="2400" dirty="0" smtClean="0"/>
              <a:t>//powers down m/c after 2 </a:t>
            </a:r>
            <a:r>
              <a:rPr lang="en-US" sz="2400" dirty="0" err="1" smtClean="0"/>
              <a:t>mins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 shutdown –y –</a:t>
            </a:r>
            <a:r>
              <a:rPr lang="en-US" sz="2400" i="1" dirty="0" smtClean="0"/>
              <a:t>g0</a:t>
            </a:r>
            <a:r>
              <a:rPr lang="en-US" sz="2400" dirty="0" smtClean="0"/>
              <a:t>    // Immediate shutdown</a:t>
            </a:r>
          </a:p>
          <a:p>
            <a:pPr>
              <a:buNone/>
            </a:pPr>
            <a:r>
              <a:rPr lang="en-US" sz="2400" dirty="0" smtClean="0"/>
              <a:t>	 </a:t>
            </a:r>
            <a:r>
              <a:rPr lang="en-US" sz="2400" i="1" dirty="0" smtClean="0"/>
              <a:t>shutdown –y –g0 –i6</a:t>
            </a:r>
            <a:r>
              <a:rPr lang="en-US" sz="2400" dirty="0" smtClean="0"/>
              <a:t>  // shutdown and reboot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D8A72-0EEA-4D2C-A2F4-7997385F0AB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685800"/>
            <a:ext cx="7772400" cy="1470025"/>
          </a:xfrm>
        </p:spPr>
        <p:txBody>
          <a:bodyPr/>
          <a:lstStyle/>
          <a:p>
            <a:pPr algn="ctr"/>
            <a:r>
              <a:rPr lang="en-US" dirty="0" smtClean="0">
                <a:latin typeface="Georgia" pitchFamily="18" charset="0"/>
              </a:rPr>
              <a:t>NETWORKING TOOLS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00600"/>
            <a:ext cx="6400800" cy="838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LINUX                                               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3413-6B7A-472D-8341-451CEFD2841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164</TotalTime>
  <Words>2522</Words>
  <Application>Microsoft Office PowerPoint</Application>
  <PresentationFormat>On-screen Show (4:3)</PresentationFormat>
  <Paragraphs>345</Paragraphs>
  <Slides>43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Technic</vt:lpstr>
      <vt:lpstr>Essential system administration</vt:lpstr>
      <vt:lpstr> root: The system administrator’s Login</vt:lpstr>
      <vt:lpstr> su: Acquiring Superuser Status</vt:lpstr>
      <vt:lpstr>The Administrator’s Privileges</vt:lpstr>
      <vt:lpstr>Slide 5</vt:lpstr>
      <vt:lpstr>Slide 6</vt:lpstr>
      <vt:lpstr>Startup and Shutdown</vt:lpstr>
      <vt:lpstr>Slide 8</vt:lpstr>
      <vt:lpstr>NETWORKING TOOLS</vt:lpstr>
      <vt:lpstr>TCP/IP Basics</vt:lpstr>
      <vt:lpstr>How TCP/IP works?</vt:lpstr>
      <vt:lpstr>TCP/IP Features</vt:lpstr>
      <vt:lpstr>Slide 13</vt:lpstr>
      <vt:lpstr>Slide 14</vt:lpstr>
      <vt:lpstr>Slide 15</vt:lpstr>
      <vt:lpstr>The Applications</vt:lpstr>
      <vt:lpstr>Slide 17</vt:lpstr>
      <vt:lpstr> telnet: Remote Login</vt:lpstr>
      <vt:lpstr> ftp : File Transfer Protocol</vt:lpstr>
      <vt:lpstr>Slide 20</vt:lpstr>
      <vt:lpstr>Slide 21</vt:lpstr>
      <vt:lpstr>Slide 22</vt:lpstr>
      <vt:lpstr>Berkley r- utilities </vt:lpstr>
      <vt:lpstr>Advanced system administration</vt:lpstr>
      <vt:lpstr>Partitions and File Systems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  fsck: File System Checking </vt:lpstr>
      <vt:lpstr>Slide 34</vt:lpstr>
      <vt:lpstr>Slide 35</vt:lpstr>
      <vt:lpstr>Slide 36</vt:lpstr>
      <vt:lpstr>System startup and init</vt:lpstr>
      <vt:lpstr>Slide 38</vt:lpstr>
      <vt:lpstr>Slide 39</vt:lpstr>
      <vt:lpstr>Slide 40</vt:lpstr>
      <vt:lpstr>Slide 41</vt:lpstr>
      <vt:lpstr>Slide 42</vt:lpstr>
      <vt:lpstr>Slide 43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system administration</dc:title>
  <dc:creator>JAPOO</dc:creator>
  <cp:lastModifiedBy>JAPOO</cp:lastModifiedBy>
  <cp:revision>18</cp:revision>
  <dcterms:created xsi:type="dcterms:W3CDTF">2010-10-09T16:15:54Z</dcterms:created>
  <dcterms:modified xsi:type="dcterms:W3CDTF">2010-11-19T16:36:32Z</dcterms:modified>
</cp:coreProperties>
</file>