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1" r:id="rId4"/>
    <p:sldId id="266" r:id="rId5"/>
    <p:sldId id="267" r:id="rId6"/>
    <p:sldId id="268" r:id="rId7"/>
    <p:sldId id="269" r:id="rId8"/>
    <p:sldId id="270" r:id="rId9"/>
    <p:sldId id="262" r:id="rId10"/>
    <p:sldId id="271" r:id="rId11"/>
    <p:sldId id="265" r:id="rId12"/>
    <p:sldId id="258"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mages.app.goo.gl/Y5UjotAnrHFR4wXA7" TargetMode="External"/><Relationship Id="rId2" Type="http://schemas.openxmlformats.org/officeDocument/2006/relationships/hyperlink" Target="https://images.app.goo.gl/WchVHTc6PnMauXUj8" TargetMode="External"/><Relationship Id="rId1" Type="http://schemas.openxmlformats.org/officeDocument/2006/relationships/slideLayout" Target="../slideLayouts/slideLayout1.xml"/><Relationship Id="rId6" Type="http://schemas.openxmlformats.org/officeDocument/2006/relationships/hyperlink" Target="https://images.app.goo.gl/z9S7iaqrMRbyPS899" TargetMode="External"/><Relationship Id="rId5" Type="http://schemas.openxmlformats.org/officeDocument/2006/relationships/hyperlink" Target="https://images.app.goo.gl/NsLKj6iLLq7pK5X36" TargetMode="External"/><Relationship Id="rId4" Type="http://schemas.openxmlformats.org/officeDocument/2006/relationships/hyperlink" Target="https://images.app.goo.gl/DyUeQNvA8MXkqc5c6"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11" y="0"/>
            <a:ext cx="11978639" cy="1280890"/>
          </a:xfrm>
        </p:spPr>
        <p:txBody>
          <a:bodyPr>
            <a:noAutofit/>
          </a:bodyPr>
          <a:lstStyle/>
          <a:p>
            <a:pPr algn="ctr"/>
            <a:r>
              <a:rPr lang="en-IN" sz="7200" b="1" dirty="0" smtClean="0">
                <a:solidFill>
                  <a:srgbClr val="C00000"/>
                </a:solidFill>
                <a:latin typeface="Times New Roman" panose="02020603050405020304" pitchFamily="18" charset="0"/>
                <a:cs typeface="Times New Roman" panose="02020603050405020304" pitchFamily="18" charset="0"/>
              </a:rPr>
              <a:t>Github</a:t>
            </a:r>
            <a:endParaRPr lang="en-IN" sz="7200" b="1"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936197" y="3647223"/>
            <a:ext cx="5734595" cy="1569660"/>
          </a:xfrm>
          <a:prstGeom prst="rect">
            <a:avLst/>
          </a:prstGeom>
          <a:noFill/>
        </p:spPr>
        <p:txBody>
          <a:bodyPr wrap="square" rtlCol="0">
            <a:spAutoFit/>
          </a:bodyPr>
          <a:lstStyle/>
          <a:p>
            <a:r>
              <a:rPr lang="en-IN" sz="3200" dirty="0" smtClean="0">
                <a:latin typeface="Times New Roman" panose="02020603050405020304" pitchFamily="18" charset="0"/>
                <a:cs typeface="Times New Roman" panose="02020603050405020304" pitchFamily="18" charset="0"/>
              </a:rPr>
              <a:t>Ms. Jagruti Boda R.</a:t>
            </a:r>
          </a:p>
          <a:p>
            <a:r>
              <a:rPr lang="en-IN" sz="3200" dirty="0" smtClean="0">
                <a:latin typeface="Times New Roman" panose="02020603050405020304" pitchFamily="18" charset="0"/>
                <a:cs typeface="Times New Roman" panose="02020603050405020304" pitchFamily="18" charset="0"/>
              </a:rPr>
              <a:t>Assistant professor</a:t>
            </a:r>
          </a:p>
          <a:p>
            <a:r>
              <a:rPr lang="en-IN" sz="3200" dirty="0" smtClean="0">
                <a:latin typeface="Times New Roman" panose="02020603050405020304" pitchFamily="18" charset="0"/>
                <a:cs typeface="Times New Roman" panose="02020603050405020304" pitchFamily="18" charset="0"/>
              </a:rPr>
              <a:t>P </a:t>
            </a:r>
            <a:r>
              <a:rPr lang="en-IN" sz="3200" dirty="0" err="1" smtClean="0">
                <a:latin typeface="Times New Roman" panose="02020603050405020304" pitchFamily="18" charset="0"/>
                <a:cs typeface="Times New Roman" panose="02020603050405020304" pitchFamily="18" charset="0"/>
              </a:rPr>
              <a:t>P</a:t>
            </a:r>
            <a:r>
              <a:rPr lang="en-IN" sz="3200" dirty="0" smtClean="0">
                <a:latin typeface="Times New Roman" panose="02020603050405020304" pitchFamily="18" charset="0"/>
                <a:cs typeface="Times New Roman" panose="02020603050405020304" pitchFamily="18" charset="0"/>
              </a:rPr>
              <a:t> Savani University</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871" y="1604055"/>
            <a:ext cx="6579326" cy="3289663"/>
          </a:xfrm>
          <a:prstGeom prst="rect">
            <a:avLst/>
          </a:prstGeom>
        </p:spPr>
      </p:pic>
      <p:sp>
        <p:nvSpPr>
          <p:cNvPr id="6" name="Rectangle 5"/>
          <p:cNvSpPr/>
          <p:nvPr/>
        </p:nvSpPr>
        <p:spPr>
          <a:xfrm>
            <a:off x="7837073" y="1526792"/>
            <a:ext cx="6096000" cy="861774"/>
          </a:xfrm>
          <a:prstGeom prst="rect">
            <a:avLst/>
          </a:prstGeom>
        </p:spPr>
        <p:txBody>
          <a:bodyPr>
            <a:spAutoFit/>
          </a:bodyPr>
          <a:lstStyle/>
          <a:p>
            <a:r>
              <a:rPr lang="en-IN" dirty="0"/>
              <a:t/>
            </a:r>
            <a:br>
              <a:rPr lang="en-IN" dirty="0"/>
            </a:br>
            <a:r>
              <a:rPr lang="en-IN" sz="3200" dirty="0">
                <a:solidFill>
                  <a:srgbClr val="FF0000"/>
                </a:solidFill>
                <a:latin typeface="Times New Roman" panose="02020603050405020304" pitchFamily="18" charset="0"/>
                <a:cs typeface="Times New Roman" panose="02020603050405020304" pitchFamily="18" charset="0"/>
              </a:rPr>
              <a:t>Journey of Research</a:t>
            </a:r>
          </a:p>
        </p:txBody>
      </p:sp>
    </p:spTree>
    <p:extLst>
      <p:ext uri="{BB962C8B-B14F-4D97-AF65-F5344CB8AC3E}">
        <p14:creationId xmlns:p14="http://schemas.microsoft.com/office/powerpoint/2010/main" val="2214258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Upload my code in Github</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155371" y="2286000"/>
            <a:ext cx="7772400" cy="2123658"/>
          </a:xfrm>
          <a:prstGeom prst="rect">
            <a:avLst/>
          </a:prstGeom>
          <a:noFill/>
        </p:spPr>
        <p:txBody>
          <a:bodyPr wrap="square" rtlCol="0">
            <a:spAutoFit/>
          </a:bodyPr>
          <a:lstStyle/>
          <a:p>
            <a:r>
              <a:rPr lang="en-IN" sz="4400" dirty="0" smtClean="0">
                <a:latin typeface="Times New Roman" panose="02020603050405020304" pitchFamily="18" charset="0"/>
                <a:cs typeface="Times New Roman" panose="02020603050405020304" pitchFamily="18" charset="0"/>
              </a:rPr>
              <a:t>Important link:</a:t>
            </a:r>
          </a:p>
          <a:p>
            <a:endParaRPr lang="en-IN" sz="4400" dirty="0">
              <a:latin typeface="Times New Roman" panose="02020603050405020304" pitchFamily="18" charset="0"/>
              <a:cs typeface="Times New Roman" panose="02020603050405020304" pitchFamily="18" charset="0"/>
            </a:endParaRPr>
          </a:p>
          <a:p>
            <a:r>
              <a:rPr lang="en-IN" sz="4400" dirty="0">
                <a:latin typeface="Times New Roman" panose="02020603050405020304" pitchFamily="18" charset="0"/>
                <a:cs typeface="Times New Roman" panose="02020603050405020304" pitchFamily="18" charset="0"/>
                <a:hlinkClick r:id="rId2"/>
              </a:rPr>
              <a:t>https://github.com/</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11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References</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27064" y="2024742"/>
            <a:ext cx="8631781" cy="3046988"/>
          </a:xfrm>
          <a:prstGeom prst="rect">
            <a:avLst/>
          </a:prstGeom>
          <a:noFill/>
        </p:spPr>
        <p:txBody>
          <a:bodyPr wrap="square" rtlCol="0">
            <a:spAutoFit/>
          </a:bodyPr>
          <a:lstStyle/>
          <a:p>
            <a:pPr marL="342900" indent="-342900">
              <a:buFont typeface="+mj-lt"/>
              <a:buAutoNum type="arabicPeriod"/>
            </a:pPr>
            <a:r>
              <a:rPr lang="en-IN" sz="2400" dirty="0">
                <a:latin typeface="Times New Roman" panose="02020603050405020304" pitchFamily="18" charset="0"/>
                <a:cs typeface="Times New Roman" panose="02020603050405020304" pitchFamily="18" charset="0"/>
                <a:hlinkClick r:id="rId2"/>
              </a:rPr>
              <a:t>https://</a:t>
            </a:r>
            <a:r>
              <a:rPr lang="en-IN" sz="2400" dirty="0" smtClean="0">
                <a:latin typeface="Times New Roman" panose="02020603050405020304" pitchFamily="18" charset="0"/>
                <a:cs typeface="Times New Roman" panose="02020603050405020304" pitchFamily="18" charset="0"/>
                <a:hlinkClick r:id="rId2"/>
              </a:rPr>
              <a:t>images.app.goo.gl/WchVHTc6PnMauXUj8</a:t>
            </a:r>
            <a:endParaRPr lang="en-IN" sz="24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hlinkClick r:id="rId3"/>
              </a:rPr>
              <a:t>https://</a:t>
            </a:r>
            <a:r>
              <a:rPr lang="en-IN" sz="2400" dirty="0" smtClean="0">
                <a:latin typeface="Times New Roman" panose="02020603050405020304" pitchFamily="18" charset="0"/>
                <a:cs typeface="Times New Roman" panose="02020603050405020304" pitchFamily="18" charset="0"/>
                <a:hlinkClick r:id="rId3"/>
              </a:rPr>
              <a:t>images.app.goo.gl/Y5UjotAnrHFR4wXA7</a:t>
            </a:r>
            <a:endParaRPr lang="en-IN" sz="24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hlinkClick r:id="rId4"/>
              </a:rPr>
              <a:t>https://</a:t>
            </a:r>
            <a:r>
              <a:rPr lang="en-IN" sz="2400" dirty="0" smtClean="0">
                <a:latin typeface="Times New Roman" panose="02020603050405020304" pitchFamily="18" charset="0"/>
                <a:cs typeface="Times New Roman" panose="02020603050405020304" pitchFamily="18" charset="0"/>
                <a:hlinkClick r:id="rId4"/>
              </a:rPr>
              <a:t>images.app.goo.gl/DyUeQNvA8MXkqc5c6</a:t>
            </a:r>
            <a:endParaRPr lang="en-IN" sz="24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hlinkClick r:id="rId5"/>
              </a:rPr>
              <a:t>https://</a:t>
            </a:r>
            <a:r>
              <a:rPr lang="en-IN" sz="2400" dirty="0" smtClean="0">
                <a:latin typeface="Times New Roman" panose="02020603050405020304" pitchFamily="18" charset="0"/>
                <a:cs typeface="Times New Roman" panose="02020603050405020304" pitchFamily="18" charset="0"/>
                <a:hlinkClick r:id="rId5"/>
              </a:rPr>
              <a:t>images.app.goo.gl/NsLKj6iLLq7pK5X36</a:t>
            </a:r>
            <a:endParaRPr lang="en-IN" sz="24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hlinkClick r:id="rId6"/>
              </a:rPr>
              <a:t>https://</a:t>
            </a:r>
            <a:r>
              <a:rPr lang="en-IN" sz="2400" dirty="0" smtClean="0">
                <a:latin typeface="Times New Roman" panose="02020603050405020304" pitchFamily="18" charset="0"/>
                <a:cs typeface="Times New Roman" panose="02020603050405020304" pitchFamily="18" charset="0"/>
                <a:hlinkClick r:id="rId6"/>
              </a:rPr>
              <a:t>images.app.goo.gl/z9S7iaqrMRbyPS899</a:t>
            </a:r>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4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82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761" y="104503"/>
            <a:ext cx="8894977" cy="5081451"/>
          </a:xfrm>
          <a:prstGeom prst="rect">
            <a:avLst/>
          </a:prstGeom>
        </p:spPr>
      </p:pic>
    </p:spTree>
    <p:extLst>
      <p:ext uri="{BB962C8B-B14F-4D97-AF65-F5344CB8AC3E}">
        <p14:creationId xmlns:p14="http://schemas.microsoft.com/office/powerpoint/2010/main" val="820303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857" y="1048294"/>
            <a:ext cx="6313714" cy="3429000"/>
          </a:xfrm>
          <a:prstGeom prst="rect">
            <a:avLst/>
          </a:prstGeom>
        </p:spPr>
      </p:pic>
    </p:spTree>
    <p:extLst>
      <p:ext uri="{BB962C8B-B14F-4D97-AF65-F5344CB8AC3E}">
        <p14:creationId xmlns:p14="http://schemas.microsoft.com/office/powerpoint/2010/main" val="231057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845" y="571858"/>
            <a:ext cx="8911687" cy="1280890"/>
          </a:xfrm>
        </p:spPr>
        <p:txBody>
          <a:bodyPr>
            <a:normAutofit/>
          </a:bodyPr>
          <a:lstStyle/>
          <a:p>
            <a:r>
              <a:rPr lang="en-IN" sz="6600" dirty="0" smtClean="0">
                <a:solidFill>
                  <a:srgbClr val="C00000"/>
                </a:solidFill>
                <a:latin typeface="Times New Roman" panose="02020603050405020304" pitchFamily="18" charset="0"/>
                <a:cs typeface="Times New Roman" panose="02020603050405020304" pitchFamily="18" charset="0"/>
              </a:rPr>
              <a:t>Any Question?</a:t>
            </a:r>
            <a:endParaRPr lang="en-IN" sz="6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4800" b="1" dirty="0" smtClean="0">
                <a:latin typeface="Times New Roman" panose="02020603050405020304" pitchFamily="18" charset="0"/>
                <a:cs typeface="Times New Roman" panose="02020603050405020304" pitchFamily="18" charset="0"/>
              </a:rPr>
              <a:t>Write in comment section </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80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Outline</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7956" y="2125619"/>
            <a:ext cx="8915399" cy="2407192"/>
          </a:xfrm>
        </p:spPr>
        <p:txBody>
          <a:bodyPr>
            <a:normAutofit fontScale="92500" lnSpcReduction="10000"/>
          </a:bodyPr>
          <a:lstStyle/>
          <a:p>
            <a:pPr marL="457200" indent="-457200">
              <a:buFont typeface="Wingdings" panose="05000000000000000000" pitchFamily="2" charset="2"/>
              <a:buChar char="v"/>
            </a:pPr>
            <a:r>
              <a:rPr lang="en-IN" sz="2800" dirty="0" smtClean="0">
                <a:solidFill>
                  <a:schemeClr val="tx1"/>
                </a:solidFill>
                <a:latin typeface="Times New Roman" panose="02020603050405020304" pitchFamily="18" charset="0"/>
                <a:cs typeface="Times New Roman" panose="02020603050405020304" pitchFamily="18" charset="0"/>
              </a:rPr>
              <a:t>What is </a:t>
            </a:r>
            <a:r>
              <a:rPr lang="en-IN" sz="2800" dirty="0" smtClean="0">
                <a:solidFill>
                  <a:schemeClr val="tx1"/>
                </a:solidFill>
                <a:latin typeface="Times New Roman" panose="02020603050405020304" pitchFamily="18" charset="0"/>
                <a:cs typeface="Times New Roman" panose="02020603050405020304" pitchFamily="18" charset="0"/>
              </a:rPr>
              <a:t>Github?</a:t>
            </a:r>
          </a:p>
          <a:p>
            <a:pPr marL="457200" indent="-457200">
              <a:buFont typeface="Wingdings" panose="05000000000000000000" pitchFamily="2" charset="2"/>
              <a:buChar char="v"/>
            </a:pPr>
            <a:r>
              <a:rPr lang="en-IN" sz="2800" dirty="0" smtClean="0">
                <a:solidFill>
                  <a:schemeClr val="tx1"/>
                </a:solidFill>
                <a:latin typeface="Times New Roman" panose="02020603050405020304" pitchFamily="18" charset="0"/>
                <a:cs typeface="Times New Roman" panose="02020603050405020304" pitchFamily="18" charset="0"/>
              </a:rPr>
              <a:t>Important Terms</a:t>
            </a:r>
            <a:endParaRPr lang="en-IN" sz="28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smtClean="0">
                <a:solidFill>
                  <a:schemeClr val="tx1"/>
                </a:solidFill>
                <a:latin typeface="Times New Roman" panose="02020603050405020304" pitchFamily="18" charset="0"/>
                <a:cs typeface="Times New Roman" panose="02020603050405020304" pitchFamily="18" charset="0"/>
              </a:rPr>
              <a:t>Why </a:t>
            </a:r>
            <a:r>
              <a:rPr lang="en-IN" sz="2800" dirty="0" smtClean="0">
                <a:solidFill>
                  <a:schemeClr val="tx1"/>
                </a:solidFill>
                <a:latin typeface="Times New Roman" panose="02020603050405020304" pitchFamily="18" charset="0"/>
                <a:cs typeface="Times New Roman" panose="02020603050405020304" pitchFamily="18" charset="0"/>
              </a:rPr>
              <a:t>Github?</a:t>
            </a:r>
            <a:endParaRPr lang="en-IN" sz="28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smtClean="0">
                <a:solidFill>
                  <a:schemeClr val="tx1"/>
                </a:solidFill>
                <a:latin typeface="Times New Roman" panose="02020603050405020304" pitchFamily="18" charset="0"/>
                <a:cs typeface="Times New Roman" panose="02020603050405020304" pitchFamily="18" charset="0"/>
              </a:rPr>
              <a:t>How we can use?</a:t>
            </a:r>
            <a:endParaRPr lang="en-IN" sz="28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smtClean="0">
                <a:solidFill>
                  <a:schemeClr val="tx1"/>
                </a:solidFill>
                <a:latin typeface="Times New Roman" panose="02020603050405020304" pitchFamily="18" charset="0"/>
                <a:cs typeface="Times New Roman" panose="02020603050405020304" pitchFamily="18" charset="0"/>
              </a:rPr>
              <a:t>Upload your code in </a:t>
            </a:r>
            <a:r>
              <a:rPr lang="en-IN" sz="2800" dirty="0" err="1" smtClean="0">
                <a:solidFill>
                  <a:schemeClr val="tx1"/>
                </a:solidFill>
                <a:latin typeface="Times New Roman" panose="02020603050405020304" pitchFamily="18" charset="0"/>
                <a:cs typeface="Times New Roman" panose="02020603050405020304" pitchFamily="18" charset="0"/>
              </a:rPr>
              <a:t>github</a:t>
            </a:r>
            <a:endParaRPr lang="en-IN" sz="2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2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What is </a:t>
            </a:r>
            <a:r>
              <a:rPr lang="en-IN" sz="4400" b="1" dirty="0" smtClean="0">
                <a:solidFill>
                  <a:srgbClr val="C00000"/>
                </a:solidFill>
                <a:latin typeface="Times New Roman" panose="02020603050405020304" pitchFamily="18" charset="0"/>
                <a:cs typeface="Times New Roman" panose="02020603050405020304" pitchFamily="18" charset="0"/>
              </a:rPr>
              <a:t>Github?</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7956" y="2125619"/>
            <a:ext cx="8915399" cy="3504472"/>
          </a:xfrm>
        </p:spPr>
        <p:txBody>
          <a:bodyPr>
            <a:normAutofit/>
          </a:bodyPr>
          <a:lstStyle/>
          <a:p>
            <a:pPr marL="285750" indent="-285750" fontAlgn="base">
              <a:buFont typeface="Wingdings" panose="05000000000000000000" pitchFamily="2" charset="2"/>
              <a:buChar char="v"/>
            </a:pPr>
            <a:r>
              <a:rPr lang="en-US" sz="3600" dirty="0">
                <a:solidFill>
                  <a:schemeClr val="tx1"/>
                </a:solidFill>
                <a:latin typeface="Times New Roman" panose="02020603050405020304" pitchFamily="18" charset="0"/>
                <a:cs typeface="Times New Roman" panose="02020603050405020304" pitchFamily="18" charset="0"/>
              </a:rPr>
              <a:t>GitHub is a website and cloud-based service that helps developers store and manage their code, as well as track and control changes to their </a:t>
            </a:r>
            <a:r>
              <a:rPr lang="en-US" sz="3600" dirty="0" smtClean="0">
                <a:solidFill>
                  <a:schemeClr val="tx1"/>
                </a:solidFill>
                <a:latin typeface="Times New Roman" panose="02020603050405020304" pitchFamily="18" charset="0"/>
                <a:cs typeface="Times New Roman" panose="02020603050405020304" pitchFamily="18" charset="0"/>
              </a:rPr>
              <a:t>code.</a:t>
            </a:r>
            <a:endParaRPr lang="en-IN" sz="6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31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Important terms</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7956" y="2125619"/>
            <a:ext cx="8915399" cy="3504472"/>
          </a:xfrm>
        </p:spPr>
        <p:txBody>
          <a:bodyPr>
            <a:normAutofit/>
          </a:bodyPr>
          <a:lstStyle/>
          <a:p>
            <a:pPr marL="285750" indent="-285750" fontAlgn="base">
              <a:buFont typeface="Wingdings" panose="05000000000000000000" pitchFamily="2" charset="2"/>
              <a:buChar char="v"/>
            </a:pPr>
            <a:r>
              <a:rPr lang="en-US" sz="3600" dirty="0" err="1" smtClean="0">
                <a:solidFill>
                  <a:schemeClr val="tx1"/>
                </a:solidFill>
                <a:latin typeface="Times New Roman" panose="02020603050405020304" pitchFamily="18" charset="0"/>
                <a:cs typeface="Times New Roman" panose="02020603050405020304" pitchFamily="18" charset="0"/>
              </a:rPr>
              <a:t>Git</a:t>
            </a:r>
            <a:endParaRPr lang="en-US" sz="3600" dirty="0" smtClean="0">
              <a:solidFill>
                <a:schemeClr val="tx1"/>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sz="3600" dirty="0" smtClean="0">
                <a:solidFill>
                  <a:schemeClr val="tx1"/>
                </a:solidFill>
                <a:latin typeface="Times New Roman" panose="02020603050405020304" pitchFamily="18" charset="0"/>
                <a:cs typeface="Times New Roman" panose="02020603050405020304" pitchFamily="18" charset="0"/>
              </a:rPr>
              <a:t>Version Control</a:t>
            </a:r>
          </a:p>
          <a:p>
            <a:pPr marL="285750" indent="-285750" fontAlgn="base">
              <a:buFont typeface="Wingdings" panose="05000000000000000000" pitchFamily="2" charset="2"/>
              <a:buChar char="v"/>
            </a:pPr>
            <a:r>
              <a:rPr lang="en-US" sz="3600" dirty="0" smtClean="0">
                <a:solidFill>
                  <a:schemeClr val="tx1"/>
                </a:solidFill>
                <a:latin typeface="Times New Roman" panose="02020603050405020304" pitchFamily="18" charset="0"/>
                <a:cs typeface="Times New Roman" panose="02020603050405020304" pitchFamily="18" charset="0"/>
              </a:rPr>
              <a:t>Repository</a:t>
            </a:r>
          </a:p>
          <a:p>
            <a:pPr marL="285750" indent="-285750" fontAlgn="base">
              <a:buFont typeface="Wingdings" panose="05000000000000000000" pitchFamily="2" charset="2"/>
              <a:buChar char="v"/>
            </a:pPr>
            <a:r>
              <a:rPr lang="en-US" sz="3600" dirty="0" smtClean="0">
                <a:solidFill>
                  <a:schemeClr val="tx1"/>
                </a:solidFill>
                <a:latin typeface="Times New Roman" panose="02020603050405020304" pitchFamily="18" charset="0"/>
                <a:cs typeface="Times New Roman" panose="02020603050405020304" pitchFamily="18" charset="0"/>
              </a:rPr>
              <a:t>clone</a:t>
            </a:r>
            <a:endParaRPr lang="en-IN" sz="6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95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Important terms</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7956" y="2125619"/>
            <a:ext cx="8915399" cy="3504472"/>
          </a:xfrm>
        </p:spPr>
        <p:txBody>
          <a:bodyPr>
            <a:normAutofit/>
          </a:bodyPr>
          <a:lstStyle/>
          <a:p>
            <a:pPr marL="285750" indent="-285750" algn="just" fontAlgn="base">
              <a:buFont typeface="Wingdings" panose="05000000000000000000" pitchFamily="2" charset="2"/>
              <a:buChar char="v"/>
            </a:pPr>
            <a:r>
              <a:rPr lang="en-US" sz="3600" b="1" dirty="0" err="1" smtClean="0">
                <a:solidFill>
                  <a:schemeClr val="tx1"/>
                </a:solidFill>
                <a:latin typeface="Times New Roman" panose="02020603050405020304" pitchFamily="18" charset="0"/>
                <a:cs typeface="Times New Roman" panose="02020603050405020304" pitchFamily="18" charset="0"/>
              </a:rPr>
              <a:t>Git</a:t>
            </a:r>
            <a:r>
              <a:rPr lang="en-US" sz="3600" b="1" dirty="0" smtClean="0">
                <a:solidFill>
                  <a:schemeClr val="tx1"/>
                </a:solidFill>
                <a:latin typeface="Times New Roman" panose="02020603050405020304" pitchFamily="18" charset="0"/>
                <a:cs typeface="Times New Roman" panose="02020603050405020304" pitchFamily="18" charset="0"/>
              </a:rPr>
              <a:t> </a:t>
            </a:r>
            <a:r>
              <a:rPr lang="en-US" sz="36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is a distributed version-control system for tracking changes in source code during software development. It is designed for coordinating work among programmers, but it can be used to track changes in any set of files. </a:t>
            </a:r>
            <a:endParaRPr lang="en-US" sz="44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05" y="4221480"/>
            <a:ext cx="3615963" cy="1524000"/>
          </a:xfrm>
          <a:prstGeom prst="rect">
            <a:avLst/>
          </a:prstGeom>
        </p:spPr>
      </p:pic>
    </p:spTree>
    <p:extLst>
      <p:ext uri="{BB962C8B-B14F-4D97-AF65-F5344CB8AC3E}">
        <p14:creationId xmlns:p14="http://schemas.microsoft.com/office/powerpoint/2010/main" val="60287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Important terms</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7956" y="2125619"/>
            <a:ext cx="8915399" cy="3504472"/>
          </a:xfrm>
        </p:spPr>
        <p:txBody>
          <a:bodyPr>
            <a:normAutofit/>
          </a:bodyPr>
          <a:lstStyle/>
          <a:p>
            <a:pPr marL="285750" indent="-285750" algn="just" fontAlgn="base">
              <a:buFont typeface="Wingdings" panose="05000000000000000000" pitchFamily="2" charset="2"/>
              <a:buChar char="v"/>
            </a:pPr>
            <a:r>
              <a:rPr lang="en-US" sz="3600" b="1" dirty="0" smtClean="0">
                <a:solidFill>
                  <a:schemeClr val="tx1"/>
                </a:solidFill>
                <a:latin typeface="Times New Roman" panose="02020603050405020304" pitchFamily="18" charset="0"/>
                <a:cs typeface="Times New Roman" panose="02020603050405020304" pitchFamily="18" charset="0"/>
              </a:rPr>
              <a:t>Version control: </a:t>
            </a:r>
            <a:r>
              <a:rPr lang="en-US" sz="2400" dirty="0" smtClean="0">
                <a:solidFill>
                  <a:schemeClr val="tx1"/>
                </a:solidFill>
                <a:latin typeface="Times New Roman" panose="02020603050405020304" pitchFamily="18" charset="0"/>
                <a:cs typeface="Times New Roman" panose="02020603050405020304" pitchFamily="18" charset="0"/>
              </a:rPr>
              <a:t>Version </a:t>
            </a:r>
            <a:r>
              <a:rPr lang="en-US" sz="2400" dirty="0">
                <a:solidFill>
                  <a:schemeClr val="tx1"/>
                </a:solidFill>
                <a:latin typeface="Times New Roman" panose="02020603050405020304" pitchFamily="18" charset="0"/>
                <a:cs typeface="Times New Roman" panose="02020603050405020304" pitchFamily="18" charset="0"/>
              </a:rPr>
              <a:t>control is a type of system that allows you to keep track of changes made to your code over time. As such, version control is useful because: You can revert back to specific 'versions' of your code. </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78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Important terms</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7956" y="2125619"/>
            <a:ext cx="8915399" cy="3504472"/>
          </a:xfrm>
        </p:spPr>
        <p:txBody>
          <a:bodyPr>
            <a:normAutofit/>
          </a:bodyPr>
          <a:lstStyle/>
          <a:p>
            <a:pPr marL="285750" indent="-285750" algn="just" fontAlgn="base">
              <a:buFont typeface="Wingdings" panose="05000000000000000000" pitchFamily="2" charset="2"/>
              <a:buChar char="v"/>
            </a:pPr>
            <a:r>
              <a:rPr lang="en-US" sz="3600" b="1" dirty="0" smtClean="0">
                <a:solidFill>
                  <a:schemeClr val="tx1"/>
                </a:solidFill>
                <a:latin typeface="Times New Roman" panose="02020603050405020304" pitchFamily="18" charset="0"/>
                <a:cs typeface="Times New Roman" panose="02020603050405020304" pitchFamily="18" charset="0"/>
              </a:rPr>
              <a:t>Repository</a:t>
            </a:r>
            <a:r>
              <a:rPr lang="en-US" sz="36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In </a:t>
            </a:r>
            <a:r>
              <a:rPr lang="en-US" sz="2400" dirty="0">
                <a:solidFill>
                  <a:schemeClr val="tx1"/>
                </a:solidFill>
                <a:latin typeface="Times New Roman" panose="02020603050405020304" pitchFamily="18" charset="0"/>
                <a:cs typeface="Times New Roman" panose="02020603050405020304" pitchFamily="18" charset="0"/>
              </a:rPr>
              <a:t>software development, a </a:t>
            </a:r>
            <a:r>
              <a:rPr lang="en-US" sz="2400" b="1" dirty="0">
                <a:solidFill>
                  <a:schemeClr val="tx1"/>
                </a:solidFill>
                <a:latin typeface="Times New Roman" panose="02020603050405020304" pitchFamily="18" charset="0"/>
                <a:cs typeface="Times New Roman" panose="02020603050405020304" pitchFamily="18" charset="0"/>
              </a:rPr>
              <a:t>repository</a:t>
            </a:r>
            <a:r>
              <a:rPr lang="en-US" sz="2400" dirty="0">
                <a:solidFill>
                  <a:schemeClr val="tx1"/>
                </a:solidFill>
                <a:latin typeface="Times New Roman" panose="02020603050405020304" pitchFamily="18" charset="0"/>
                <a:cs typeface="Times New Roman" panose="02020603050405020304" pitchFamily="18" charset="0"/>
              </a:rPr>
              <a:t> is a central file storage location. It is used by version control systems to store multiple versions of files. ... This may include multiple source code files, as well as other resources used by the program.</a:t>
            </a:r>
            <a:endParaRPr lang="en-US" sz="24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757" y="4120923"/>
            <a:ext cx="3766866" cy="2143125"/>
          </a:xfrm>
          <a:prstGeom prst="rect">
            <a:avLst/>
          </a:prstGeom>
        </p:spPr>
      </p:pic>
    </p:spTree>
    <p:extLst>
      <p:ext uri="{BB962C8B-B14F-4D97-AF65-F5344CB8AC3E}">
        <p14:creationId xmlns:p14="http://schemas.microsoft.com/office/powerpoint/2010/main" val="404946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Important terms</a:t>
            </a: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7956" y="2125619"/>
            <a:ext cx="8915399" cy="3504472"/>
          </a:xfrm>
        </p:spPr>
        <p:txBody>
          <a:bodyPr>
            <a:normAutofit/>
          </a:bodyPr>
          <a:lstStyle/>
          <a:p>
            <a:pPr marL="285750" indent="-285750" algn="just" fontAlgn="base">
              <a:buFont typeface="Wingdings" panose="05000000000000000000" pitchFamily="2" charset="2"/>
              <a:buChar char="v"/>
            </a:pPr>
            <a:r>
              <a:rPr lang="en-US" sz="3600" b="1" dirty="0" smtClean="0">
                <a:solidFill>
                  <a:schemeClr val="tx1"/>
                </a:solidFill>
                <a:latin typeface="Times New Roman" panose="02020603050405020304" pitchFamily="18" charset="0"/>
                <a:cs typeface="Times New Roman" panose="02020603050405020304" pitchFamily="18" charset="0"/>
              </a:rPr>
              <a:t>Clone</a:t>
            </a:r>
            <a:r>
              <a:rPr lang="en-US" sz="36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Cloning a repository means that you're downloading a copy of the source code from source control. </a:t>
            </a:r>
            <a:endParaRPr lang="en-US" sz="24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333" y="3266439"/>
            <a:ext cx="5588862" cy="2363652"/>
          </a:xfrm>
          <a:prstGeom prst="rect">
            <a:avLst/>
          </a:prstGeom>
        </p:spPr>
      </p:pic>
    </p:spTree>
    <p:extLst>
      <p:ext uri="{BB962C8B-B14F-4D97-AF65-F5344CB8AC3E}">
        <p14:creationId xmlns:p14="http://schemas.microsoft.com/office/powerpoint/2010/main" val="353504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064" y="-424542"/>
            <a:ext cx="8915399" cy="2262781"/>
          </a:xfrm>
        </p:spPr>
        <p:txBody>
          <a:bodyPr>
            <a:normAutofit/>
          </a:bodyPr>
          <a:lstStyle/>
          <a:p>
            <a:pPr algn="ctr"/>
            <a:r>
              <a:rPr lang="en-IN" sz="4400" b="1" dirty="0" smtClean="0">
                <a:solidFill>
                  <a:srgbClr val="C00000"/>
                </a:solidFill>
                <a:latin typeface="Times New Roman" panose="02020603050405020304" pitchFamily="18" charset="0"/>
                <a:cs typeface="Times New Roman" panose="02020603050405020304" pitchFamily="18" charset="0"/>
              </a:rPr>
              <a:t>Why </a:t>
            </a:r>
            <a:r>
              <a:rPr lang="en-IN" sz="4400" b="1" dirty="0" smtClean="0">
                <a:solidFill>
                  <a:srgbClr val="C00000"/>
                </a:solidFill>
                <a:latin typeface="Times New Roman" panose="02020603050405020304" pitchFamily="18" charset="0"/>
                <a:cs typeface="Times New Roman" panose="02020603050405020304" pitchFamily="18" charset="0"/>
              </a:rPr>
              <a:t>Github?</a:t>
            </a:r>
            <a:endParaRPr lang="en-IN" sz="4400" b="1"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76" y="2272937"/>
            <a:ext cx="7328573" cy="3622413"/>
          </a:xfrm>
          <a:prstGeom prst="rect">
            <a:avLst/>
          </a:prstGeom>
        </p:spPr>
      </p:pic>
    </p:spTree>
    <p:extLst>
      <p:ext uri="{BB962C8B-B14F-4D97-AF65-F5344CB8AC3E}">
        <p14:creationId xmlns:p14="http://schemas.microsoft.com/office/powerpoint/2010/main" val="33203759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101</TotalTime>
  <Words>173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Wisp</vt:lpstr>
      <vt:lpstr>Github</vt:lpstr>
      <vt:lpstr>Outline</vt:lpstr>
      <vt:lpstr>What is Github?</vt:lpstr>
      <vt:lpstr>Important terms</vt:lpstr>
      <vt:lpstr>Important terms</vt:lpstr>
      <vt:lpstr>Important terms</vt:lpstr>
      <vt:lpstr>Important terms</vt:lpstr>
      <vt:lpstr>Important terms</vt:lpstr>
      <vt:lpstr>Why Github?</vt:lpstr>
      <vt:lpstr>Upload my code in Github</vt:lpstr>
      <vt:lpstr>References</vt:lpstr>
      <vt:lpstr>PowerPoint Presentation</vt:lpstr>
      <vt:lpstr>PowerPoint Presentation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Jagruti Boda</dc:creator>
  <cp:lastModifiedBy>Jagruti Boda</cp:lastModifiedBy>
  <cp:revision>14</cp:revision>
  <dcterms:created xsi:type="dcterms:W3CDTF">2020-03-25T05:10:59Z</dcterms:created>
  <dcterms:modified xsi:type="dcterms:W3CDTF">2020-03-29T10:09:35Z</dcterms:modified>
</cp:coreProperties>
</file>