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5" r:id="rId5"/>
    <p:sldId id="260" r:id="rId6"/>
    <p:sldId id="261" r:id="rId7"/>
    <p:sldId id="262" r:id="rId8"/>
    <p:sldId id="263" r:id="rId9"/>
    <p:sldId id="268" r:id="rId10"/>
    <p:sldId id="269" r:id="rId11"/>
    <p:sldId id="266"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3" r:id="rId25"/>
    <p:sldId id="284" r:id="rId26"/>
    <p:sldId id="286" r:id="rId27"/>
    <p:sldId id="285" r:id="rId28"/>
    <p:sldId id="281"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4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2" d="100"/>
          <a:sy n="112" d="100"/>
        </p:scale>
        <p:origin x="6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67760"/>
            <a:ext cx="10363200" cy="1470025"/>
          </a:xfrm>
        </p:spPr>
        <p:txBody>
          <a:bodyPr/>
          <a:lstStyle>
            <a:lvl1pPr>
              <a:defRPr sz="4800">
                <a:latin typeface="Apple Braille Pinpoint 8 Dot" pitchFamily="2" charset="0"/>
              </a:defRPr>
            </a:lvl1pPr>
          </a:lstStyle>
          <a:p>
            <a:r>
              <a:rPr lang="en-US" dirty="0"/>
              <a:t>Click to edit Master title style</a:t>
            </a:r>
          </a:p>
        </p:txBody>
      </p:sp>
      <p:sp>
        <p:nvSpPr>
          <p:cNvPr id="3" name="Subtitle 2"/>
          <p:cNvSpPr>
            <a:spLocks noGrp="1"/>
          </p:cNvSpPr>
          <p:nvPr>
            <p:ph type="subTitle" idx="1"/>
          </p:nvPr>
        </p:nvSpPr>
        <p:spPr>
          <a:xfrm>
            <a:off x="1557867" y="2294467"/>
            <a:ext cx="8534400" cy="1752600"/>
          </a:xfrm>
        </p:spPr>
        <p:txBody>
          <a:bodyPr/>
          <a:lstStyle>
            <a:lvl1pPr marL="0" indent="0" algn="ctr">
              <a:buNone/>
              <a:defRPr>
                <a:latin typeface="Apple Braille Pinpoint 8 Dot" pitchFamily="2"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928360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456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294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3839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664518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890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929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239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3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802341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28572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33018DF-3930-A44E-BBED-0B998FAF3232}"/>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8F6981A-DB0F-6D40-B8F6-6221AD230475}"/>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descr="UWindsor powerpoint bottom1.jpg">
            <a:extLst>
              <a:ext uri="{FF2B5EF4-FFF2-40B4-BE49-F238E27FC236}">
                <a16:creationId xmlns:a16="http://schemas.microsoft.com/office/drawing/2014/main" id="{E5B75E62-5039-864E-BDDD-A49EADF9E481}"/>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200776"/>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UW_Logo_1L_horz.jpg">
            <a:extLst>
              <a:ext uri="{FF2B5EF4-FFF2-40B4-BE49-F238E27FC236}">
                <a16:creationId xmlns:a16="http://schemas.microsoft.com/office/drawing/2014/main" id="{E242FE5E-10C0-B249-8E4C-610E120A7C9B}"/>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31801" y="6269038"/>
            <a:ext cx="3069167"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27791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Arial"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slideshare.net/AndreaBissoli/tableau-presentation-70031000?from_action=save" TargetMode="External"/><Relationship Id="rId2" Type="http://schemas.openxmlformats.org/officeDocument/2006/relationships/hyperlink" Target="https://www.tableau.com/products" TargetMode="External"/><Relationship Id="rId1" Type="http://schemas.openxmlformats.org/officeDocument/2006/relationships/slideLayout" Target="../slideLayouts/slideLayout1.xml"/><Relationship Id="rId6" Type="http://schemas.openxmlformats.org/officeDocument/2006/relationships/hyperlink" Target="https://community.tableau.com/thread/195684" TargetMode="External"/><Relationship Id="rId5" Type="http://schemas.openxmlformats.org/officeDocument/2006/relationships/hyperlink" Target="https://www.tableau.com/about/blog/2016/7/integrate-your-data-cross-database-joins-56724" TargetMode="External"/><Relationship Id="rId4" Type="http://schemas.openxmlformats.org/officeDocument/2006/relationships/hyperlink" Target="https://www.slideshare.net/seethaBTS/tableau-pp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90246"/>
            <a:ext cx="10363200" cy="1470025"/>
          </a:xfrm>
        </p:spPr>
        <p:txBody>
          <a:bodyPr>
            <a:normAutofit/>
          </a:bodyPr>
          <a:lstStyle/>
          <a:p>
            <a:r>
              <a:rPr lang="en-US" sz="4800" dirty="0">
                <a:solidFill>
                  <a:schemeClr val="accent6"/>
                </a:solidFill>
              </a:rPr>
              <a:t>Advanced Database Topics</a:t>
            </a:r>
            <a:endParaRPr lang="en-CA" sz="4800" dirty="0">
              <a:solidFill>
                <a:schemeClr val="accent6"/>
              </a:solidFill>
            </a:endParaRPr>
          </a:p>
        </p:txBody>
      </p:sp>
      <p:sp>
        <p:nvSpPr>
          <p:cNvPr id="3" name="Subtitle 2"/>
          <p:cNvSpPr>
            <a:spLocks noGrp="1"/>
          </p:cNvSpPr>
          <p:nvPr>
            <p:ph type="subTitle" idx="1"/>
          </p:nvPr>
        </p:nvSpPr>
        <p:spPr>
          <a:xfrm>
            <a:off x="1828800" y="2651760"/>
            <a:ext cx="8534400" cy="1752600"/>
          </a:xfrm>
        </p:spPr>
        <p:txBody>
          <a:bodyPr>
            <a:normAutofit/>
          </a:bodyPr>
          <a:lstStyle/>
          <a:p>
            <a:r>
              <a:rPr lang="en-US" dirty="0">
                <a:solidFill>
                  <a:schemeClr val="tx1"/>
                </a:solidFill>
              </a:rPr>
              <a:t>Instructor: </a:t>
            </a:r>
          </a:p>
          <a:p>
            <a:r>
              <a:rPr lang="en-US" dirty="0" err="1">
                <a:solidFill>
                  <a:schemeClr val="tx1"/>
                </a:solidFill>
              </a:rPr>
              <a:t>Dr.stephanos</a:t>
            </a:r>
            <a:r>
              <a:rPr lang="en-US" dirty="0">
                <a:solidFill>
                  <a:schemeClr val="tx1"/>
                </a:solidFill>
              </a:rPr>
              <a:t> </a:t>
            </a:r>
            <a:r>
              <a:rPr lang="en-US" dirty="0" err="1">
                <a:solidFill>
                  <a:schemeClr val="tx1"/>
                </a:solidFill>
              </a:rPr>
              <a:t>Mavromoustako</a:t>
            </a:r>
            <a:endParaRPr lang="en-US" dirty="0">
              <a:solidFill>
                <a:schemeClr val="tx1"/>
              </a:solidFill>
            </a:endParaRPr>
          </a:p>
          <a:p>
            <a:r>
              <a:rPr lang="en-US" dirty="0"/>
              <a:t>03-60-615</a:t>
            </a:r>
            <a:endParaRPr lang="en-US" dirty="0">
              <a:solidFill>
                <a:schemeClr val="tx1"/>
              </a:solidFill>
            </a:endParaRPr>
          </a:p>
        </p:txBody>
      </p:sp>
    </p:spTree>
    <p:extLst>
      <p:ext uri="{BB962C8B-B14F-4D97-AF65-F5344CB8AC3E}">
        <p14:creationId xmlns:p14="http://schemas.microsoft.com/office/powerpoint/2010/main" val="402123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 y="418894"/>
            <a:ext cx="12915900" cy="1198605"/>
          </a:xfrm>
        </p:spPr>
        <p:txBody>
          <a:bodyPr>
            <a:noAutofit/>
          </a:bodyPr>
          <a:lstStyle/>
          <a:p>
            <a:pPr fontAlgn="base"/>
            <a:r>
              <a:rPr lang="en-US" sz="4400" dirty="0">
                <a:solidFill>
                  <a:schemeClr val="accent6"/>
                </a:solidFill>
              </a:rPr>
              <a:t>Difference Between Joining And Blending Data:</a:t>
            </a:r>
          </a:p>
        </p:txBody>
      </p:sp>
      <p:sp>
        <p:nvSpPr>
          <p:cNvPr id="3" name="Subtitle 2"/>
          <p:cNvSpPr>
            <a:spLocks noGrp="1"/>
          </p:cNvSpPr>
          <p:nvPr>
            <p:ph type="subTitle" idx="1"/>
          </p:nvPr>
        </p:nvSpPr>
        <p:spPr>
          <a:xfrm>
            <a:off x="571500" y="2041027"/>
            <a:ext cx="11269980" cy="3342503"/>
          </a:xfrm>
        </p:spPr>
        <p:txBody>
          <a:bodyPr>
            <a:noAutofit/>
          </a:bodyPr>
          <a:lstStyle/>
          <a:p>
            <a:pPr algn="l"/>
            <a:r>
              <a:rPr lang="en-US" sz="2800" dirty="0"/>
              <a:t>Joining term is used when you are combining data from the same source, for example, worksheet in an Excel file or tables in Oracle database while blending requires two completely defined data sources in your report.</a:t>
            </a:r>
          </a:p>
        </p:txBody>
      </p:sp>
    </p:spTree>
    <p:extLst>
      <p:ext uri="{BB962C8B-B14F-4D97-AF65-F5344CB8AC3E}">
        <p14:creationId xmlns:p14="http://schemas.microsoft.com/office/powerpoint/2010/main" val="3145444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3713"/>
            <a:ext cx="9144000" cy="916502"/>
          </a:xfrm>
        </p:spPr>
        <p:txBody>
          <a:bodyPr>
            <a:normAutofit/>
          </a:bodyPr>
          <a:lstStyle/>
          <a:p>
            <a:r>
              <a:rPr lang="en-CA" dirty="0">
                <a:solidFill>
                  <a:schemeClr val="accent6"/>
                </a:solidFill>
              </a:rPr>
              <a:t>Cross-database Join</a:t>
            </a:r>
          </a:p>
        </p:txBody>
      </p:sp>
      <p:sp>
        <p:nvSpPr>
          <p:cNvPr id="3" name="Subtitle 2"/>
          <p:cNvSpPr>
            <a:spLocks noGrp="1"/>
          </p:cNvSpPr>
          <p:nvPr>
            <p:ph type="subTitle" idx="1"/>
          </p:nvPr>
        </p:nvSpPr>
        <p:spPr>
          <a:xfrm>
            <a:off x="1524000" y="2038865"/>
            <a:ext cx="9144000" cy="3218935"/>
          </a:xfrm>
        </p:spPr>
        <p:txBody>
          <a:bodyPr/>
          <a:lstStyle/>
          <a:p>
            <a:pPr algn="l"/>
            <a:r>
              <a:rPr lang="en-US" sz="2800" dirty="0"/>
              <a:t>You can't always answer your questions with a single data set. Sometimes, to answer your hardest questions, you have to integrate multiple data sets to uncover insight.</a:t>
            </a:r>
          </a:p>
          <a:p>
            <a:pPr algn="l"/>
            <a:r>
              <a:rPr lang="en-US" sz="2800" dirty="0"/>
              <a:t>This is a new feature in Tableau 10</a:t>
            </a:r>
            <a:endParaRPr lang="en-CA" sz="2800" dirty="0"/>
          </a:p>
        </p:txBody>
      </p:sp>
    </p:spTree>
    <p:extLst>
      <p:ext uri="{BB962C8B-B14F-4D97-AF65-F5344CB8AC3E}">
        <p14:creationId xmlns:p14="http://schemas.microsoft.com/office/powerpoint/2010/main" val="129298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0996" y="167662"/>
            <a:ext cx="9144000" cy="743507"/>
          </a:xfrm>
        </p:spPr>
        <p:txBody>
          <a:bodyPr>
            <a:noAutofit/>
          </a:bodyPr>
          <a:lstStyle/>
          <a:p>
            <a:r>
              <a:rPr lang="en-US" dirty="0">
                <a:solidFill>
                  <a:schemeClr val="accent6"/>
                </a:solidFill>
              </a:rPr>
              <a:t>Cycle Of Visual Analysis</a:t>
            </a:r>
            <a:endParaRPr lang="en-CA" dirty="0">
              <a:solidFill>
                <a:schemeClr val="accent6"/>
              </a:solidFill>
            </a:endParaRPr>
          </a:p>
        </p:txBody>
      </p:sp>
      <p:sp>
        <p:nvSpPr>
          <p:cNvPr id="3" name="Subtitle 2"/>
          <p:cNvSpPr>
            <a:spLocks noGrp="1"/>
          </p:cNvSpPr>
          <p:nvPr>
            <p:ph type="subTitle" idx="1"/>
          </p:nvPr>
        </p:nvSpPr>
        <p:spPr>
          <a:xfrm>
            <a:off x="1270996" y="1519880"/>
            <a:ext cx="4991100" cy="3737919"/>
          </a:xfrm>
        </p:spPr>
        <p:txBody>
          <a:bodyPr/>
          <a:lstStyle/>
          <a:p>
            <a:pPr algn="l"/>
            <a:r>
              <a:rPr lang="en-US" sz="2800" dirty="0"/>
              <a:t>An unpredictable and cyclical process of question-and-answer involving many tasks: </a:t>
            </a:r>
          </a:p>
          <a:p>
            <a:pPr algn="l"/>
            <a:r>
              <a:rPr lang="en-US" sz="2800" dirty="0"/>
              <a:t>• Discovering structure </a:t>
            </a:r>
          </a:p>
          <a:p>
            <a:pPr algn="l"/>
            <a:r>
              <a:rPr lang="en-US" sz="2800" dirty="0"/>
              <a:t>• Finding patterns and outliers </a:t>
            </a:r>
          </a:p>
          <a:p>
            <a:pPr algn="l"/>
            <a:r>
              <a:rPr lang="en-US" sz="2800" dirty="0"/>
              <a:t>• Deriving causal relationships </a:t>
            </a:r>
          </a:p>
          <a:p>
            <a:pPr algn="l"/>
            <a:r>
              <a:rPr lang="en-US" sz="2800" dirty="0"/>
              <a:t>• etc.</a:t>
            </a:r>
          </a:p>
          <a:p>
            <a:pPr algn="l"/>
            <a:endParaRPr lang="en-CA"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683" y="1109139"/>
            <a:ext cx="5041557" cy="4559402"/>
          </a:xfrm>
          <a:prstGeom prst="rect">
            <a:avLst/>
          </a:prstGeom>
        </p:spPr>
      </p:pic>
    </p:spTree>
    <p:extLst>
      <p:ext uri="{BB962C8B-B14F-4D97-AF65-F5344CB8AC3E}">
        <p14:creationId xmlns:p14="http://schemas.microsoft.com/office/powerpoint/2010/main" val="96540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662"/>
            <a:ext cx="12192000" cy="6544675"/>
          </a:xfrm>
          <a:prstGeom prst="rect">
            <a:avLst/>
          </a:prstGeom>
        </p:spPr>
      </p:pic>
    </p:spTree>
    <p:extLst>
      <p:ext uri="{BB962C8B-B14F-4D97-AF65-F5344CB8AC3E}">
        <p14:creationId xmlns:p14="http://schemas.microsoft.com/office/powerpoint/2010/main" val="118998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1900" y="0"/>
            <a:ext cx="3951902" cy="6183630"/>
          </a:xfrm>
          <a:prstGeom prst="rect">
            <a:avLst/>
          </a:prstGeom>
        </p:spPr>
      </p:pic>
    </p:spTree>
    <p:extLst>
      <p:ext uri="{BB962C8B-B14F-4D97-AF65-F5344CB8AC3E}">
        <p14:creationId xmlns:p14="http://schemas.microsoft.com/office/powerpoint/2010/main" val="315917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50"/>
            <a:ext cx="12192000" cy="6309361"/>
          </a:xfrm>
          <a:prstGeom prst="rect">
            <a:avLst/>
          </a:prstGeom>
        </p:spPr>
      </p:pic>
    </p:spTree>
    <p:extLst>
      <p:ext uri="{BB962C8B-B14F-4D97-AF65-F5344CB8AC3E}">
        <p14:creationId xmlns:p14="http://schemas.microsoft.com/office/powerpoint/2010/main" val="1740603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490" y="-79196"/>
            <a:ext cx="8894254" cy="6251396"/>
          </a:xfrm>
          <a:prstGeom prst="rect">
            <a:avLst/>
          </a:prstGeom>
        </p:spPr>
      </p:pic>
    </p:spTree>
    <p:extLst>
      <p:ext uri="{BB962C8B-B14F-4D97-AF65-F5344CB8AC3E}">
        <p14:creationId xmlns:p14="http://schemas.microsoft.com/office/powerpoint/2010/main" val="298459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874"/>
            <a:ext cx="12192000" cy="6492488"/>
          </a:xfrm>
          <a:prstGeom prst="rect">
            <a:avLst/>
          </a:prstGeom>
        </p:spPr>
      </p:pic>
    </p:spTree>
    <p:extLst>
      <p:ext uri="{BB962C8B-B14F-4D97-AF65-F5344CB8AC3E}">
        <p14:creationId xmlns:p14="http://schemas.microsoft.com/office/powerpoint/2010/main" val="140849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263"/>
            <a:ext cx="12192000" cy="5927114"/>
          </a:xfrm>
          <a:prstGeom prst="rect">
            <a:avLst/>
          </a:prstGeom>
        </p:spPr>
      </p:pic>
    </p:spTree>
    <p:extLst>
      <p:ext uri="{BB962C8B-B14F-4D97-AF65-F5344CB8AC3E}">
        <p14:creationId xmlns:p14="http://schemas.microsoft.com/office/powerpoint/2010/main" val="704387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95002"/>
            <a:ext cx="9791360" cy="6180066"/>
          </a:xfrm>
          <a:prstGeom prst="rect">
            <a:avLst/>
          </a:prstGeom>
        </p:spPr>
      </p:pic>
    </p:spTree>
    <p:extLst>
      <p:ext uri="{BB962C8B-B14F-4D97-AF65-F5344CB8AC3E}">
        <p14:creationId xmlns:p14="http://schemas.microsoft.com/office/powerpoint/2010/main" val="168416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7240" y="233046"/>
            <a:ext cx="10363200" cy="1470025"/>
          </a:xfrm>
        </p:spPr>
        <p:txBody>
          <a:bodyPr/>
          <a:lstStyle/>
          <a:p>
            <a:r>
              <a:rPr lang="en-US" dirty="0">
                <a:solidFill>
                  <a:schemeClr val="accent6"/>
                </a:solidFill>
              </a:rPr>
              <a:t>Tableau</a:t>
            </a:r>
            <a:endParaRPr lang="en-CA" dirty="0">
              <a:solidFill>
                <a:schemeClr val="accent6"/>
              </a:solidFill>
            </a:endParaRPr>
          </a:p>
        </p:txBody>
      </p:sp>
      <p:sp>
        <p:nvSpPr>
          <p:cNvPr id="3" name="Subtitle 2"/>
          <p:cNvSpPr>
            <a:spLocks noGrp="1"/>
          </p:cNvSpPr>
          <p:nvPr>
            <p:ph type="subTitle" idx="1"/>
          </p:nvPr>
        </p:nvSpPr>
        <p:spPr>
          <a:xfrm>
            <a:off x="1611630" y="2308860"/>
            <a:ext cx="8534400" cy="1752600"/>
          </a:xfrm>
        </p:spPr>
        <p:txBody>
          <a:bodyPr>
            <a:normAutofit fontScale="85000" lnSpcReduction="20000"/>
          </a:bodyPr>
          <a:lstStyle/>
          <a:p>
            <a:r>
              <a:rPr lang="en-US" dirty="0">
                <a:solidFill>
                  <a:schemeClr val="tx1"/>
                </a:solidFill>
              </a:rPr>
              <a:t>Prepared By: -</a:t>
            </a:r>
          </a:p>
          <a:p>
            <a:r>
              <a:rPr lang="en-US" dirty="0" err="1"/>
              <a:t>Mitanshi</a:t>
            </a:r>
            <a:r>
              <a:rPr lang="en-US" dirty="0"/>
              <a:t> Patel - 104892554</a:t>
            </a:r>
          </a:p>
          <a:p>
            <a:r>
              <a:rPr lang="en-US" dirty="0" err="1">
                <a:solidFill>
                  <a:schemeClr val="tx1"/>
                </a:solidFill>
              </a:rPr>
              <a:t>Jagruti</a:t>
            </a:r>
            <a:r>
              <a:rPr lang="en-US" dirty="0">
                <a:solidFill>
                  <a:schemeClr val="tx1"/>
                </a:solidFill>
              </a:rPr>
              <a:t> Patel - 104908316</a:t>
            </a:r>
          </a:p>
          <a:p>
            <a:r>
              <a:rPr lang="en-US" dirty="0"/>
              <a:t>Hiral Patel - 104711509</a:t>
            </a:r>
            <a:endParaRPr lang="en-US" dirty="0">
              <a:solidFill>
                <a:schemeClr val="tx1"/>
              </a:solidFill>
            </a:endParaRPr>
          </a:p>
        </p:txBody>
      </p:sp>
    </p:spTree>
    <p:extLst>
      <p:ext uri="{BB962C8B-B14F-4D97-AF65-F5344CB8AC3E}">
        <p14:creationId xmlns:p14="http://schemas.microsoft.com/office/powerpoint/2010/main" val="346040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779" y="0"/>
            <a:ext cx="8321022" cy="6220058"/>
          </a:xfrm>
          <a:prstGeom prst="rect">
            <a:avLst/>
          </a:prstGeom>
        </p:spPr>
      </p:pic>
    </p:spTree>
    <p:extLst>
      <p:ext uri="{BB962C8B-B14F-4D97-AF65-F5344CB8AC3E}">
        <p14:creationId xmlns:p14="http://schemas.microsoft.com/office/powerpoint/2010/main" val="2201779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 y="332460"/>
            <a:ext cx="11635740" cy="5801436"/>
          </a:xfrm>
          <a:prstGeom prst="rect">
            <a:avLst/>
          </a:prstGeom>
        </p:spPr>
      </p:pic>
    </p:spTree>
    <p:extLst>
      <p:ext uri="{BB962C8B-B14F-4D97-AF65-F5344CB8AC3E}">
        <p14:creationId xmlns:p14="http://schemas.microsoft.com/office/powerpoint/2010/main" val="1074903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141" y="11430"/>
            <a:ext cx="10869730" cy="6195746"/>
          </a:xfrm>
          <a:prstGeom prst="rect">
            <a:avLst/>
          </a:prstGeom>
        </p:spPr>
      </p:pic>
    </p:spTree>
    <p:extLst>
      <p:ext uri="{BB962C8B-B14F-4D97-AF65-F5344CB8AC3E}">
        <p14:creationId xmlns:p14="http://schemas.microsoft.com/office/powerpoint/2010/main" val="1238783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25" y="0"/>
            <a:ext cx="9638125" cy="6091857"/>
          </a:xfrm>
          <a:prstGeom prst="rect">
            <a:avLst/>
          </a:prstGeom>
        </p:spPr>
      </p:pic>
    </p:spTree>
    <p:extLst>
      <p:ext uri="{BB962C8B-B14F-4D97-AF65-F5344CB8AC3E}">
        <p14:creationId xmlns:p14="http://schemas.microsoft.com/office/powerpoint/2010/main" val="3911054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919" y="0"/>
            <a:ext cx="9123711" cy="6217920"/>
          </a:xfrm>
          <a:prstGeom prst="rect">
            <a:avLst/>
          </a:prstGeom>
        </p:spPr>
      </p:pic>
    </p:spTree>
    <p:extLst>
      <p:ext uri="{BB962C8B-B14F-4D97-AF65-F5344CB8AC3E}">
        <p14:creationId xmlns:p14="http://schemas.microsoft.com/office/powerpoint/2010/main" val="1237202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04" y="262890"/>
            <a:ext cx="11380196" cy="5290497"/>
          </a:xfrm>
          <a:prstGeom prst="rect">
            <a:avLst/>
          </a:prstGeom>
        </p:spPr>
      </p:pic>
    </p:spTree>
    <p:extLst>
      <p:ext uri="{BB962C8B-B14F-4D97-AF65-F5344CB8AC3E}">
        <p14:creationId xmlns:p14="http://schemas.microsoft.com/office/powerpoint/2010/main" val="167237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
            <a:ext cx="12192000" cy="6035040"/>
          </a:xfrm>
          <a:prstGeom prst="rect">
            <a:avLst/>
          </a:prstGeom>
        </p:spPr>
      </p:pic>
    </p:spTree>
    <p:extLst>
      <p:ext uri="{BB962C8B-B14F-4D97-AF65-F5344CB8AC3E}">
        <p14:creationId xmlns:p14="http://schemas.microsoft.com/office/powerpoint/2010/main" val="808026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593" y="365760"/>
            <a:ext cx="10880960" cy="5240978"/>
          </a:xfrm>
          <a:prstGeom prst="rect">
            <a:avLst/>
          </a:prstGeom>
        </p:spPr>
      </p:pic>
    </p:spTree>
    <p:extLst>
      <p:ext uri="{BB962C8B-B14F-4D97-AF65-F5344CB8AC3E}">
        <p14:creationId xmlns:p14="http://schemas.microsoft.com/office/powerpoint/2010/main" val="957305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7240" y="505143"/>
            <a:ext cx="9890760" cy="640534"/>
          </a:xfrm>
        </p:spPr>
        <p:txBody>
          <a:bodyPr>
            <a:noAutofit/>
          </a:bodyPr>
          <a:lstStyle/>
          <a:p>
            <a:r>
              <a:rPr lang="en-US" dirty="0">
                <a:solidFill>
                  <a:schemeClr val="accent6"/>
                </a:solidFill>
              </a:rPr>
              <a:t>What Has To Offer Tableau Online?</a:t>
            </a:r>
            <a:endParaRPr lang="en-CA" dirty="0">
              <a:solidFill>
                <a:schemeClr val="accent6"/>
              </a:solidFill>
            </a:endParaRPr>
          </a:p>
        </p:txBody>
      </p:sp>
      <p:sp>
        <p:nvSpPr>
          <p:cNvPr id="3" name="Subtitle 2"/>
          <p:cNvSpPr>
            <a:spLocks noGrp="1"/>
          </p:cNvSpPr>
          <p:nvPr>
            <p:ph type="subTitle" idx="1"/>
          </p:nvPr>
        </p:nvSpPr>
        <p:spPr>
          <a:xfrm>
            <a:off x="1524000" y="2018270"/>
            <a:ext cx="9144000" cy="3239530"/>
          </a:xfrm>
        </p:spPr>
        <p:txBody>
          <a:bodyPr/>
          <a:lstStyle/>
          <a:p>
            <a:pPr algn="l"/>
            <a:r>
              <a:rPr lang="en-US" dirty="0"/>
              <a:t>◉ Skip hardware cost &amp; setup time </a:t>
            </a:r>
          </a:p>
          <a:p>
            <a:pPr algn="l"/>
            <a:r>
              <a:rPr lang="en-US" dirty="0"/>
              <a:t>◉ Connection with other users </a:t>
            </a:r>
          </a:p>
          <a:p>
            <a:pPr algn="l"/>
            <a:r>
              <a:rPr lang="en-US" dirty="0"/>
              <a:t>◉ Support live data connections </a:t>
            </a:r>
          </a:p>
          <a:p>
            <a:pPr algn="l"/>
            <a:r>
              <a:rPr lang="en-US" dirty="0"/>
              <a:t>◉ Secure</a:t>
            </a:r>
            <a:endParaRPr lang="en-CA" dirty="0"/>
          </a:p>
        </p:txBody>
      </p:sp>
    </p:spTree>
    <p:extLst>
      <p:ext uri="{BB962C8B-B14F-4D97-AF65-F5344CB8AC3E}">
        <p14:creationId xmlns:p14="http://schemas.microsoft.com/office/powerpoint/2010/main" val="1148195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1578" y="382503"/>
            <a:ext cx="9144000" cy="1027713"/>
          </a:xfrm>
        </p:spPr>
        <p:txBody>
          <a:bodyPr/>
          <a:lstStyle/>
          <a:p>
            <a:r>
              <a:rPr lang="en-US" dirty="0">
                <a:solidFill>
                  <a:srgbClr val="00448A"/>
                </a:solidFill>
              </a:rPr>
              <a:t>References</a:t>
            </a:r>
            <a:endParaRPr lang="en-CA" dirty="0">
              <a:solidFill>
                <a:srgbClr val="00448A"/>
              </a:solidFill>
            </a:endParaRPr>
          </a:p>
        </p:txBody>
      </p:sp>
      <p:sp>
        <p:nvSpPr>
          <p:cNvPr id="3" name="Subtitle 2"/>
          <p:cNvSpPr>
            <a:spLocks noGrp="1"/>
          </p:cNvSpPr>
          <p:nvPr>
            <p:ph type="subTitle" idx="1"/>
          </p:nvPr>
        </p:nvSpPr>
        <p:spPr>
          <a:xfrm>
            <a:off x="1524000" y="1977081"/>
            <a:ext cx="9144000" cy="4744995"/>
          </a:xfrm>
        </p:spPr>
        <p:txBody>
          <a:bodyPr>
            <a:normAutofit/>
          </a:bodyPr>
          <a:lstStyle/>
          <a:p>
            <a:pPr algn="l"/>
            <a:r>
              <a:rPr lang="en-CA" sz="2800" dirty="0">
                <a:hlinkClick r:id="rId2"/>
              </a:rPr>
              <a:t>https://www.tableau.com/products</a:t>
            </a:r>
            <a:endParaRPr lang="en-CA" sz="2800" dirty="0"/>
          </a:p>
          <a:p>
            <a:pPr algn="l"/>
            <a:r>
              <a:rPr lang="en-CA" sz="2800" dirty="0">
                <a:hlinkClick r:id="rId3"/>
              </a:rPr>
              <a:t>https://www.slideshare.net/AndreaBissoli/tableau-presentation-70031000?from_action=save</a:t>
            </a:r>
            <a:endParaRPr lang="en-CA" sz="2800" dirty="0"/>
          </a:p>
          <a:p>
            <a:pPr algn="l"/>
            <a:r>
              <a:rPr lang="en-CA" sz="2800" dirty="0">
                <a:hlinkClick r:id="rId4"/>
              </a:rPr>
              <a:t>https://www.slideshare.net/seethaBTS/tableau-ppt</a:t>
            </a:r>
            <a:endParaRPr lang="en-CA" sz="2800" dirty="0"/>
          </a:p>
          <a:p>
            <a:pPr algn="l"/>
            <a:r>
              <a:rPr lang="en-CA" sz="2800" dirty="0">
                <a:hlinkClick r:id="rId5"/>
              </a:rPr>
              <a:t>https://www.tableau.com/about/blog/2016/7/integrate-your-data-cross-database-joins-56724</a:t>
            </a:r>
            <a:endParaRPr lang="en-CA" sz="2800" dirty="0"/>
          </a:p>
          <a:p>
            <a:pPr algn="l"/>
            <a:r>
              <a:rPr lang="en-CA" sz="2800" dirty="0">
                <a:hlinkClick r:id="rId6"/>
              </a:rPr>
              <a:t>https://community.tableau.com/thread/195684</a:t>
            </a:r>
            <a:endParaRPr lang="en-CA" sz="2800" dirty="0"/>
          </a:p>
          <a:p>
            <a:pPr algn="l"/>
            <a:endParaRPr lang="en-CA" sz="2800" dirty="0"/>
          </a:p>
          <a:p>
            <a:pPr algn="l"/>
            <a:endParaRPr lang="en-CA" sz="2800" dirty="0"/>
          </a:p>
        </p:txBody>
      </p:sp>
    </p:spTree>
    <p:extLst>
      <p:ext uri="{BB962C8B-B14F-4D97-AF65-F5344CB8AC3E}">
        <p14:creationId xmlns:p14="http://schemas.microsoft.com/office/powerpoint/2010/main" val="3213167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4390" y="838837"/>
            <a:ext cx="10363200" cy="1355724"/>
          </a:xfrm>
        </p:spPr>
        <p:txBody>
          <a:bodyPr/>
          <a:lstStyle/>
          <a:p>
            <a:r>
              <a:rPr lang="en-US" dirty="0">
                <a:solidFill>
                  <a:schemeClr val="accent6"/>
                </a:solidFill>
              </a:rPr>
              <a:t>Introduction</a:t>
            </a:r>
            <a:br>
              <a:rPr lang="en-US" dirty="0">
                <a:solidFill>
                  <a:schemeClr val="accent6"/>
                </a:solidFill>
              </a:rPr>
            </a:br>
            <a:endParaRPr lang="en-CA" dirty="0">
              <a:solidFill>
                <a:schemeClr val="accent6"/>
              </a:solidFill>
            </a:endParaRPr>
          </a:p>
        </p:txBody>
      </p:sp>
      <p:sp>
        <p:nvSpPr>
          <p:cNvPr id="3" name="Subtitle 2"/>
          <p:cNvSpPr>
            <a:spLocks noGrp="1"/>
          </p:cNvSpPr>
          <p:nvPr>
            <p:ph type="subTitle" idx="1"/>
          </p:nvPr>
        </p:nvSpPr>
        <p:spPr>
          <a:xfrm>
            <a:off x="1748790" y="2308861"/>
            <a:ext cx="8534400" cy="1752600"/>
          </a:xfrm>
        </p:spPr>
        <p:txBody>
          <a:bodyPr>
            <a:normAutofit fontScale="85000" lnSpcReduction="20000"/>
          </a:bodyPr>
          <a:lstStyle/>
          <a:p>
            <a:pPr algn="l"/>
            <a:r>
              <a:rPr lang="en-CA" dirty="0"/>
              <a:t>Tableau is one of the fastest evolving Business intelligence and data visualization tool. It is very quick to deploy, easy to learn and very spontaneous to use for a customer. It has evolved into one of the fastest and easiest. 	</a:t>
            </a:r>
          </a:p>
        </p:txBody>
      </p:sp>
    </p:spTree>
    <p:extLst>
      <p:ext uri="{BB962C8B-B14F-4D97-AF65-F5344CB8AC3E}">
        <p14:creationId xmlns:p14="http://schemas.microsoft.com/office/powerpoint/2010/main" val="151850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lstStyle/>
          <a:p>
            <a:r>
              <a:rPr lang="en-CA" sz="4800" dirty="0">
                <a:solidFill>
                  <a:schemeClr val="accent6"/>
                </a:solidFill>
              </a:rPr>
              <a:t>Products of Tableau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582" y="815546"/>
            <a:ext cx="7668835" cy="5461686"/>
          </a:xfrm>
          <a:prstGeom prst="rect">
            <a:avLst/>
          </a:prstGeom>
        </p:spPr>
      </p:pic>
    </p:spTree>
    <p:extLst>
      <p:ext uri="{BB962C8B-B14F-4D97-AF65-F5344CB8AC3E}">
        <p14:creationId xmlns:p14="http://schemas.microsoft.com/office/powerpoint/2010/main" val="124348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6830" y="562293"/>
            <a:ext cx="9144000" cy="805291"/>
          </a:xfrm>
        </p:spPr>
        <p:txBody>
          <a:bodyPr>
            <a:noAutofit/>
          </a:bodyPr>
          <a:lstStyle/>
          <a:p>
            <a:r>
              <a:rPr lang="en-CA" dirty="0">
                <a:solidFill>
                  <a:schemeClr val="accent6"/>
                </a:solidFill>
              </a:rPr>
              <a:t>Data Visualization</a:t>
            </a:r>
          </a:p>
        </p:txBody>
      </p:sp>
      <p:sp>
        <p:nvSpPr>
          <p:cNvPr id="3" name="Subtitle 2"/>
          <p:cNvSpPr>
            <a:spLocks noGrp="1"/>
          </p:cNvSpPr>
          <p:nvPr>
            <p:ph type="subTitle" idx="1"/>
          </p:nvPr>
        </p:nvSpPr>
        <p:spPr>
          <a:xfrm>
            <a:off x="1524000" y="1851660"/>
            <a:ext cx="9144000" cy="3406140"/>
          </a:xfrm>
        </p:spPr>
        <p:txBody>
          <a:bodyPr>
            <a:normAutofit fontScale="85000" lnSpcReduction="20000"/>
          </a:bodyPr>
          <a:lstStyle/>
          <a:p>
            <a:pPr marL="342900" indent="-342900" algn="l">
              <a:buFont typeface="Wingdings" panose="05000000000000000000" pitchFamily="2" charset="2"/>
              <a:buChar char="Ø"/>
            </a:pPr>
            <a:r>
              <a:rPr lang="en-CA" dirty="0"/>
              <a:t>Data Visualization is the process of describing information through visual rendering</a:t>
            </a:r>
          </a:p>
          <a:p>
            <a:pPr algn="l"/>
            <a:endParaRPr lang="en-CA" dirty="0"/>
          </a:p>
          <a:p>
            <a:pPr marL="342900" indent="-342900" algn="l">
              <a:buFont typeface="Wingdings" panose="05000000000000000000" pitchFamily="2" charset="2"/>
              <a:buChar char="q"/>
            </a:pPr>
            <a:r>
              <a:rPr lang="en-CA" b="1" dirty="0"/>
              <a:t>Importance of data visualization</a:t>
            </a:r>
          </a:p>
          <a:p>
            <a:pPr marL="342900" indent="-342900" algn="l">
              <a:buFont typeface="Wingdings" panose="05000000000000000000" pitchFamily="2" charset="2"/>
              <a:buChar char="Ø"/>
            </a:pPr>
            <a:r>
              <a:rPr lang="en-US" dirty="0"/>
              <a:t>Technological advances have made data visualization more</a:t>
            </a:r>
          </a:p>
          <a:p>
            <a:pPr marL="342900" indent="-342900" algn="l">
              <a:buFont typeface="Wingdings" panose="05000000000000000000" pitchFamily="2" charset="2"/>
              <a:buChar char="Ø"/>
            </a:pPr>
            <a:r>
              <a:rPr lang="en-US" dirty="0"/>
              <a:t>prevalent and powerful than ever before.</a:t>
            </a:r>
          </a:p>
          <a:p>
            <a:pPr marL="342900" indent="-342900" algn="l">
              <a:buFont typeface="Wingdings" panose="05000000000000000000" pitchFamily="2" charset="2"/>
              <a:buChar char="Ø"/>
            </a:pPr>
            <a:r>
              <a:rPr lang="en-US" dirty="0"/>
              <a:t>Businesses purpose.</a:t>
            </a:r>
            <a:endParaRPr lang="en-CA" dirty="0"/>
          </a:p>
        </p:txBody>
      </p:sp>
    </p:spTree>
    <p:extLst>
      <p:ext uri="{BB962C8B-B14F-4D97-AF65-F5344CB8AC3E}">
        <p14:creationId xmlns:p14="http://schemas.microsoft.com/office/powerpoint/2010/main" val="417322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5990"/>
            <a:ext cx="9471660" cy="1126567"/>
          </a:xfrm>
        </p:spPr>
        <p:txBody>
          <a:bodyPr>
            <a:noAutofit/>
          </a:bodyPr>
          <a:lstStyle/>
          <a:p>
            <a:r>
              <a:rPr lang="en-US" dirty="0">
                <a:solidFill>
                  <a:schemeClr val="accent6"/>
                </a:solidFill>
                <a:latin typeface="+mn-lt"/>
              </a:rPr>
              <a:t>Let’s connect Tableau to the data!</a:t>
            </a:r>
            <a:endParaRPr lang="en-CA" dirty="0">
              <a:solidFill>
                <a:schemeClr val="accent6"/>
              </a:solidFill>
              <a:latin typeface="+mn-lt"/>
            </a:endParaRPr>
          </a:p>
        </p:txBody>
      </p:sp>
      <p:sp>
        <p:nvSpPr>
          <p:cNvPr id="3" name="Subtitle 2"/>
          <p:cNvSpPr>
            <a:spLocks noGrp="1"/>
          </p:cNvSpPr>
          <p:nvPr>
            <p:ph type="subTitle" idx="1"/>
          </p:nvPr>
        </p:nvSpPr>
        <p:spPr>
          <a:xfrm>
            <a:off x="1524000" y="2331721"/>
            <a:ext cx="9144000" cy="2926080"/>
          </a:xfrm>
        </p:spPr>
        <p:txBody>
          <a:bodyPr/>
          <a:lstStyle/>
          <a:p>
            <a:r>
              <a:rPr lang="en-CA" dirty="0"/>
              <a:t>Connecting to data</a:t>
            </a:r>
          </a:p>
          <a:p>
            <a:endParaRPr lang="en-CA" dirty="0"/>
          </a:p>
          <a:p>
            <a:endParaRPr lang="en-CA" dirty="0"/>
          </a:p>
          <a:p>
            <a:pPr algn="l"/>
            <a:r>
              <a:rPr lang="en-CA" dirty="0"/>
              <a:t>  Excel 			Database		      Cloud</a:t>
            </a:r>
          </a:p>
        </p:txBody>
      </p:sp>
      <p:cxnSp>
        <p:nvCxnSpPr>
          <p:cNvPr id="11" name="Straight Arrow Connector 10"/>
          <p:cNvCxnSpPr>
            <a:cxnSpLocks/>
          </p:cNvCxnSpPr>
          <p:nvPr/>
        </p:nvCxnSpPr>
        <p:spPr>
          <a:xfrm>
            <a:off x="6096000" y="3089189"/>
            <a:ext cx="3219450" cy="1208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6096000" y="3101546"/>
            <a:ext cx="0" cy="1070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H="1">
            <a:off x="2286000" y="3089189"/>
            <a:ext cx="3810003" cy="1208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799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1510" y="802323"/>
            <a:ext cx="10435590" cy="891788"/>
          </a:xfrm>
        </p:spPr>
        <p:txBody>
          <a:bodyPr>
            <a:noAutofit/>
          </a:bodyPr>
          <a:lstStyle/>
          <a:p>
            <a:r>
              <a:rPr lang="en-US" dirty="0">
                <a:solidFill>
                  <a:schemeClr val="accent6"/>
                </a:solidFill>
              </a:rPr>
              <a:t>Saving And Publishing Data Sources</a:t>
            </a:r>
          </a:p>
        </p:txBody>
      </p:sp>
      <p:sp>
        <p:nvSpPr>
          <p:cNvPr id="3" name="Subtitle 2"/>
          <p:cNvSpPr>
            <a:spLocks noGrp="1"/>
          </p:cNvSpPr>
          <p:nvPr>
            <p:ph type="subTitle" idx="1"/>
          </p:nvPr>
        </p:nvSpPr>
        <p:spPr>
          <a:xfrm>
            <a:off x="1524000" y="2187145"/>
            <a:ext cx="9144000" cy="4522573"/>
          </a:xfrm>
        </p:spPr>
        <p:txBody>
          <a:bodyPr>
            <a:normAutofit/>
          </a:bodyPr>
          <a:lstStyle/>
          <a:p>
            <a:endParaRPr lang="en-US" dirty="0"/>
          </a:p>
          <a:p>
            <a:endParaRPr lang="en-US" dirty="0"/>
          </a:p>
          <a:p>
            <a:endParaRPr lang="en-US" dirty="0"/>
          </a:p>
          <a:p>
            <a:endParaRPr lang="en-US" dirty="0"/>
          </a:p>
          <a:p>
            <a:r>
              <a:rPr lang="en-US" sz="2400" dirty="0"/>
              <a:t>Saving data source as a .</a:t>
            </a:r>
            <a:r>
              <a:rPr lang="en-US" sz="2400" dirty="0" err="1"/>
              <a:t>tds</a:t>
            </a:r>
            <a:r>
              <a:rPr lang="en-US" sz="2400" dirty="0"/>
              <a:t>  -&gt;   this is not the data itself!</a:t>
            </a:r>
            <a:endParaRPr lang="en-CA"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9057" y="2409812"/>
            <a:ext cx="7744906" cy="1924319"/>
          </a:xfrm>
          <a:prstGeom prst="rect">
            <a:avLst/>
          </a:prstGeom>
        </p:spPr>
      </p:pic>
    </p:spTree>
    <p:extLst>
      <p:ext uri="{BB962C8B-B14F-4D97-AF65-F5344CB8AC3E}">
        <p14:creationId xmlns:p14="http://schemas.microsoft.com/office/powerpoint/2010/main" val="380420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50863"/>
            <a:ext cx="9144000" cy="990642"/>
          </a:xfrm>
        </p:spPr>
        <p:txBody>
          <a:bodyPr>
            <a:normAutofit/>
          </a:bodyPr>
          <a:lstStyle/>
          <a:p>
            <a:r>
              <a:rPr lang="en-CA" dirty="0">
                <a:solidFill>
                  <a:schemeClr val="accent6"/>
                </a:solidFill>
              </a:rPr>
              <a:t>Total File Types</a:t>
            </a:r>
          </a:p>
        </p:txBody>
      </p:sp>
      <p:sp>
        <p:nvSpPr>
          <p:cNvPr id="3" name="Subtitle 2"/>
          <p:cNvSpPr>
            <a:spLocks noGrp="1"/>
          </p:cNvSpPr>
          <p:nvPr>
            <p:ph type="subTitle" idx="1"/>
          </p:nvPr>
        </p:nvSpPr>
        <p:spPr>
          <a:xfrm>
            <a:off x="765810" y="1689786"/>
            <a:ext cx="10915650" cy="3122244"/>
          </a:xfrm>
        </p:spPr>
        <p:txBody>
          <a:bodyPr>
            <a:noAutofit/>
          </a:bodyPr>
          <a:lstStyle/>
          <a:p>
            <a:pPr marL="342900" indent="-342900" algn="l">
              <a:buFont typeface="Arial" panose="020B0604020202020204" pitchFamily="34" charset="0"/>
              <a:buChar char="•"/>
            </a:pPr>
            <a:r>
              <a:rPr lang="en-US" sz="2400" b="1" dirty="0"/>
              <a:t>Workbook (.</a:t>
            </a:r>
            <a:r>
              <a:rPr lang="en-US" sz="2400" b="1" dirty="0" err="1"/>
              <a:t>twb</a:t>
            </a:r>
            <a:r>
              <a:rPr lang="en-US" sz="2400" b="1" dirty="0"/>
              <a:t>): </a:t>
            </a:r>
            <a:r>
              <a:rPr lang="en-US" sz="2400" dirty="0"/>
              <a:t>Workbooks hold worksheets, dashboards and stories. </a:t>
            </a:r>
          </a:p>
          <a:p>
            <a:pPr marL="342900" indent="-342900" algn="l">
              <a:buFont typeface="Arial" panose="020B0604020202020204" pitchFamily="34" charset="0"/>
              <a:buChar char="•"/>
            </a:pPr>
            <a:r>
              <a:rPr lang="en-US" sz="2400" b="1" dirty="0"/>
              <a:t>Bookmark (.</a:t>
            </a:r>
            <a:r>
              <a:rPr lang="en-US" sz="2400" b="1" dirty="0" err="1"/>
              <a:t>tbm</a:t>
            </a:r>
            <a:r>
              <a:rPr lang="en-US" sz="2400" b="1" dirty="0"/>
              <a:t>): </a:t>
            </a:r>
            <a:r>
              <a:rPr lang="en-US" sz="2400" dirty="0"/>
              <a:t>Bookmarks contain a single sheet.</a:t>
            </a:r>
          </a:p>
          <a:p>
            <a:pPr marL="342900" indent="-342900" algn="l">
              <a:buFont typeface="Arial" panose="020B0604020202020204" pitchFamily="34" charset="0"/>
              <a:buChar char="•"/>
            </a:pPr>
            <a:r>
              <a:rPr lang="en-US" sz="2400" b="1" dirty="0"/>
              <a:t>Packaged workbook (.</a:t>
            </a:r>
            <a:r>
              <a:rPr lang="en-US" sz="2400" b="1" dirty="0" err="1"/>
              <a:t>twbx</a:t>
            </a:r>
            <a:r>
              <a:rPr lang="en-US" sz="2400" b="1" dirty="0"/>
              <a:t>): </a:t>
            </a:r>
            <a:r>
              <a:rPr lang="en-US" sz="2400" dirty="0"/>
              <a:t>Archive containing a workbook along with all data sources and files. </a:t>
            </a:r>
          </a:p>
          <a:p>
            <a:pPr marL="342900" indent="-342900" algn="l">
              <a:buFont typeface="Arial" panose="020B0604020202020204" pitchFamily="34" charset="0"/>
              <a:buChar char="•"/>
            </a:pPr>
            <a:r>
              <a:rPr lang="en-US" sz="2400" b="1" dirty="0"/>
              <a:t>Data extract (.</a:t>
            </a:r>
            <a:r>
              <a:rPr lang="en-US" sz="2400" b="1" dirty="0" err="1"/>
              <a:t>tde</a:t>
            </a:r>
            <a:r>
              <a:rPr lang="en-US" sz="2400" b="1" dirty="0"/>
              <a:t>):</a:t>
            </a:r>
            <a:r>
              <a:rPr lang="en-US" sz="2400" dirty="0"/>
              <a:t> Local copy of a subset or entire data source to share and improve the performance. </a:t>
            </a:r>
          </a:p>
          <a:p>
            <a:pPr marL="342900" indent="-342900" algn="l">
              <a:buFont typeface="Arial" panose="020B0604020202020204" pitchFamily="34" charset="0"/>
              <a:buChar char="•"/>
            </a:pPr>
            <a:r>
              <a:rPr lang="en-US" sz="2400" b="1" dirty="0"/>
              <a:t>Data source(.</a:t>
            </a:r>
            <a:r>
              <a:rPr lang="en-US" sz="2400" b="1" dirty="0" err="1"/>
              <a:t>tds</a:t>
            </a:r>
            <a:r>
              <a:rPr lang="en-US" sz="2400" b="1" dirty="0"/>
              <a:t>): </a:t>
            </a:r>
            <a:r>
              <a:rPr lang="en-US" sz="2400" dirty="0"/>
              <a:t>Shortcut to </a:t>
            </a:r>
            <a:r>
              <a:rPr lang="en-US" sz="2400" dirty="0" err="1"/>
              <a:t>oftenly</a:t>
            </a:r>
            <a:r>
              <a:rPr lang="en-US" sz="2400" dirty="0"/>
              <a:t> used data sources, containing information and modifications. </a:t>
            </a:r>
          </a:p>
          <a:p>
            <a:pPr marL="342900" indent="-342900" algn="l">
              <a:buFont typeface="Arial" panose="020B0604020202020204" pitchFamily="34" charset="0"/>
              <a:buChar char="•"/>
            </a:pPr>
            <a:r>
              <a:rPr lang="en-US" sz="2400" b="1" dirty="0"/>
              <a:t>Packaged data source (.</a:t>
            </a:r>
            <a:r>
              <a:rPr lang="en-US" sz="2400" b="1" dirty="0" err="1"/>
              <a:t>tdsx</a:t>
            </a:r>
            <a:r>
              <a:rPr lang="en-US" sz="2400" b="1" dirty="0"/>
              <a:t>): </a:t>
            </a:r>
            <a:r>
              <a:rPr lang="en-US" sz="2400" dirty="0"/>
              <a:t>Archive containing a data source file along with any related files.</a:t>
            </a:r>
            <a:endParaRPr lang="en-CA" sz="2400" dirty="0"/>
          </a:p>
        </p:txBody>
      </p:sp>
    </p:spTree>
    <p:extLst>
      <p:ext uri="{BB962C8B-B14F-4D97-AF65-F5344CB8AC3E}">
        <p14:creationId xmlns:p14="http://schemas.microsoft.com/office/powerpoint/2010/main" val="2895913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9393"/>
            <a:ext cx="9144000" cy="743507"/>
          </a:xfrm>
        </p:spPr>
        <p:txBody>
          <a:bodyPr>
            <a:noAutofit/>
          </a:bodyPr>
          <a:lstStyle/>
          <a:p>
            <a:r>
              <a:rPr lang="en-CA" dirty="0">
                <a:solidFill>
                  <a:schemeClr val="accent6"/>
                </a:solidFill>
              </a:rPr>
              <a:t>Data Joining And Data Blending</a:t>
            </a:r>
          </a:p>
        </p:txBody>
      </p:sp>
      <p:sp>
        <p:nvSpPr>
          <p:cNvPr id="3" name="Subtitle 2"/>
          <p:cNvSpPr>
            <a:spLocks noGrp="1"/>
          </p:cNvSpPr>
          <p:nvPr>
            <p:ph type="subTitle" idx="1"/>
          </p:nvPr>
        </p:nvSpPr>
        <p:spPr>
          <a:xfrm>
            <a:off x="742950" y="1438944"/>
            <a:ext cx="10492740" cy="4481796"/>
          </a:xfrm>
        </p:spPr>
        <p:txBody>
          <a:bodyPr>
            <a:normAutofit fontScale="85000" lnSpcReduction="20000"/>
          </a:bodyPr>
          <a:lstStyle/>
          <a:p>
            <a:pPr marL="342900" indent="-342900" algn="l" fontAlgn="base">
              <a:buFont typeface="Wingdings" panose="05000000000000000000" pitchFamily="2" charset="2"/>
              <a:buChar char="q"/>
            </a:pPr>
            <a:r>
              <a:rPr lang="en-US" b="1" dirty="0"/>
              <a:t>When to use joining:</a:t>
            </a:r>
          </a:p>
          <a:p>
            <a:pPr marL="342900" indent="-342900" algn="l" fontAlgn="base">
              <a:buFont typeface="Wingdings" panose="05000000000000000000" pitchFamily="2" charset="2"/>
              <a:buChar char="Ø"/>
            </a:pPr>
            <a:r>
              <a:rPr lang="en-US" dirty="0"/>
              <a:t>You can only use joining when your data comes form the same underlying source (for example, the same Excel file or Access file).</a:t>
            </a:r>
          </a:p>
          <a:p>
            <a:pPr algn="l" fontAlgn="base"/>
            <a:endParaRPr lang="en-US" dirty="0"/>
          </a:p>
          <a:p>
            <a:pPr marL="342900" indent="-342900" algn="l" fontAlgn="base">
              <a:buFont typeface="Wingdings" panose="05000000000000000000" pitchFamily="2" charset="2"/>
              <a:buChar char="q"/>
            </a:pPr>
            <a:r>
              <a:rPr lang="en-US" b="1" dirty="0"/>
              <a:t>When to use data blending:</a:t>
            </a:r>
          </a:p>
          <a:p>
            <a:pPr marL="342900" indent="-342900" algn="l">
              <a:buFont typeface="Wingdings" panose="05000000000000000000" pitchFamily="2" charset="2"/>
              <a:buChar char="Ø"/>
            </a:pPr>
            <a:r>
              <a:rPr lang="en-US" dirty="0"/>
              <a:t>It’s not same as Data Joining, Data Blending in tableau allows combining of data from different sources and platforms. </a:t>
            </a:r>
          </a:p>
          <a:p>
            <a:pPr marL="342900" indent="-342900" algn="l">
              <a:buFont typeface="Wingdings" panose="05000000000000000000" pitchFamily="2" charset="2"/>
              <a:buChar char="Ø"/>
            </a:pPr>
            <a:r>
              <a:rPr lang="en-US" dirty="0"/>
              <a:t>For Example, you can blend data present in an flat file (csv) with Teradata or DB2 databases DB to create a combined / blended dataset.</a:t>
            </a:r>
          </a:p>
        </p:txBody>
      </p:sp>
    </p:spTree>
    <p:extLst>
      <p:ext uri="{BB962C8B-B14F-4D97-AF65-F5344CB8AC3E}">
        <p14:creationId xmlns:p14="http://schemas.microsoft.com/office/powerpoint/2010/main" val="357253940"/>
      </p:ext>
    </p:extLst>
  </p:cSld>
  <p:clrMapOvr>
    <a:masterClrMapping/>
  </p:clrMapOvr>
</p:sld>
</file>

<file path=ppt/theme/theme1.xml><?xml version="1.0" encoding="utf-8"?>
<a:theme xmlns:a="http://schemas.openxmlformats.org/drawingml/2006/main" name="UWindsorTempla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uwindsor_template1</Template>
  <TotalTime>273</TotalTime>
  <Words>538</Words>
  <Application>Microsoft Macintosh PowerPoint</Application>
  <PresentationFormat>Widescreen</PresentationFormat>
  <Paragraphs>66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ＭＳ Ｐゴシック</vt:lpstr>
      <vt:lpstr>Apple Braille Pinpoint 8 Dot</vt:lpstr>
      <vt:lpstr>Arial</vt:lpstr>
      <vt:lpstr>Wingdings</vt:lpstr>
      <vt:lpstr>UWindsorTemplate</vt:lpstr>
      <vt:lpstr>Advanced Database Topics</vt:lpstr>
      <vt:lpstr>Tableau</vt:lpstr>
      <vt:lpstr>Introduction </vt:lpstr>
      <vt:lpstr>PowerPoint Presentation</vt:lpstr>
      <vt:lpstr>Data Visualization</vt:lpstr>
      <vt:lpstr>Let’s connect Tableau to the data!</vt:lpstr>
      <vt:lpstr>Saving And Publishing Data Sources</vt:lpstr>
      <vt:lpstr>Total File Types</vt:lpstr>
      <vt:lpstr>Data Joining And Data Blending</vt:lpstr>
      <vt:lpstr>Difference Between Joining And Blending Data:</vt:lpstr>
      <vt:lpstr>Cross-database Join</vt:lpstr>
      <vt:lpstr>Cycle Of Visual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Has To Offer Tableau Online?</vt:lpstr>
      <vt:lpstr>References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Database Topics</dc:title>
  <dc:creator>hiralpatel894@gmail.com</dc:creator>
  <cp:lastModifiedBy>Jagruti Bhudiya</cp:lastModifiedBy>
  <cp:revision>58</cp:revision>
  <dcterms:created xsi:type="dcterms:W3CDTF">2018-06-03T17:29:52Z</dcterms:created>
  <dcterms:modified xsi:type="dcterms:W3CDTF">2018-06-05T15:15:05Z</dcterms:modified>
</cp:coreProperties>
</file>