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26"/>
  </p:notesMasterIdLst>
  <p:sldIdLst>
    <p:sldId id="257" r:id="rId5"/>
    <p:sldId id="258" r:id="rId6"/>
    <p:sldId id="259" r:id="rId7"/>
    <p:sldId id="260" r:id="rId8"/>
    <p:sldId id="262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61" r:id="rId17"/>
    <p:sldId id="269" r:id="rId18"/>
    <p:sldId id="270" r:id="rId19"/>
    <p:sldId id="272" r:id="rId20"/>
    <p:sldId id="273" r:id="rId21"/>
    <p:sldId id="275" r:id="rId22"/>
    <p:sldId id="287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19" autoAdjust="0"/>
  </p:normalViewPr>
  <p:slideViewPr>
    <p:cSldViewPr snapToGrid="0">
      <p:cViewPr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E5828-EBCE-4CB9-B5DA-65B3C839A946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A058-49AA-4A9E-A005-ADBEBF50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AA058-49AA-4A9E-A005-ADBEBF5022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52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87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5948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83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21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026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1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623" y="1447800"/>
            <a:ext cx="3333676" cy="309698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Predicting Loan Default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623" y="4740729"/>
            <a:ext cx="3333676" cy="1469570"/>
          </a:xfrm>
        </p:spPr>
        <p:txBody>
          <a:bodyPr>
            <a:normAutofit/>
          </a:bodyPr>
          <a:lstStyle/>
          <a:p>
            <a:endParaRPr lang="en-US" sz="1800" b="1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242E2-8A9B-4547-9639-B265F24F99D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45" b="36807"/>
          <a:stretch/>
        </p:blipFill>
        <p:spPr bwMode="auto">
          <a:xfrm>
            <a:off x="643854" y="1409070"/>
            <a:ext cx="6270662" cy="1135923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pringboard - Data Analytics Career Track Mentor (Part-Time ...">
            <a:extLst>
              <a:ext uri="{FF2B5EF4-FFF2-40B4-BE49-F238E27FC236}">
                <a16:creationId xmlns:a16="http://schemas.microsoft.com/office/drawing/2014/main" id="{FE1175E9-093A-4DD0-A071-DDE43913A94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4086051"/>
            <a:ext cx="6270662" cy="148928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D2C62C-8B59-442D-9E18-0E591D2E2B4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862700"/>
            <a:ext cx="6275584" cy="313779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82817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A9266-900D-424B-81C9-DB307404F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09026"/>
              </p:ext>
            </p:extLst>
          </p:nvPr>
        </p:nvGraphicFramePr>
        <p:xfrm>
          <a:off x="955392" y="2430854"/>
          <a:ext cx="6275586" cy="20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3187">
                  <a:extLst>
                    <a:ext uri="{9D8B030D-6E8A-4147-A177-3AD203B41FA5}">
                      <a16:colId xmlns:a16="http://schemas.microsoft.com/office/drawing/2014/main" val="729709879"/>
                    </a:ext>
                  </a:extLst>
                </a:gridCol>
                <a:gridCol w="747393">
                  <a:extLst>
                    <a:ext uri="{9D8B030D-6E8A-4147-A177-3AD203B41FA5}">
                      <a16:colId xmlns:a16="http://schemas.microsoft.com/office/drawing/2014/main" val="248950576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946343625"/>
                    </a:ext>
                  </a:extLst>
                </a:gridCol>
                <a:gridCol w="821853">
                  <a:extLst>
                    <a:ext uri="{9D8B030D-6E8A-4147-A177-3AD203B41FA5}">
                      <a16:colId xmlns:a16="http://schemas.microsoft.com/office/drawing/2014/main" val="359899689"/>
                    </a:ext>
                  </a:extLst>
                </a:gridCol>
                <a:gridCol w="873044">
                  <a:extLst>
                    <a:ext uri="{9D8B030D-6E8A-4147-A177-3AD203B41FA5}">
                      <a16:colId xmlns:a16="http://schemas.microsoft.com/office/drawing/2014/main" val="2908341415"/>
                    </a:ext>
                  </a:extLst>
                </a:gridCol>
              </a:tblGrid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HOME_OWNERSHIP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MORTGAGE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3152047558"/>
                  </a:ext>
                </a:extLst>
              </a:tr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LOAN_STATUS_LABEL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2437083856"/>
                  </a:ext>
                </a:extLst>
              </a:tr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BAD LOANS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83834966"/>
                  </a:ext>
                </a:extLst>
              </a:tr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GOOD LOANS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6418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5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A9266-900D-424B-81C9-DB307404F3A2}"/>
              </a:ext>
            </a:extLst>
          </p:cNvPr>
          <p:cNvGraphicFramePr>
            <a:graphicFrameLocks noGrp="1"/>
          </p:cNvGraphicFramePr>
          <p:nvPr/>
        </p:nvGraphicFramePr>
        <p:xfrm>
          <a:off x="955392" y="2430854"/>
          <a:ext cx="6275586" cy="20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3187">
                  <a:extLst>
                    <a:ext uri="{9D8B030D-6E8A-4147-A177-3AD203B41FA5}">
                      <a16:colId xmlns:a16="http://schemas.microsoft.com/office/drawing/2014/main" val="729709879"/>
                    </a:ext>
                  </a:extLst>
                </a:gridCol>
                <a:gridCol w="747393">
                  <a:extLst>
                    <a:ext uri="{9D8B030D-6E8A-4147-A177-3AD203B41FA5}">
                      <a16:colId xmlns:a16="http://schemas.microsoft.com/office/drawing/2014/main" val="248950576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946343625"/>
                    </a:ext>
                  </a:extLst>
                </a:gridCol>
                <a:gridCol w="821853">
                  <a:extLst>
                    <a:ext uri="{9D8B030D-6E8A-4147-A177-3AD203B41FA5}">
                      <a16:colId xmlns:a16="http://schemas.microsoft.com/office/drawing/2014/main" val="359899689"/>
                    </a:ext>
                  </a:extLst>
                </a:gridCol>
                <a:gridCol w="873044">
                  <a:extLst>
                    <a:ext uri="{9D8B030D-6E8A-4147-A177-3AD203B41FA5}">
                      <a16:colId xmlns:a16="http://schemas.microsoft.com/office/drawing/2014/main" val="2908341415"/>
                    </a:ext>
                  </a:extLst>
                </a:gridCol>
              </a:tblGrid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HOME_OWNERSHIP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MORTGAGE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3152047558"/>
                  </a:ext>
                </a:extLst>
              </a:tr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LOAN_STATUS_LABEL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2437083856"/>
                  </a:ext>
                </a:extLst>
              </a:tr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BAD LOANS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83834966"/>
                  </a:ext>
                </a:extLst>
              </a:tr>
              <a:tr h="5003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GOOD LOANS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90" marR="111690" marT="111690" marB="111690" anchor="ctr"/>
                </a:tc>
                <a:extLst>
                  <a:ext uri="{0D108BD9-81ED-4DB2-BD59-A6C34878D82A}">
                    <a16:rowId xmlns:a16="http://schemas.microsoft.com/office/drawing/2014/main" val="6418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36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3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5" name="Picture 13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6" name="Oval 14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7" name="Picture 14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58" name="Picture 14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59" name="Rectangle 14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C099-D068-41B5-A490-EB5DCFDF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44" y="1309462"/>
            <a:ext cx="3333676" cy="1803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Distribution of labels</a:t>
            </a:r>
          </a:p>
        </p:txBody>
      </p:sp>
      <p:sp>
        <p:nvSpPr>
          <p:cNvPr id="2060" name="Rectangle 148">
            <a:extLst>
              <a:ext uri="{FF2B5EF4-FFF2-40B4-BE49-F238E27FC236}">
                <a16:creationId xmlns:a16="http://schemas.microsoft.com/office/drawing/2014/main" id="{D5FCE19E-BCF8-456F-B128-8329A924E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4EFA4-087D-4547-AF1E-5664F71A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8549" y="962904"/>
            <a:ext cx="2509269" cy="23684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692524-A5ED-4FF9-861F-A86A509D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564" y="3529567"/>
            <a:ext cx="2567239" cy="23684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B76A5A-47CB-4783-ABC2-661AC38BE94F}"/>
              </a:ext>
            </a:extLst>
          </p:cNvPr>
          <p:cNvSpPr txBox="1"/>
          <p:nvPr/>
        </p:nvSpPr>
        <p:spPr>
          <a:xfrm>
            <a:off x="8102991" y="3331388"/>
            <a:ext cx="384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Labels are not balanced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Class 0 : 78%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Class 1 : 22%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SMOTE – Synthetic Minority Over Sampling Technique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Labels are balanced</a:t>
            </a:r>
          </a:p>
        </p:txBody>
      </p:sp>
    </p:spTree>
    <p:extLst>
      <p:ext uri="{BB962C8B-B14F-4D97-AF65-F5344CB8AC3E}">
        <p14:creationId xmlns:p14="http://schemas.microsoft.com/office/powerpoint/2010/main" val="369742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EF88-32AC-4CB2-8AD7-D9ED0FC5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5469-24B0-4C88-9518-60247FC6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size = 0.3</a:t>
            </a:r>
          </a:p>
          <a:p>
            <a:r>
              <a:rPr lang="en-US" dirty="0"/>
              <a:t>Only 40% of data is used for developing machine learning model due to resource limitation</a:t>
            </a:r>
          </a:p>
          <a:p>
            <a:r>
              <a:rPr lang="en-US" dirty="0"/>
              <a:t>One Hot Encoding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44AD-3A7A-4B74-96EF-1DE533C3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3EFA-8706-4724-999B-392DD160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cap="all" dirty="0"/>
              <a:t>Loan grade and interest rate</a:t>
            </a:r>
          </a:p>
          <a:p>
            <a:pPr marL="457200" lvl="1" indent="0">
              <a:buNone/>
            </a:pPr>
            <a:endParaRPr lang="en-US" b="1" cap="all" dirty="0"/>
          </a:p>
          <a:p>
            <a:pPr lvl="1"/>
            <a:r>
              <a:rPr lang="en-US" b="1" cap="all" dirty="0"/>
              <a:t>EFFECT OF LOAN TERMS ON DEFAULT RATE</a:t>
            </a:r>
          </a:p>
          <a:p>
            <a:pPr marL="457200" lvl="1" indent="0">
              <a:buNone/>
            </a:pPr>
            <a:endParaRPr lang="en-US" b="1" cap="all" dirty="0"/>
          </a:p>
          <a:p>
            <a:pPr lvl="1"/>
            <a:r>
              <a:rPr lang="en-US" b="1" cap="all" dirty="0"/>
              <a:t>LOAN </a:t>
            </a:r>
            <a:r>
              <a:rPr lang="en-US" b="1" cap="all" dirty="0" err="1"/>
              <a:t>iNTEREST</a:t>
            </a:r>
            <a:r>
              <a:rPr lang="en-US" b="1" cap="all" dirty="0"/>
              <a:t> RATE VS LOAN STATUS</a:t>
            </a:r>
          </a:p>
          <a:p>
            <a:pPr lvl="1"/>
            <a:endParaRPr lang="en-US" b="1" cap="all" dirty="0"/>
          </a:p>
          <a:p>
            <a:pPr lvl="1"/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260237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5C5E-9284-4AFB-89C9-60C81D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147-689E-47BF-852D-A44E4120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Gradient Boosting using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Random Forest Classifier</a:t>
            </a:r>
          </a:p>
          <a:p>
            <a:r>
              <a:rPr lang="en-US" dirty="0"/>
              <a:t>Grid search is performed for each model</a:t>
            </a:r>
          </a:p>
          <a:p>
            <a:r>
              <a:rPr lang="en-US" dirty="0"/>
              <a:t>Metrics of Evaluation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r>
              <a:rPr lang="en-US" dirty="0"/>
              <a:t>ROC / AUC Curve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68153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2D-6353-428E-8BBF-63083B9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/>
              <a:t>Logistic Regression</a:t>
            </a:r>
          </a:p>
        </p:txBody>
      </p:sp>
      <p:sp>
        <p:nvSpPr>
          <p:cNvPr id="4100" name="Freeform: Shape 73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01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8D30DC-BD41-4207-9652-DDC8B846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2545" y="1213930"/>
            <a:ext cx="5122129" cy="36140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77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6FF5-2674-4C49-902B-86497BD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/>
              <a:t>Train Accuracy = 0.586</a:t>
            </a:r>
          </a:p>
          <a:p>
            <a:r>
              <a:rPr lang="en-US" dirty="0"/>
              <a:t>Test Accuracy = 0.586</a:t>
            </a:r>
          </a:p>
          <a:p>
            <a:r>
              <a:rPr lang="en-US" dirty="0"/>
              <a:t>Confusion Metrics for Test Dataset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DCD8EE-E17F-4279-A4DC-F00DF99F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75715"/>
              </p:ext>
            </p:extLst>
          </p:nvPr>
        </p:nvGraphicFramePr>
        <p:xfrm>
          <a:off x="7273208" y="4963081"/>
          <a:ext cx="4741466" cy="1758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659">
                  <a:extLst>
                    <a:ext uri="{9D8B030D-6E8A-4147-A177-3AD203B41FA5}">
                      <a16:colId xmlns:a16="http://schemas.microsoft.com/office/drawing/2014/main" val="1675696684"/>
                    </a:ext>
                  </a:extLst>
                </a:gridCol>
                <a:gridCol w="942166">
                  <a:extLst>
                    <a:ext uri="{9D8B030D-6E8A-4147-A177-3AD203B41FA5}">
                      <a16:colId xmlns:a16="http://schemas.microsoft.com/office/drawing/2014/main" val="386441615"/>
                    </a:ext>
                  </a:extLst>
                </a:gridCol>
                <a:gridCol w="724318">
                  <a:extLst>
                    <a:ext uri="{9D8B030D-6E8A-4147-A177-3AD203B41FA5}">
                      <a16:colId xmlns:a16="http://schemas.microsoft.com/office/drawing/2014/main" val="3656927835"/>
                    </a:ext>
                  </a:extLst>
                </a:gridCol>
                <a:gridCol w="943869">
                  <a:extLst>
                    <a:ext uri="{9D8B030D-6E8A-4147-A177-3AD203B41FA5}">
                      <a16:colId xmlns:a16="http://schemas.microsoft.com/office/drawing/2014/main" val="2812472191"/>
                    </a:ext>
                  </a:extLst>
                </a:gridCol>
                <a:gridCol w="843454">
                  <a:extLst>
                    <a:ext uri="{9D8B030D-6E8A-4147-A177-3AD203B41FA5}">
                      <a16:colId xmlns:a16="http://schemas.microsoft.com/office/drawing/2014/main" val="1903395122"/>
                    </a:ext>
                  </a:extLst>
                </a:gridCol>
              </a:tblGrid>
              <a:tr h="37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extLst>
                  <a:ext uri="{0D108BD9-81ED-4DB2-BD59-A6C34878D82A}">
                    <a16:rowId xmlns:a16="http://schemas.microsoft.com/office/drawing/2014/main" val="3478212901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extLst>
                  <a:ext uri="{0D108BD9-81ED-4DB2-BD59-A6C34878D82A}">
                    <a16:rowId xmlns:a16="http://schemas.microsoft.com/office/drawing/2014/main" val="2287546108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Paid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99855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extLst>
                  <a:ext uri="{0D108BD9-81ED-4DB2-BD59-A6C34878D82A}">
                    <a16:rowId xmlns:a16="http://schemas.microsoft.com/office/drawing/2014/main" val="3982129012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Weighted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199590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6" marR="68136" marT="0" marB="0" anchor="ctr"/>
                </a:tc>
                <a:extLst>
                  <a:ext uri="{0D108BD9-81ED-4DB2-BD59-A6C34878D82A}">
                    <a16:rowId xmlns:a16="http://schemas.microsoft.com/office/drawing/2014/main" val="50826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4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2D-6353-428E-8BBF-63083B9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Gradient Boosting using </a:t>
            </a:r>
            <a:r>
              <a:rPr lang="en-US" sz="3300" dirty="0" err="1"/>
              <a:t>XGBoost</a:t>
            </a:r>
            <a:endParaRPr lang="en-US" sz="33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B53403-C252-4E5E-845C-A33C3D2C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425193"/>
            <a:ext cx="4257193" cy="300380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6FF5-2674-4C49-902B-86497BD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 Accuracy = 0.865</a:t>
            </a:r>
          </a:p>
          <a:p>
            <a:r>
              <a:rPr lang="en-US" dirty="0"/>
              <a:t>Test Accuracy = 0.864</a:t>
            </a:r>
          </a:p>
          <a:p>
            <a:r>
              <a:rPr lang="en-US" dirty="0"/>
              <a:t>Confusion Metrics for Test Dataset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5450AC-344F-4C43-B3A4-ED4F82C9A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49604"/>
              </p:ext>
            </p:extLst>
          </p:nvPr>
        </p:nvGraphicFramePr>
        <p:xfrm>
          <a:off x="5553491" y="3812345"/>
          <a:ext cx="6221167" cy="2397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475">
                  <a:extLst>
                    <a:ext uri="{9D8B030D-6E8A-4147-A177-3AD203B41FA5}">
                      <a16:colId xmlns:a16="http://schemas.microsoft.com/office/drawing/2014/main" val="2957178052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638261162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5342572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2070954632"/>
                    </a:ext>
                  </a:extLst>
                </a:gridCol>
                <a:gridCol w="1294227">
                  <a:extLst>
                    <a:ext uri="{9D8B030D-6E8A-4147-A177-3AD203B41FA5}">
                      <a16:colId xmlns:a16="http://schemas.microsoft.com/office/drawing/2014/main" val="4251247499"/>
                    </a:ext>
                  </a:extLst>
                </a:gridCol>
              </a:tblGrid>
              <a:tr h="871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Class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71" marR="1134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Precision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71" marR="1134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Recall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71" marR="1134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F1-Score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71" marR="1134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Support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71" marR="113471" marT="0" marB="0" anchor="ctr"/>
                </a:tc>
                <a:extLst>
                  <a:ext uri="{0D108BD9-81ED-4DB2-BD59-A6C34878D82A}">
                    <a16:rowId xmlns:a16="http://schemas.microsoft.com/office/drawing/2014/main" val="1940916050"/>
                  </a:ext>
                </a:extLst>
              </a:tr>
              <a:tr h="314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extLst>
                  <a:ext uri="{0D108BD9-81ED-4DB2-BD59-A6C34878D82A}">
                    <a16:rowId xmlns:a16="http://schemas.microsoft.com/office/drawing/2014/main" val="1330317766"/>
                  </a:ext>
                </a:extLst>
              </a:tr>
              <a:tr h="314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99735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extLst>
                  <a:ext uri="{0D108BD9-81ED-4DB2-BD59-A6C34878D82A}">
                    <a16:rowId xmlns:a16="http://schemas.microsoft.com/office/drawing/2014/main" val="1029651637"/>
                  </a:ext>
                </a:extLst>
              </a:tr>
              <a:tr h="314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 Off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99855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extLst>
                  <a:ext uri="{0D108BD9-81ED-4DB2-BD59-A6C34878D82A}">
                    <a16:rowId xmlns:a16="http://schemas.microsoft.com/office/drawing/2014/main" val="1789292401"/>
                  </a:ext>
                </a:extLst>
              </a:tr>
              <a:tr h="584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199590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9" marR="75069" marT="0" marB="0" anchor="ctr"/>
                </a:tc>
                <a:extLst>
                  <a:ext uri="{0D108BD9-81ED-4DB2-BD59-A6C34878D82A}">
                    <a16:rowId xmlns:a16="http://schemas.microsoft.com/office/drawing/2014/main" val="190136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8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2D-6353-428E-8BBF-63083B9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Random Forest Classifier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6FF5-2674-4C49-902B-86497BD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Train Accuracy = 1.0</a:t>
            </a:r>
          </a:p>
          <a:p>
            <a:r>
              <a:rPr lang="en-US" dirty="0"/>
              <a:t>Test Accuracy = 0.798</a:t>
            </a:r>
          </a:p>
          <a:p>
            <a:r>
              <a:rPr lang="en-US" dirty="0"/>
              <a:t>Confusion Metrics for Test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9DDD49-8032-4791-BC13-96C257BC7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34657"/>
              </p:ext>
            </p:extLst>
          </p:nvPr>
        </p:nvGraphicFramePr>
        <p:xfrm>
          <a:off x="6094410" y="3730522"/>
          <a:ext cx="5449473" cy="1793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1226">
                  <a:extLst>
                    <a:ext uri="{9D8B030D-6E8A-4147-A177-3AD203B41FA5}">
                      <a16:colId xmlns:a16="http://schemas.microsoft.com/office/drawing/2014/main" val="3012929996"/>
                    </a:ext>
                  </a:extLst>
                </a:gridCol>
                <a:gridCol w="1230030">
                  <a:extLst>
                    <a:ext uri="{9D8B030D-6E8A-4147-A177-3AD203B41FA5}">
                      <a16:colId xmlns:a16="http://schemas.microsoft.com/office/drawing/2014/main" val="3114348161"/>
                    </a:ext>
                  </a:extLst>
                </a:gridCol>
                <a:gridCol w="949279">
                  <a:extLst>
                    <a:ext uri="{9D8B030D-6E8A-4147-A177-3AD203B41FA5}">
                      <a16:colId xmlns:a16="http://schemas.microsoft.com/office/drawing/2014/main" val="2403431375"/>
                    </a:ext>
                  </a:extLst>
                </a:gridCol>
                <a:gridCol w="910885">
                  <a:extLst>
                    <a:ext uri="{9D8B030D-6E8A-4147-A177-3AD203B41FA5}">
                      <a16:colId xmlns:a16="http://schemas.microsoft.com/office/drawing/2014/main" val="1659454636"/>
                    </a:ext>
                  </a:extLst>
                </a:gridCol>
                <a:gridCol w="1098053">
                  <a:extLst>
                    <a:ext uri="{9D8B030D-6E8A-4147-A177-3AD203B41FA5}">
                      <a16:colId xmlns:a16="http://schemas.microsoft.com/office/drawing/2014/main" val="3123998682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Class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Precision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Recall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F1-Score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Support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extLst>
                  <a:ext uri="{0D108BD9-81ED-4DB2-BD59-A6C34878D82A}">
                    <a16:rowId xmlns:a16="http://schemas.microsoft.com/office/drawing/2014/main" val="860390156"/>
                  </a:ext>
                </a:extLst>
              </a:tr>
              <a:tr h="312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Default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0.79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99735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extLst>
                  <a:ext uri="{0D108BD9-81ED-4DB2-BD59-A6C34878D82A}">
                    <a16:rowId xmlns:a16="http://schemas.microsoft.com/office/drawing/2014/main" val="763921260"/>
                  </a:ext>
                </a:extLst>
              </a:tr>
              <a:tr h="312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Paid Off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0.79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99855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extLst>
                  <a:ext uri="{0D108BD9-81ED-4DB2-BD59-A6C34878D82A}">
                    <a16:rowId xmlns:a16="http://schemas.microsoft.com/office/drawing/2014/main" val="3505276968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Weighted Avg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199590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62" marR="103662" marT="0" marB="0" anchor="ctr"/>
                </a:tc>
                <a:extLst>
                  <a:ext uri="{0D108BD9-81ED-4DB2-BD59-A6C34878D82A}">
                    <a16:rowId xmlns:a16="http://schemas.microsoft.com/office/drawing/2014/main" val="387579275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F83AFF1-4DB5-4459-AE78-FBCFEAF2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91" y="233264"/>
            <a:ext cx="4838857" cy="34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0BCE-FD3A-455C-8747-459EC33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CE7-77F1-42DB-9330-0C8C688E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About Lending Club </a:t>
            </a:r>
          </a:p>
          <a:p>
            <a:pPr lvl="1"/>
            <a:r>
              <a:rPr lang="en-US" sz="2600" dirty="0"/>
              <a:t>Peer to peer Lending </a:t>
            </a:r>
          </a:p>
          <a:p>
            <a:pPr lvl="1"/>
            <a:r>
              <a:rPr lang="en-US" sz="2600" dirty="0"/>
              <a:t>User applies for loan and provided information about them</a:t>
            </a:r>
          </a:p>
          <a:p>
            <a:r>
              <a:rPr lang="en-US" sz="2800" dirty="0"/>
              <a:t>Objective </a:t>
            </a:r>
          </a:p>
          <a:p>
            <a:pPr lvl="1"/>
            <a:r>
              <a:rPr lang="en-US" sz="2600" dirty="0"/>
              <a:t>Predict given if loan is sanctioned, it will be defaulted or paid off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9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CB5-63A5-45D8-8728-16C43B52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BCCB-F754-4689-911F-CAAD36C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Performs better compared to Random forest and Logistic Regression classifier</a:t>
            </a:r>
          </a:p>
        </p:txBody>
      </p:sp>
    </p:spTree>
    <p:extLst>
      <p:ext uri="{BB962C8B-B14F-4D97-AF65-F5344CB8AC3E}">
        <p14:creationId xmlns:p14="http://schemas.microsoft.com/office/powerpoint/2010/main" val="351748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5CD4-D0A0-4B77-9AB6-F509D81E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BDDC-0947-4002-821B-0675DCDA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different combination of features for different models</a:t>
            </a:r>
          </a:p>
          <a:p>
            <a:r>
              <a:rPr lang="en-US" dirty="0"/>
              <a:t>Run models using full datasets</a:t>
            </a:r>
          </a:p>
        </p:txBody>
      </p:sp>
    </p:spTree>
    <p:extLst>
      <p:ext uri="{BB962C8B-B14F-4D97-AF65-F5344CB8AC3E}">
        <p14:creationId xmlns:p14="http://schemas.microsoft.com/office/powerpoint/2010/main" val="22357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20BCE-FD3A-455C-8747-459EC33D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ABOUT DATASET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3281-B88E-421A-A64C-DC0373B37C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9625" y="2548281"/>
            <a:ext cx="5451627" cy="119222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CE7-77F1-42DB-9330-0C8C688E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Dataset obtained from Kaggle.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Data set – More than 2.2 Million rows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Only 40% of data sampled from original dataset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0BCE-FD3A-455C-8747-459EC33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CE7-77F1-42DB-9330-0C8C688E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Fields</a:t>
            </a:r>
          </a:p>
          <a:p>
            <a:pPr lvl="1"/>
            <a:r>
              <a:rPr lang="en-US" sz="2600" dirty="0"/>
              <a:t>Employment data like Job title, employment length, income </a:t>
            </a:r>
          </a:p>
          <a:p>
            <a:pPr lvl="1"/>
            <a:r>
              <a:rPr lang="en-US" sz="2600" dirty="0"/>
              <a:t>Interest rate, Grade, loan amount</a:t>
            </a:r>
          </a:p>
          <a:p>
            <a:pPr lvl="1"/>
            <a:r>
              <a:rPr lang="en-US" sz="2600" dirty="0"/>
              <a:t>Past inquiries , payment failures,</a:t>
            </a:r>
          </a:p>
          <a:p>
            <a:pPr lvl="1"/>
            <a:r>
              <a:rPr lang="en-US" sz="2600" dirty="0"/>
              <a:t>Mortgage info</a:t>
            </a:r>
          </a:p>
          <a:p>
            <a:pPr lvl="1"/>
            <a:r>
              <a:rPr lang="en-US" sz="2600" dirty="0"/>
              <a:t>Revolving balance, credit limit </a:t>
            </a:r>
            <a:r>
              <a:rPr lang="en-US" sz="2600" dirty="0" err="1"/>
              <a:t>etc</a:t>
            </a:r>
            <a:endParaRPr lang="en-US" sz="2600" dirty="0"/>
          </a:p>
          <a:p>
            <a:pPr lvl="1"/>
            <a:r>
              <a:rPr lang="en-US" sz="2600" dirty="0"/>
              <a:t>Total 145 fields and not all useful</a:t>
            </a:r>
          </a:p>
        </p:txBody>
      </p:sp>
    </p:spTree>
    <p:extLst>
      <p:ext uri="{BB962C8B-B14F-4D97-AF65-F5344CB8AC3E}">
        <p14:creationId xmlns:p14="http://schemas.microsoft.com/office/powerpoint/2010/main" val="25894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DBE1-86F2-4AAA-87F0-8E150E4E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261D-E937-4841-A5D9-339ED228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Dropping columns with more than 60% data</a:t>
            </a:r>
          </a:p>
          <a:p>
            <a:r>
              <a:rPr lang="en-US" b="1" dirty="0"/>
              <a:t>Analyzing columns with more than 10% missing data</a:t>
            </a:r>
          </a:p>
          <a:p>
            <a:r>
              <a:rPr lang="en-US" b="1" dirty="0"/>
              <a:t>Predicting missing values for columns with more than 10% missing data</a:t>
            </a:r>
            <a:endParaRPr lang="en-US" dirty="0"/>
          </a:p>
          <a:p>
            <a:r>
              <a:rPr lang="en-US" b="1" dirty="0"/>
              <a:t>Dropping rows with missing data</a:t>
            </a:r>
            <a:endParaRPr lang="en-US" dirty="0"/>
          </a:p>
          <a:p>
            <a:r>
              <a:rPr lang="en-US" b="1" dirty="0"/>
              <a:t>Dropping columns with unnecessary information</a:t>
            </a:r>
          </a:p>
          <a:p>
            <a:pPr lvl="1"/>
            <a:r>
              <a:rPr lang="en-US" dirty="0"/>
              <a:t>Payment date, issue date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Where more than 80% row contains same data</a:t>
            </a:r>
          </a:p>
          <a:p>
            <a:r>
              <a:rPr lang="en-US" b="1" dirty="0"/>
              <a:t>Eliminating unnecessary strings or words</a:t>
            </a:r>
          </a:p>
          <a:p>
            <a:pPr lvl="1"/>
            <a:r>
              <a:rPr lang="en-US" dirty="0"/>
              <a:t>Employment length line 5 year, 6 year to 5, 6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D14DD-11DD-4D1F-9DAF-41AEA6DAFD1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862700"/>
            <a:ext cx="6275584" cy="313779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519797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1285CF-CEC3-4B09-82F5-BF237BDAF26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249712"/>
            <a:ext cx="6270662" cy="435811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56482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0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0A88A-8B3D-42AA-8E35-9FBF077B6E7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861102"/>
            <a:ext cx="6270662" cy="313533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777252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0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0" name="Picture 1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1" name="Oval 1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2" name="Picture 1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3" name="Picture 1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1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977C-15F3-46D1-9D13-10C1B8F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 useBgFill="1">
        <p:nvSpPr>
          <p:cNvPr id="136" name="Rectangle 1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A98348-0DA7-4A87-9F3A-1D9C55A8F6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862700"/>
            <a:ext cx="6275584" cy="313779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15631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183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Ion</vt:lpstr>
      <vt:lpstr>Predicting Loan Default Rate</vt:lpstr>
      <vt:lpstr>PROJECT SCOPE</vt:lpstr>
      <vt:lpstr>ABOUT DATASET</vt:lpstr>
      <vt:lpstr>ABOUT DATASET</vt:lpstr>
      <vt:lpstr>Data Cleaning Methodology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Distribution of labels</vt:lpstr>
      <vt:lpstr>Train and Test Data set</vt:lpstr>
      <vt:lpstr>Statistical Analysis</vt:lpstr>
      <vt:lpstr>Machine Learning Model</vt:lpstr>
      <vt:lpstr>Logistic Regression</vt:lpstr>
      <vt:lpstr>Gradient Boosting using XGBoost</vt:lpstr>
      <vt:lpstr>Random Forest Classifier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2020-08-02T02:33:29Z</dcterms:created>
  <dcterms:modified xsi:type="dcterms:W3CDTF">2020-08-02T02:34:43Z</dcterms:modified>
</cp:coreProperties>
</file>