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62" r:id="rId4"/>
  </p:sldMasterIdLst>
  <p:notesMasterIdLst>
    <p:notesMasterId r:id="rId27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4" r:id="rId19"/>
    <p:sldId id="271" r:id="rId20"/>
    <p:sldId id="272" r:id="rId21"/>
    <p:sldId id="273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E5828-EBCE-4CB9-B5DA-65B3C839A946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AA058-49AA-4A9E-A005-ADBEBF50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01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AA058-49AA-4A9E-A005-ADBEBF5022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57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AA058-49AA-4A9E-A005-ADBEBF5022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AA058-49AA-4A9E-A005-ADBEBF5022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70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3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052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1187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159489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830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212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0268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16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5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7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6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4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1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27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09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EA8ACEA-5B4B-4AC6-A227-6A0E014A5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54BE42-0A76-4E08-8E93-933FEE57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15">
            <a:extLst>
              <a:ext uri="{FF2B5EF4-FFF2-40B4-BE49-F238E27FC236}">
                <a16:creationId xmlns:a16="http://schemas.microsoft.com/office/drawing/2014/main" id="{BC170363-AD0C-449E-B5CC-30A228247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 descr="Springboard - Data Analytics Career Track Mentor (Part-Time ...">
            <a:extLst>
              <a:ext uri="{FF2B5EF4-FFF2-40B4-BE49-F238E27FC236}">
                <a16:creationId xmlns:a16="http://schemas.microsoft.com/office/drawing/2014/main" id="{FE1175E9-093A-4DD0-A071-DDE43913A94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4989" y="2623747"/>
            <a:ext cx="5491277" cy="1304179"/>
          </a:xfrm>
          <a:prstGeom prst="rect">
            <a:avLst/>
          </a:prstGeom>
          <a:noFill/>
          <a:effectLst/>
        </p:spPr>
      </p:pic>
      <p:sp useBgFill="1">
        <p:nvSpPr>
          <p:cNvPr id="40" name="Freeform 5">
            <a:extLst>
              <a:ext uri="{FF2B5EF4-FFF2-40B4-BE49-F238E27FC236}">
                <a16:creationId xmlns:a16="http://schemas.microsoft.com/office/drawing/2014/main" id="{1F63DF7C-AFED-49CB-8FAF-B69387E9C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458" y="4854344"/>
            <a:ext cx="9345155" cy="8618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Quora </a:t>
            </a:r>
            <a:br>
              <a:rPr lang="en-US" sz="2600"/>
            </a:br>
            <a:r>
              <a:rPr lang="en-US" sz="2600"/>
              <a:t>Question Pair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855" y="5722372"/>
            <a:ext cx="9336758" cy="481701"/>
          </a:xfrm>
        </p:spPr>
        <p:txBody>
          <a:bodyPr>
            <a:normAutofit/>
          </a:bodyPr>
          <a:lstStyle/>
          <a:p>
            <a:r>
              <a:rPr lang="en-US" b="1"/>
              <a:t>Duplicate or not duplicate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D84617-4F21-4538-AC95-DE449DA3F952}"/>
              </a:ext>
            </a:extLst>
          </p:cNvPr>
          <p:cNvPicPr/>
          <p:nvPr/>
        </p:nvPicPr>
        <p:blipFill rotWithShape="1">
          <a:blip r:embed="rId4"/>
          <a:srcRect t="10590" r="-1" b="7056"/>
          <a:stretch/>
        </p:blipFill>
        <p:spPr>
          <a:xfrm>
            <a:off x="643856" y="1045351"/>
            <a:ext cx="3500258" cy="288257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A544-B081-49FC-A463-E0EAE53D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characters to define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2DC3D-04E1-4149-AE7B-AD6044740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with less than 10 characters were ignored</a:t>
            </a:r>
          </a:p>
          <a:p>
            <a:r>
              <a:rPr lang="en-US" dirty="0"/>
              <a:t>After applying stammering and stop words removal, 228 rows of questions had  no words</a:t>
            </a:r>
          </a:p>
          <a:p>
            <a:r>
              <a:rPr lang="en-US" dirty="0"/>
              <a:t>Drop all questions with less than 10 characters</a:t>
            </a:r>
          </a:p>
          <a:p>
            <a:r>
              <a:rPr lang="en-US" dirty="0"/>
              <a:t>Drop all questions that has no words (after applying stammering and stop words)</a:t>
            </a:r>
          </a:p>
        </p:txBody>
      </p:sp>
    </p:spTree>
    <p:extLst>
      <p:ext uri="{BB962C8B-B14F-4D97-AF65-F5344CB8AC3E}">
        <p14:creationId xmlns:p14="http://schemas.microsoft.com/office/powerpoint/2010/main" val="344675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0C3FE-12BE-4893-AB6A-3E6B588F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Common word Statistics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E83F68-7D3D-4B5B-B5E7-A5DAA12C0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18393"/>
              </p:ext>
            </p:extLst>
          </p:nvPr>
        </p:nvGraphicFramePr>
        <p:xfrm>
          <a:off x="635458" y="1181809"/>
          <a:ext cx="9150808" cy="2208388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5438962">
                  <a:extLst>
                    <a:ext uri="{9D8B030D-6E8A-4147-A177-3AD203B41FA5}">
                      <a16:colId xmlns:a16="http://schemas.microsoft.com/office/drawing/2014/main" val="4022147794"/>
                    </a:ext>
                  </a:extLst>
                </a:gridCol>
                <a:gridCol w="3711846">
                  <a:extLst>
                    <a:ext uri="{9D8B030D-6E8A-4147-A177-3AD203B41FA5}">
                      <a16:colId xmlns:a16="http://schemas.microsoft.com/office/drawing/2014/main" val="3764658939"/>
                    </a:ext>
                  </a:extLst>
                </a:gridCol>
              </a:tblGrid>
              <a:tr h="8283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181" marR="192709" marT="192709" marB="1927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No. of Question Pairs</a:t>
                      </a:r>
                      <a:endParaRPr lang="en-US" sz="2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181" marR="192709" marT="192709" marB="1927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077409"/>
                  </a:ext>
                </a:extLst>
              </a:tr>
              <a:tr h="6900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Has zero common words</a:t>
                      </a:r>
                      <a:endParaRPr 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181" marR="167014" marT="167014" marB="167014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42,398</a:t>
                      </a:r>
                      <a:endParaRPr 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181" marR="167014" marT="167014" marB="167014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491651"/>
                  </a:ext>
                </a:extLst>
              </a:tr>
              <a:tr h="6900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Has At least one common word</a:t>
                      </a:r>
                      <a:endParaRPr 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181" marR="167014" marT="167014" marB="167014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361,558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181" marR="167014" marT="167014" marB="167014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973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331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Content Placeholder 3" descr="C:\Users\JShah\AppData\Local\Microsoft\Windows\INetCache\Content.MSO\DC1D72F1.tmp">
            <a:extLst>
              <a:ext uri="{FF2B5EF4-FFF2-40B4-BE49-F238E27FC236}">
                <a16:creationId xmlns:a16="http://schemas.microsoft.com/office/drawing/2014/main" id="{E6459C9E-39FC-4066-B8CF-5585BDA0E8C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848" y="426874"/>
            <a:ext cx="7884658" cy="3291844"/>
          </a:xfrm>
          <a:prstGeom prst="rect">
            <a:avLst/>
          </a:prstGeom>
          <a:noFill/>
          <a:effectLst/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44E45-4CCF-4CAC-8520-A900913E0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Distribution of common words ratio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D2AEA-FEAA-40E4-897A-14293DE26A3A}"/>
              </a:ext>
            </a:extLst>
          </p:cNvPr>
          <p:cNvSpPr txBox="1"/>
          <p:nvPr/>
        </p:nvSpPr>
        <p:spPr>
          <a:xfrm>
            <a:off x="8468751" y="2072796"/>
            <a:ext cx="34164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COMMON WORD RATIO = </a:t>
            </a:r>
          </a:p>
          <a:p>
            <a:r>
              <a:rPr lang="en-US" sz="1400" dirty="0"/>
              <a:t>COMMON WORD IN PAIR/AVERAGE NUMBER OF WORDS</a:t>
            </a:r>
          </a:p>
        </p:txBody>
      </p:sp>
    </p:spTree>
    <p:extLst>
      <p:ext uri="{BB962C8B-B14F-4D97-AF65-F5344CB8AC3E}">
        <p14:creationId xmlns:p14="http://schemas.microsoft.com/office/powerpoint/2010/main" val="2071940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EF88-32AC-4CB2-8AD7-D9ED0FC5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and Test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75469-24B0-4C88-9518-60247FC67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Stratify sampling with test size = 0.3</a:t>
            </a:r>
          </a:p>
          <a:p>
            <a:r>
              <a:rPr lang="en-US" dirty="0"/>
              <a:t>Only 40% of data is used for developing machine learning model due to resource limitation</a:t>
            </a:r>
          </a:p>
        </p:txBody>
      </p:sp>
    </p:spTree>
    <p:extLst>
      <p:ext uri="{BB962C8B-B14F-4D97-AF65-F5344CB8AC3E}">
        <p14:creationId xmlns:p14="http://schemas.microsoft.com/office/powerpoint/2010/main" val="2065634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44AD-3A7A-4B74-96EF-1DE533C3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93EFA-8706-4724-999B-392DD1604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Embedding</a:t>
            </a:r>
          </a:p>
          <a:p>
            <a:pPr lvl="1"/>
            <a:r>
              <a:rPr lang="en-US" dirty="0" err="1"/>
              <a:t>GloVe</a:t>
            </a:r>
            <a:r>
              <a:rPr lang="en-US" dirty="0"/>
              <a:t> model is used</a:t>
            </a:r>
          </a:p>
          <a:p>
            <a:pPr lvl="1"/>
            <a:r>
              <a:rPr lang="en-US" dirty="0" err="1"/>
              <a:t>Vecotorized</a:t>
            </a:r>
            <a:r>
              <a:rPr lang="en-US" dirty="0"/>
              <a:t> representation of Text</a:t>
            </a:r>
          </a:p>
          <a:p>
            <a:r>
              <a:rPr lang="en-US" dirty="0"/>
              <a:t>Similarity </a:t>
            </a:r>
            <a:r>
              <a:rPr lang="en-US" dirty="0" err="1"/>
              <a:t>Raios</a:t>
            </a:r>
            <a:r>
              <a:rPr lang="en-US" dirty="0"/>
              <a:t> using </a:t>
            </a:r>
            <a:r>
              <a:rPr lang="en-US" dirty="0" err="1"/>
              <a:t>FuzzyWuzzy</a:t>
            </a:r>
            <a:endParaRPr lang="en-US" dirty="0"/>
          </a:p>
          <a:p>
            <a:pPr lvl="1"/>
            <a:r>
              <a:rPr lang="en-US" dirty="0"/>
              <a:t>Fuzz ratio</a:t>
            </a:r>
          </a:p>
          <a:p>
            <a:pPr lvl="1"/>
            <a:r>
              <a:rPr lang="en-US" dirty="0"/>
              <a:t>Fuzz partial ratio</a:t>
            </a:r>
          </a:p>
          <a:p>
            <a:pPr lvl="1"/>
            <a:r>
              <a:rPr lang="en-US" dirty="0"/>
              <a:t>Fuzz sort token ratio</a:t>
            </a:r>
          </a:p>
          <a:p>
            <a:r>
              <a:rPr lang="en-US" dirty="0"/>
              <a:t>Common word ratio</a:t>
            </a:r>
          </a:p>
        </p:txBody>
      </p:sp>
    </p:spTree>
    <p:extLst>
      <p:ext uri="{BB962C8B-B14F-4D97-AF65-F5344CB8AC3E}">
        <p14:creationId xmlns:p14="http://schemas.microsoft.com/office/powerpoint/2010/main" val="2602377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31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3" name="Picture 33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4" name="Oval 35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Picture 37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6" name="Picture 39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7" name="Rectangle 41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43">
            <a:extLst>
              <a:ext uri="{FF2B5EF4-FFF2-40B4-BE49-F238E27FC236}">
                <a16:creationId xmlns:a16="http://schemas.microsoft.com/office/drawing/2014/main" id="{505C8452-4C3F-46C5-AFD4-322854BC4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45">
            <a:extLst>
              <a:ext uri="{FF2B5EF4-FFF2-40B4-BE49-F238E27FC236}">
                <a16:creationId xmlns:a16="http://schemas.microsoft.com/office/drawing/2014/main" id="{9B06DBD9-DED6-40C2-A7AD-3662707C4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Freeform 15">
            <a:extLst>
              <a:ext uri="{FF2B5EF4-FFF2-40B4-BE49-F238E27FC236}">
                <a16:creationId xmlns:a16="http://schemas.microsoft.com/office/drawing/2014/main" id="{B431FF8B-6FC2-47C1-B2C5-9B26E6243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C:\Users\JShah\AppData\Local\Microsoft\Windows\INetCache\Content.MSO\F2DD03D7.tmp">
            <a:extLst>
              <a:ext uri="{FF2B5EF4-FFF2-40B4-BE49-F238E27FC236}">
                <a16:creationId xmlns:a16="http://schemas.microsoft.com/office/drawing/2014/main" id="{2CEA996B-520F-46E8-A19D-8FDCF5F1BD4F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0498" y="837087"/>
            <a:ext cx="4495767" cy="3090839"/>
          </a:xfrm>
          <a:prstGeom prst="rect">
            <a:avLst/>
          </a:prstGeom>
          <a:noFill/>
          <a:effectLst/>
        </p:spPr>
      </p:pic>
      <p:sp useBgFill="1">
        <p:nvSpPr>
          <p:cNvPr id="61" name="Freeform 5">
            <a:extLst>
              <a:ext uri="{FF2B5EF4-FFF2-40B4-BE49-F238E27FC236}">
                <a16:creationId xmlns:a16="http://schemas.microsoft.com/office/drawing/2014/main" id="{4BA7EBCC-256E-4075-A58C-6ED2BFD5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72B51-EE7D-41C7-BBCA-301F8978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Feature distribution</a:t>
            </a:r>
          </a:p>
        </p:txBody>
      </p:sp>
      <p:pic>
        <p:nvPicPr>
          <p:cNvPr id="16" name="Picture 15" descr="C:\Users\JShah\AppData\Local\Microsoft\Windows\INetCache\Content.MSO\FE01CC21.tmp">
            <a:extLst>
              <a:ext uri="{FF2B5EF4-FFF2-40B4-BE49-F238E27FC236}">
                <a16:creationId xmlns:a16="http://schemas.microsoft.com/office/drawing/2014/main" id="{9BF49FDF-4B8C-44A3-917F-E9E2227F56E5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855" y="848327"/>
            <a:ext cx="4495767" cy="3079600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1349914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7BD0-8848-4409-B58C-237E6531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E9821-0412-4EEA-A8B2-F91444E88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data set </a:t>
            </a:r>
          </a:p>
          <a:p>
            <a:pPr lvl="1"/>
            <a:r>
              <a:rPr lang="en-US" dirty="0"/>
              <a:t>Word </a:t>
            </a:r>
            <a:r>
              <a:rPr lang="en-US" dirty="0" err="1"/>
              <a:t>vecotrs</a:t>
            </a:r>
            <a:endParaRPr lang="en-US" dirty="0"/>
          </a:p>
          <a:p>
            <a:pPr lvl="1"/>
            <a:r>
              <a:rPr lang="en-US" dirty="0"/>
              <a:t>Fuzz ratios</a:t>
            </a:r>
          </a:p>
          <a:p>
            <a:pPr lvl="1"/>
            <a:r>
              <a:rPr lang="en-US" dirty="0"/>
              <a:t>Common Word Ratio</a:t>
            </a:r>
          </a:p>
          <a:p>
            <a:r>
              <a:rPr lang="en-US" dirty="0"/>
              <a:t>Y dataset</a:t>
            </a:r>
          </a:p>
          <a:p>
            <a:pPr lvl="1"/>
            <a:r>
              <a:rPr lang="en-US" dirty="0"/>
              <a:t>Duplicate or Non Duplicate</a:t>
            </a:r>
          </a:p>
          <a:p>
            <a:r>
              <a:rPr lang="en-US" dirty="0"/>
              <a:t>Scaling of Data Set using standard scaler</a:t>
            </a:r>
          </a:p>
        </p:txBody>
      </p:sp>
    </p:spTree>
    <p:extLst>
      <p:ext uri="{BB962C8B-B14F-4D97-AF65-F5344CB8AC3E}">
        <p14:creationId xmlns:p14="http://schemas.microsoft.com/office/powerpoint/2010/main" val="2195327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5C5E-9284-4AFB-89C9-60C81DC1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9147-689E-47BF-852D-A44E41205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Models</a:t>
            </a:r>
          </a:p>
          <a:p>
            <a:pPr lvl="1"/>
            <a:r>
              <a:rPr lang="en-US" dirty="0"/>
              <a:t>SGD Classifier using Logistic Regression</a:t>
            </a:r>
          </a:p>
          <a:p>
            <a:pPr lvl="1"/>
            <a:r>
              <a:rPr lang="en-US" dirty="0"/>
              <a:t>Gradient Boosting using </a:t>
            </a:r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/>
              <a:t>Random Forest Classifier</a:t>
            </a:r>
          </a:p>
          <a:p>
            <a:r>
              <a:rPr lang="en-US" dirty="0"/>
              <a:t>Grid search is performed for each model</a:t>
            </a:r>
          </a:p>
          <a:p>
            <a:r>
              <a:rPr lang="en-US" dirty="0"/>
              <a:t>Metrics of Evaluation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F1 Score</a:t>
            </a:r>
          </a:p>
          <a:p>
            <a:r>
              <a:rPr lang="en-US" dirty="0"/>
              <a:t>ROC / AUC Curve for each model</a:t>
            </a:r>
          </a:p>
        </p:txBody>
      </p:sp>
    </p:spTree>
    <p:extLst>
      <p:ext uri="{BB962C8B-B14F-4D97-AF65-F5344CB8AC3E}">
        <p14:creationId xmlns:p14="http://schemas.microsoft.com/office/powerpoint/2010/main" val="681535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D22D-6353-428E-8BBF-63083B9F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SGD Classifier using Logistic Regression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7D9681AB-65CF-47E9-9FA3-7B05D6349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3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 close up of a person&#10;&#10;Description automatically generated">
            <a:extLst>
              <a:ext uri="{FF2B5EF4-FFF2-40B4-BE49-F238E27FC236}">
                <a16:creationId xmlns:a16="http://schemas.microsoft.com/office/drawing/2014/main" id="{DBF1F156-9D51-42E0-BD2C-F1DEEEC62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6691" y="0"/>
            <a:ext cx="4339585" cy="30619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29AA25D-1E7A-4074-BF68-D55A83B81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C6FF5-2674-4C49-902B-86497BD9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dirty="0"/>
              <a:t>Train Accuracy = 0.702</a:t>
            </a:r>
          </a:p>
          <a:p>
            <a:r>
              <a:rPr lang="en-US" dirty="0"/>
              <a:t>Test Accuracy = 0.701</a:t>
            </a:r>
          </a:p>
          <a:p>
            <a:r>
              <a:rPr lang="en-US" dirty="0"/>
              <a:t>Confusion Metrics for Test Dataset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57BE4A-B54D-4BA0-A1B8-1B9123EF0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376033"/>
              </p:ext>
            </p:extLst>
          </p:nvPr>
        </p:nvGraphicFramePr>
        <p:xfrm>
          <a:off x="5949452" y="3709642"/>
          <a:ext cx="5596435" cy="2292695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944339">
                  <a:extLst>
                    <a:ext uri="{9D8B030D-6E8A-4147-A177-3AD203B41FA5}">
                      <a16:colId xmlns:a16="http://schemas.microsoft.com/office/drawing/2014/main" val="494232773"/>
                    </a:ext>
                  </a:extLst>
                </a:gridCol>
                <a:gridCol w="1372501">
                  <a:extLst>
                    <a:ext uri="{9D8B030D-6E8A-4147-A177-3AD203B41FA5}">
                      <a16:colId xmlns:a16="http://schemas.microsoft.com/office/drawing/2014/main" val="2446665350"/>
                    </a:ext>
                  </a:extLst>
                </a:gridCol>
                <a:gridCol w="1060971">
                  <a:extLst>
                    <a:ext uri="{9D8B030D-6E8A-4147-A177-3AD203B41FA5}">
                      <a16:colId xmlns:a16="http://schemas.microsoft.com/office/drawing/2014/main" val="2455277277"/>
                    </a:ext>
                  </a:extLst>
                </a:gridCol>
                <a:gridCol w="988844">
                  <a:extLst>
                    <a:ext uri="{9D8B030D-6E8A-4147-A177-3AD203B41FA5}">
                      <a16:colId xmlns:a16="http://schemas.microsoft.com/office/drawing/2014/main" val="410504210"/>
                    </a:ext>
                  </a:extLst>
                </a:gridCol>
                <a:gridCol w="1229780">
                  <a:extLst>
                    <a:ext uri="{9D8B030D-6E8A-4147-A177-3AD203B41FA5}">
                      <a16:colId xmlns:a16="http://schemas.microsoft.com/office/drawing/2014/main" val="57433750"/>
                    </a:ext>
                  </a:extLst>
                </a:gridCol>
              </a:tblGrid>
              <a:tr h="6894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cap="all" spc="150" dirty="0">
                          <a:solidFill>
                            <a:schemeClr val="lt1"/>
                          </a:solidFill>
                          <a:effectLst/>
                        </a:rPr>
                        <a:t>Class</a:t>
                      </a:r>
                      <a:endParaRPr lang="en-US" sz="1200" b="0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729" marR="101729" marT="101729" marB="10172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cap="all" spc="150">
                          <a:solidFill>
                            <a:schemeClr val="lt1"/>
                          </a:solidFill>
                          <a:effectLst/>
                        </a:rPr>
                        <a:t>Precision</a:t>
                      </a:r>
                      <a:endParaRPr lang="en-US" sz="12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729" marR="101729" marT="101729" marB="10172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cap="all" spc="150">
                          <a:solidFill>
                            <a:schemeClr val="lt1"/>
                          </a:solidFill>
                          <a:effectLst/>
                        </a:rPr>
                        <a:t>Recall</a:t>
                      </a:r>
                      <a:endParaRPr lang="en-US" sz="12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729" marR="101729" marT="101729" marB="10172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cap="all" spc="150">
                          <a:solidFill>
                            <a:schemeClr val="lt1"/>
                          </a:solidFill>
                          <a:effectLst/>
                        </a:rPr>
                        <a:t>F1-Score</a:t>
                      </a:r>
                      <a:endParaRPr lang="en-US" sz="12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729" marR="101729" marT="101729" marB="10172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cap="all" spc="150">
                          <a:solidFill>
                            <a:schemeClr val="lt1"/>
                          </a:solidFill>
                          <a:effectLst/>
                        </a:rPr>
                        <a:t>Support</a:t>
                      </a:r>
                      <a:endParaRPr lang="en-US" sz="12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729" marR="101729" marT="101729" marB="101729" anchor="ctr"/>
                </a:tc>
                <a:extLst>
                  <a:ext uri="{0D108BD9-81ED-4DB2-BD59-A6C34878D82A}">
                    <a16:rowId xmlns:a16="http://schemas.microsoft.com/office/drawing/2014/main" val="1682737007"/>
                  </a:ext>
                </a:extLst>
              </a:tr>
              <a:tr h="5906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Not Duplicate</a:t>
                      </a:r>
                      <a:endParaRPr lang="en-US" sz="12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729" marR="101729" marT="101729" marB="10172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</a:rPr>
                        <a:t>0.74</a:t>
                      </a:r>
                      <a:endParaRPr lang="en-US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729" marR="101729" marT="101729" marB="101729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</a:rPr>
                        <a:t>0.81</a:t>
                      </a:r>
                      <a:endParaRPr lang="en-US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729" marR="101729" marT="101729" marB="101729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</a:rPr>
                        <a:t>0.78</a:t>
                      </a:r>
                      <a:endParaRPr lang="en-US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729" marR="101729" marT="101729" marB="101729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bg1"/>
                          </a:solidFill>
                          <a:effectLst/>
                        </a:rPr>
                        <a:t>30604</a:t>
                      </a:r>
                      <a:endParaRPr lang="en-US" sz="12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729" marR="101729" marT="101729" marB="101729" anchor="b"/>
                </a:tc>
                <a:extLst>
                  <a:ext uri="{0D108BD9-81ED-4DB2-BD59-A6C34878D82A}">
                    <a16:rowId xmlns:a16="http://schemas.microsoft.com/office/drawing/2014/main" val="1092998965"/>
                  </a:ext>
                </a:extLst>
              </a:tr>
              <a:tr h="4218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none" spc="0">
                          <a:solidFill>
                            <a:schemeClr val="tx1"/>
                          </a:solidFill>
                          <a:effectLst/>
                        </a:rPr>
                        <a:t>Duplicate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729" marR="101729" marT="101729" marB="10172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bg1"/>
                          </a:solidFill>
                          <a:effectLst/>
                        </a:rPr>
                        <a:t>0.62</a:t>
                      </a:r>
                      <a:endParaRPr lang="en-US" sz="12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729" marR="101729" marT="101729" marB="101729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bg1"/>
                          </a:solidFill>
                          <a:effectLst/>
                        </a:rPr>
                        <a:t>0.52</a:t>
                      </a:r>
                      <a:endParaRPr lang="en-US" sz="12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729" marR="101729" marT="101729" marB="101729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</a:rPr>
                        <a:t>0.56</a:t>
                      </a:r>
                      <a:endParaRPr lang="en-US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729" marR="101729" marT="101729" marB="101729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</a:rPr>
                        <a:t>17871</a:t>
                      </a:r>
                      <a:endParaRPr lang="en-US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729" marR="101729" marT="101729" marB="101729" anchor="b"/>
                </a:tc>
                <a:extLst>
                  <a:ext uri="{0D108BD9-81ED-4DB2-BD59-A6C34878D82A}">
                    <a16:rowId xmlns:a16="http://schemas.microsoft.com/office/drawing/2014/main" val="3712493369"/>
                  </a:ext>
                </a:extLst>
              </a:tr>
              <a:tr h="5906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Weighted Avg</a:t>
                      </a:r>
                      <a:endParaRPr lang="en-US" sz="12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729" marR="101729" marT="101729" marB="10172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bg1"/>
                          </a:solidFill>
                          <a:effectLst/>
                        </a:rPr>
                        <a:t>0.7</a:t>
                      </a:r>
                      <a:endParaRPr lang="en-US" sz="12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729" marR="101729" marT="101729" marB="101729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bg1"/>
                          </a:solidFill>
                          <a:effectLst/>
                        </a:rPr>
                        <a:t>0.7</a:t>
                      </a:r>
                      <a:endParaRPr lang="en-US" sz="12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729" marR="101729" marT="101729" marB="101729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bg1"/>
                          </a:solidFill>
                          <a:effectLst/>
                        </a:rPr>
                        <a:t>0.7</a:t>
                      </a:r>
                      <a:endParaRPr lang="en-US" sz="12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729" marR="101729" marT="101729" marB="101729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</a:rPr>
                        <a:t>48475</a:t>
                      </a:r>
                      <a:endParaRPr lang="en-US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729" marR="101729" marT="101729" marB="101729" anchor="b"/>
                </a:tc>
                <a:extLst>
                  <a:ext uri="{0D108BD9-81ED-4DB2-BD59-A6C34878D82A}">
                    <a16:rowId xmlns:a16="http://schemas.microsoft.com/office/drawing/2014/main" val="1423557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340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D22D-6353-428E-8BBF-63083B9F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Gradient Boosting using </a:t>
            </a:r>
            <a:r>
              <a:rPr lang="en-US" sz="3300" dirty="0" err="1"/>
              <a:t>XGBoost</a:t>
            </a:r>
            <a:endParaRPr lang="en-US" sz="3300" dirty="0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7D9681AB-65CF-47E9-9FA3-7B05D6349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7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29AA25D-1E7A-4074-BF68-D55A83B81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C6FF5-2674-4C49-902B-86497BD9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dirty="0"/>
              <a:t>Train Accuracy = 0.786</a:t>
            </a:r>
          </a:p>
          <a:p>
            <a:r>
              <a:rPr lang="en-US" dirty="0"/>
              <a:t>Test Accuracy = 0.751</a:t>
            </a:r>
          </a:p>
          <a:p>
            <a:r>
              <a:rPr lang="en-US" dirty="0"/>
              <a:t>Confusion Metrics for Test Dataset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2EA089-A352-4B68-A95C-33F7A7375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054036"/>
              </p:ext>
            </p:extLst>
          </p:nvPr>
        </p:nvGraphicFramePr>
        <p:xfrm>
          <a:off x="6094410" y="3594945"/>
          <a:ext cx="5449473" cy="20647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1226">
                  <a:extLst>
                    <a:ext uri="{9D8B030D-6E8A-4147-A177-3AD203B41FA5}">
                      <a16:colId xmlns:a16="http://schemas.microsoft.com/office/drawing/2014/main" val="2957178052"/>
                    </a:ext>
                  </a:extLst>
                </a:gridCol>
                <a:gridCol w="1230030">
                  <a:extLst>
                    <a:ext uri="{9D8B030D-6E8A-4147-A177-3AD203B41FA5}">
                      <a16:colId xmlns:a16="http://schemas.microsoft.com/office/drawing/2014/main" val="1638261162"/>
                    </a:ext>
                  </a:extLst>
                </a:gridCol>
                <a:gridCol w="949279">
                  <a:extLst>
                    <a:ext uri="{9D8B030D-6E8A-4147-A177-3AD203B41FA5}">
                      <a16:colId xmlns:a16="http://schemas.microsoft.com/office/drawing/2014/main" val="2153425721"/>
                    </a:ext>
                  </a:extLst>
                </a:gridCol>
                <a:gridCol w="910885">
                  <a:extLst>
                    <a:ext uri="{9D8B030D-6E8A-4147-A177-3AD203B41FA5}">
                      <a16:colId xmlns:a16="http://schemas.microsoft.com/office/drawing/2014/main" val="2070954632"/>
                    </a:ext>
                  </a:extLst>
                </a:gridCol>
                <a:gridCol w="1098053">
                  <a:extLst>
                    <a:ext uri="{9D8B030D-6E8A-4147-A177-3AD203B41FA5}">
                      <a16:colId xmlns:a16="http://schemas.microsoft.com/office/drawing/2014/main" val="4251247499"/>
                    </a:ext>
                  </a:extLst>
                </a:gridCol>
              </a:tblGrid>
              <a:tr h="5839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Class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Precision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Recall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F1-Score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Support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ctr"/>
                </a:tc>
                <a:extLst>
                  <a:ext uri="{0D108BD9-81ED-4DB2-BD59-A6C34878D82A}">
                    <a16:rowId xmlns:a16="http://schemas.microsoft.com/office/drawing/2014/main" val="1940916050"/>
                  </a:ext>
                </a:extLst>
              </a:tr>
              <a:tr h="583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Not Duplicate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0.81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0.79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0.8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30604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b"/>
                </a:tc>
                <a:extLst>
                  <a:ext uri="{0D108BD9-81ED-4DB2-BD59-A6C34878D82A}">
                    <a16:rowId xmlns:a16="http://schemas.microsoft.com/office/drawing/2014/main" val="1330317766"/>
                  </a:ext>
                </a:extLst>
              </a:tr>
              <a:tr h="3128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Duplicate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0.66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0.68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0.67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17871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b"/>
                </a:tc>
                <a:extLst>
                  <a:ext uri="{0D108BD9-81ED-4DB2-BD59-A6C34878D82A}">
                    <a16:rowId xmlns:a16="http://schemas.microsoft.com/office/drawing/2014/main" val="1789292401"/>
                  </a:ext>
                </a:extLst>
              </a:tr>
              <a:tr h="583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Weighted Avg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0.75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0.75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0.75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48475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b"/>
                </a:tc>
                <a:extLst>
                  <a:ext uri="{0D108BD9-81ED-4DB2-BD59-A6C34878D82A}">
                    <a16:rowId xmlns:a16="http://schemas.microsoft.com/office/drawing/2014/main" val="1901366084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1B141019-BBB4-4872-806F-898F9A4FC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426" y="31652"/>
            <a:ext cx="4814946" cy="339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18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0BCE-FD3A-455C-8747-459EC33D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1DCE7-77F1-42DB-9330-0C8C688ED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About Quora </a:t>
            </a:r>
          </a:p>
          <a:p>
            <a:pPr lvl="1"/>
            <a:r>
              <a:rPr lang="en-US" sz="2600" dirty="0"/>
              <a:t>Online question-answer platform</a:t>
            </a:r>
          </a:p>
          <a:p>
            <a:r>
              <a:rPr lang="en-US" sz="2800" dirty="0"/>
              <a:t>Objective </a:t>
            </a:r>
          </a:p>
          <a:p>
            <a:pPr lvl="1"/>
            <a:r>
              <a:rPr lang="en-US" sz="2600" dirty="0"/>
              <a:t>Provided question in pairs</a:t>
            </a:r>
          </a:p>
          <a:p>
            <a:pPr lvl="1"/>
            <a:r>
              <a:rPr lang="en-US" sz="2600" dirty="0"/>
              <a:t>Identify whether question is duplicate or not</a:t>
            </a:r>
          </a:p>
          <a:p>
            <a:pPr lvl="1"/>
            <a:r>
              <a:rPr lang="en-US" sz="2600" dirty="0"/>
              <a:t>Quora allows one version of each question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99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D22D-6353-428E-8BBF-63083B9F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Random Forest Classifier</a:t>
            </a: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7D9681AB-65CF-47E9-9FA3-7B05D6349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7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29AA25D-1E7A-4074-BF68-D55A83B81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C6FF5-2674-4C49-902B-86497BD9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dirty="0"/>
              <a:t>Train Accuracy = 0.998</a:t>
            </a:r>
          </a:p>
          <a:p>
            <a:r>
              <a:rPr lang="en-US" dirty="0"/>
              <a:t>Test Accuracy = 0.774</a:t>
            </a:r>
          </a:p>
          <a:p>
            <a:r>
              <a:rPr lang="en-US" dirty="0"/>
              <a:t>Confusion Metrics for Test Dataset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2EA089-A352-4B68-A95C-33F7A7375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906391"/>
              </p:ext>
            </p:extLst>
          </p:nvPr>
        </p:nvGraphicFramePr>
        <p:xfrm>
          <a:off x="6094410" y="3594945"/>
          <a:ext cx="5449473" cy="20647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1226">
                  <a:extLst>
                    <a:ext uri="{9D8B030D-6E8A-4147-A177-3AD203B41FA5}">
                      <a16:colId xmlns:a16="http://schemas.microsoft.com/office/drawing/2014/main" val="2957178052"/>
                    </a:ext>
                  </a:extLst>
                </a:gridCol>
                <a:gridCol w="1230030">
                  <a:extLst>
                    <a:ext uri="{9D8B030D-6E8A-4147-A177-3AD203B41FA5}">
                      <a16:colId xmlns:a16="http://schemas.microsoft.com/office/drawing/2014/main" val="1638261162"/>
                    </a:ext>
                  </a:extLst>
                </a:gridCol>
                <a:gridCol w="949279">
                  <a:extLst>
                    <a:ext uri="{9D8B030D-6E8A-4147-A177-3AD203B41FA5}">
                      <a16:colId xmlns:a16="http://schemas.microsoft.com/office/drawing/2014/main" val="2153425721"/>
                    </a:ext>
                  </a:extLst>
                </a:gridCol>
                <a:gridCol w="910885">
                  <a:extLst>
                    <a:ext uri="{9D8B030D-6E8A-4147-A177-3AD203B41FA5}">
                      <a16:colId xmlns:a16="http://schemas.microsoft.com/office/drawing/2014/main" val="2070954632"/>
                    </a:ext>
                  </a:extLst>
                </a:gridCol>
                <a:gridCol w="1098053">
                  <a:extLst>
                    <a:ext uri="{9D8B030D-6E8A-4147-A177-3AD203B41FA5}">
                      <a16:colId xmlns:a16="http://schemas.microsoft.com/office/drawing/2014/main" val="4251247499"/>
                    </a:ext>
                  </a:extLst>
                </a:gridCol>
              </a:tblGrid>
              <a:tr h="5839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Class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Precision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Recall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F1-Score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Support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ctr"/>
                </a:tc>
                <a:extLst>
                  <a:ext uri="{0D108BD9-81ED-4DB2-BD59-A6C34878D82A}">
                    <a16:rowId xmlns:a16="http://schemas.microsoft.com/office/drawing/2014/main" val="1940916050"/>
                  </a:ext>
                </a:extLst>
              </a:tr>
              <a:tr h="583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Not Duplicate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30604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0317766"/>
                  </a:ext>
                </a:extLst>
              </a:tr>
              <a:tr h="3128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Duplicate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17871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9292401"/>
                  </a:ext>
                </a:extLst>
              </a:tr>
              <a:tr h="583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Weighted Avg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48475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1366084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1B141019-BBB4-4872-806F-898F9A4FC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426" y="31652"/>
            <a:ext cx="4814946" cy="339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182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3CB5-63A5-45D8-8728-16C43B52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7BCCB-F754-4689-911F-CAAD36CBC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Performs better compared to </a:t>
            </a:r>
            <a:r>
              <a:rPr lang="en-US" dirty="0" err="1"/>
              <a:t>XGBoost</a:t>
            </a:r>
            <a:r>
              <a:rPr lang="en-US" dirty="0"/>
              <a:t> and SGD classifier</a:t>
            </a:r>
          </a:p>
          <a:p>
            <a:r>
              <a:rPr lang="en-US" dirty="0"/>
              <a:t>Max features = 25 and number of estimators = 50</a:t>
            </a:r>
          </a:p>
        </p:txBody>
      </p:sp>
    </p:spTree>
    <p:extLst>
      <p:ext uri="{BB962C8B-B14F-4D97-AF65-F5344CB8AC3E}">
        <p14:creationId xmlns:p14="http://schemas.microsoft.com/office/powerpoint/2010/main" val="3517482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5CD4-D0A0-4B77-9AB6-F509D81E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1BDDC-0947-4002-821B-0675DCDA3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use different combination of features for different models</a:t>
            </a:r>
          </a:p>
          <a:p>
            <a:r>
              <a:rPr lang="en-US" dirty="0"/>
              <a:t>Run models using full datasets</a:t>
            </a:r>
          </a:p>
        </p:txBody>
      </p:sp>
    </p:spTree>
    <p:extLst>
      <p:ext uri="{BB962C8B-B14F-4D97-AF65-F5344CB8AC3E}">
        <p14:creationId xmlns:p14="http://schemas.microsoft.com/office/powerpoint/2010/main" val="223579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0BCE-FD3A-455C-8747-459EC33D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1DCE7-77F1-42DB-9330-0C8C688ED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Dataset obtained from Kaggle.</a:t>
            </a:r>
          </a:p>
          <a:p>
            <a:r>
              <a:rPr lang="en-US" sz="2800" dirty="0"/>
              <a:t>Part of Kaggle competition</a:t>
            </a:r>
          </a:p>
          <a:p>
            <a:r>
              <a:rPr lang="en-US" sz="2800" dirty="0"/>
              <a:t>Training set – 400,000 + rows</a:t>
            </a:r>
          </a:p>
          <a:p>
            <a:r>
              <a:rPr lang="en-US" sz="2800" dirty="0"/>
              <a:t>Testing set – 2.3 million + rows</a:t>
            </a:r>
          </a:p>
          <a:p>
            <a:r>
              <a:rPr lang="en-US" sz="2800" dirty="0"/>
              <a:t>Testing set missing labels – Not considered for the project</a:t>
            </a:r>
          </a:p>
          <a:p>
            <a:r>
              <a:rPr lang="en-US" sz="2800" dirty="0"/>
              <a:t>Training set split into stratify sampling to evaluate model</a:t>
            </a:r>
          </a:p>
        </p:txBody>
      </p:sp>
    </p:spTree>
    <p:extLst>
      <p:ext uri="{BB962C8B-B14F-4D97-AF65-F5344CB8AC3E}">
        <p14:creationId xmlns:p14="http://schemas.microsoft.com/office/powerpoint/2010/main" val="72844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0BCE-FD3A-455C-8747-459EC33D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1DCE7-77F1-42DB-9330-0C8C688ED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Fields</a:t>
            </a:r>
          </a:p>
          <a:p>
            <a:pPr lvl="1"/>
            <a:r>
              <a:rPr lang="en-US" sz="2600" dirty="0"/>
              <a:t>Unique ID for each pair</a:t>
            </a:r>
          </a:p>
          <a:p>
            <a:pPr lvl="1"/>
            <a:r>
              <a:rPr lang="en-US" sz="2600" dirty="0"/>
              <a:t>Q1 Id</a:t>
            </a:r>
          </a:p>
          <a:p>
            <a:pPr lvl="1"/>
            <a:r>
              <a:rPr lang="en-US" sz="2600" dirty="0"/>
              <a:t>Q2 Id</a:t>
            </a:r>
          </a:p>
          <a:p>
            <a:pPr lvl="1"/>
            <a:r>
              <a:rPr lang="en-US" sz="2600" dirty="0"/>
              <a:t>Q1 - Text</a:t>
            </a:r>
          </a:p>
          <a:p>
            <a:pPr lvl="1"/>
            <a:r>
              <a:rPr lang="en-US" sz="2600" dirty="0"/>
              <a:t>Q2 – Text</a:t>
            </a:r>
          </a:p>
          <a:p>
            <a:pPr lvl="1"/>
            <a:r>
              <a:rPr lang="en-US" sz="2600" dirty="0"/>
              <a:t>Label – 1 for duplicate and 0 for non duplicate</a:t>
            </a:r>
          </a:p>
        </p:txBody>
      </p:sp>
    </p:spTree>
    <p:extLst>
      <p:ext uri="{BB962C8B-B14F-4D97-AF65-F5344CB8AC3E}">
        <p14:creationId xmlns:p14="http://schemas.microsoft.com/office/powerpoint/2010/main" val="258948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2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4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5C099-D068-41B5-A490-EB5DCFDF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Distribution of labels</a:t>
            </a:r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C:\Users\JShah\AppData\Local\Microsoft\Windows\INetCache\Content.MSO\BE1D9FD1.tmp">
            <a:extLst>
              <a:ext uri="{FF2B5EF4-FFF2-40B4-BE49-F238E27FC236}">
                <a16:creationId xmlns:a16="http://schemas.microsoft.com/office/drawing/2014/main" id="{7C2BEA66-B409-4255-AB82-E66422CDEBE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9304" y="1278341"/>
            <a:ext cx="6352406" cy="3979459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3697420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DBE1-86F2-4AAA-87F0-8E150E4E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3261D-E937-4841-A5D9-339ED228C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 generated text contains Non-Ascii Characters</a:t>
            </a:r>
          </a:p>
          <a:p>
            <a:r>
              <a:rPr lang="en-US" dirty="0"/>
              <a:t>Removed question marks and punctuation</a:t>
            </a:r>
          </a:p>
          <a:p>
            <a:r>
              <a:rPr lang="en-US" dirty="0"/>
              <a:t>Stemmer and Stop words</a:t>
            </a:r>
          </a:p>
          <a:p>
            <a:r>
              <a:rPr lang="en-US" dirty="0"/>
              <a:t>Replace words like ‘1k’ and ‘1m’ with proper digits</a:t>
            </a:r>
          </a:p>
          <a:p>
            <a:r>
              <a:rPr lang="en-US" dirty="0" err="1"/>
              <a:t>Repalce</a:t>
            </a:r>
            <a:r>
              <a:rPr lang="en-US" dirty="0"/>
              <a:t> “</a:t>
            </a:r>
            <a:r>
              <a:rPr lang="en-US" dirty="0" err="1"/>
              <a:t>n’t</a:t>
            </a:r>
            <a:r>
              <a:rPr lang="en-US" dirty="0"/>
              <a:t>” with “not”</a:t>
            </a:r>
          </a:p>
          <a:p>
            <a:r>
              <a:rPr lang="en-US" dirty="0"/>
              <a:t>Lower case </a:t>
            </a:r>
          </a:p>
          <a:p>
            <a:r>
              <a:rPr lang="en-US" dirty="0"/>
              <a:t>Replace Roman Numerals with digits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2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EB08E-826D-43EC-A2C0-D368CFF9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Descriptive Statistics of Data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2BC314-F521-460D-BAC1-44ECE6E18C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884102"/>
              </p:ext>
            </p:extLst>
          </p:nvPr>
        </p:nvGraphicFramePr>
        <p:xfrm>
          <a:off x="1961519" y="3191027"/>
          <a:ext cx="9162093" cy="248336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526981">
                  <a:extLst>
                    <a:ext uri="{9D8B030D-6E8A-4147-A177-3AD203B41FA5}">
                      <a16:colId xmlns:a16="http://schemas.microsoft.com/office/drawing/2014/main" val="4095467728"/>
                    </a:ext>
                  </a:extLst>
                </a:gridCol>
                <a:gridCol w="2946081">
                  <a:extLst>
                    <a:ext uri="{9D8B030D-6E8A-4147-A177-3AD203B41FA5}">
                      <a16:colId xmlns:a16="http://schemas.microsoft.com/office/drawing/2014/main" val="975362546"/>
                    </a:ext>
                  </a:extLst>
                </a:gridCol>
                <a:gridCol w="3689031">
                  <a:extLst>
                    <a:ext uri="{9D8B030D-6E8A-4147-A177-3AD203B41FA5}">
                      <a16:colId xmlns:a16="http://schemas.microsoft.com/office/drawing/2014/main" val="2046245673"/>
                    </a:ext>
                  </a:extLst>
                </a:gridCol>
              </a:tblGrid>
              <a:tr h="6208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Word Count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Character count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1307228647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Maximum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237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1169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3237416496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Average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11.07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59.82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711934129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Minimum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738923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283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Content Placeholder 3" descr="C:\Users\JShah\AppData\Local\Microsoft\Windows\INetCache\Content.MSO\47E5D543.tmp">
            <a:extLst>
              <a:ext uri="{FF2B5EF4-FFF2-40B4-BE49-F238E27FC236}">
                <a16:creationId xmlns:a16="http://schemas.microsoft.com/office/drawing/2014/main" id="{4ABB5113-B5FD-4F87-BAF8-B600D0AD5D8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8388" y="221876"/>
            <a:ext cx="8964154" cy="3939546"/>
          </a:xfrm>
          <a:prstGeom prst="rect">
            <a:avLst/>
          </a:prstGeom>
          <a:noFill/>
          <a:effectLst/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30886-88EA-405F-9FE7-CECBB2DF3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Distribution of Number of Words</a:t>
            </a:r>
          </a:p>
        </p:txBody>
      </p:sp>
    </p:spTree>
    <p:extLst>
      <p:ext uri="{BB962C8B-B14F-4D97-AF65-F5344CB8AC3E}">
        <p14:creationId xmlns:p14="http://schemas.microsoft.com/office/powerpoint/2010/main" val="329804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30886-88EA-405F-9FE7-CECBB2DF3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Distribution of Number of Characters</a:t>
            </a:r>
          </a:p>
        </p:txBody>
      </p:sp>
      <p:pic>
        <p:nvPicPr>
          <p:cNvPr id="16" name="Picture 15" descr="C:\Users\JShah\AppData\Local\Microsoft\Windows\INetCache\Content.MSO\BB1F4349.tmp">
            <a:extLst>
              <a:ext uri="{FF2B5EF4-FFF2-40B4-BE49-F238E27FC236}">
                <a16:creationId xmlns:a16="http://schemas.microsoft.com/office/drawing/2014/main" id="{302F7A11-DFB5-4466-8E0E-B35020FB950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2" y="375752"/>
            <a:ext cx="9891873" cy="38096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6389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646C36-D994-4DBD-9A53-9B2DFD8D720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47854D2-C2B1-4273-BEE8-C059778BC5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A4E875-040F-4F4E-A5A7-1188084B7F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</Words>
  <Application>Microsoft Office PowerPoint</Application>
  <PresentationFormat>Widescreen</PresentationFormat>
  <Paragraphs>175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Ion</vt:lpstr>
      <vt:lpstr>Quora  Question Pair</vt:lpstr>
      <vt:lpstr>PROJECT SCOPE</vt:lpstr>
      <vt:lpstr>ABOUT DATASET</vt:lpstr>
      <vt:lpstr>ABOUT DATASET</vt:lpstr>
      <vt:lpstr>Distribution of labels</vt:lpstr>
      <vt:lpstr>Data Cleaning Methodology</vt:lpstr>
      <vt:lpstr>Descriptive Statistics of Data</vt:lpstr>
      <vt:lpstr>Distribution of Number of Words</vt:lpstr>
      <vt:lpstr>Distribution of Number of Characters</vt:lpstr>
      <vt:lpstr>Minimum characters to define questions</vt:lpstr>
      <vt:lpstr>Common word Statistics</vt:lpstr>
      <vt:lpstr>Distribution of common words ratio</vt:lpstr>
      <vt:lpstr>Train and Test Data set</vt:lpstr>
      <vt:lpstr>Feature Development</vt:lpstr>
      <vt:lpstr>Feature distribution</vt:lpstr>
      <vt:lpstr>Machine Learning Model</vt:lpstr>
      <vt:lpstr>Machine Learning Model</vt:lpstr>
      <vt:lpstr>SGD Classifier using Logistic Regression</vt:lpstr>
      <vt:lpstr>Gradient Boosting using XGBoost</vt:lpstr>
      <vt:lpstr>Random Forest Classifier</vt:lpstr>
      <vt:lpstr>Conclusion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2020-08-01T17:21:13Z</dcterms:created>
  <dcterms:modified xsi:type="dcterms:W3CDTF">2020-08-01T17:33:15Z</dcterms:modified>
</cp:coreProperties>
</file>