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9" r:id="rId3"/>
    <p:sldId id="282" r:id="rId4"/>
    <p:sldId id="283" r:id="rId5"/>
    <p:sldId id="261" r:id="rId6"/>
    <p:sldId id="262" r:id="rId7"/>
    <p:sldId id="284" r:id="rId8"/>
    <p:sldId id="279" r:id="rId9"/>
    <p:sldId id="280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76C7BB-56AB-4750-9296-CD3B68E2E82A}" v="11" dt="2023-09-23T23:40:20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3BC-3316-5AE3-7C9D-CA97651C9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96EF6-C808-E8AF-169E-03D7BFEF8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83A29-066B-A5C8-B794-98BA6B25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1EE7-2188-4879-A9D9-AECF66CEEA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C3875-E562-982C-5D43-DCFDE4EB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5B434-BF5A-4AFF-DDB3-E01F5235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952-5341-4410-B143-A4E3D211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0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E982-B80B-7AC8-A49E-BC06316B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8079D-FF9F-6860-6D57-6C61F05DF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5DC4E-4ABF-64EA-D9F8-E192C4CC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1EE7-2188-4879-A9D9-AECF66CEEA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E4459-34C8-0956-7D2F-201F1F7E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5128F-C0E1-A22D-70CD-D8602AA4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952-5341-4410-B143-A4E3D211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6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BADA1-6B86-F445-D184-422C7A214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9D0F4-719C-132E-F2A4-CB59F4E53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32613-900B-DA6A-71AA-2CD368D5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1EE7-2188-4879-A9D9-AECF66CEEA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EB2D7-876B-D449-386E-F12F6053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477E0-997C-B959-F054-7F971237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952-5341-4410-B143-A4E3D211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8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3D46-AF69-CF41-0894-D38838A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03F9-B498-76A1-C475-5CE102CA6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F563D-200D-3E76-2EF6-8979852F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1EE7-2188-4879-A9D9-AECF66CEEA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43EF8-831F-1BA8-E4BE-120CEE91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19E1D-A556-B4D1-982D-115E89C5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952-5341-4410-B143-A4E3D211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1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A13E-DA8D-57B3-389E-D8C6DCDE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B9880-E140-06DB-5AE8-E2F7505BE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70A73-E56F-2F2A-EFB8-55570650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1EE7-2188-4879-A9D9-AECF66CEEA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9D85-D24E-3E94-5CEE-03EC9FE2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B2528-083A-807D-C955-1E0952D7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952-5341-4410-B143-A4E3D211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9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9B04-0214-0D21-0086-3EB4DDE4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A9F34-00DE-F3A4-EA1E-A47E70DBF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EB958-0BDB-716E-4F95-0DC75CCCD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F887B-EA53-4518-050E-51E0EB0B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1EE7-2188-4879-A9D9-AECF66CEEA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6B922-5748-1F29-B9C1-AFFB8663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22DE2-D1DC-8FF6-9BCE-C7D976A1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952-5341-4410-B143-A4E3D211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6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157A-F4EF-A3CF-D53C-E3162870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C443F-B4D3-4786-4A31-C28FEA997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55862-A011-47C0-7175-ACCD19206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6BF3A-3A98-30D1-7D82-E24A0590E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3B929-C0FB-93DA-096B-DFEE9E2C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E9F8B-26F3-5B13-3CEF-08841A5A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1EE7-2188-4879-A9D9-AECF66CEEA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89A61-51AE-F159-BFB2-262F3F54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9DDDE-65F7-B29C-3C8E-30548397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952-5341-4410-B143-A4E3D211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4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3F84-43C6-632D-E4ED-D1723DF7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6E855-90DF-1FE3-A07B-99842E60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1EE7-2188-4879-A9D9-AECF66CEEA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1F697-4C01-7788-0CD6-7C742807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24AD1-A947-275E-C07D-2CAA365F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952-5341-4410-B143-A4E3D211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2BB05-C903-C297-6EBD-2A1AB7CC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1EE7-2188-4879-A9D9-AECF66CEEA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ADFF3-D48D-28B4-39FA-B623F624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0CBAF-1CC6-1620-9C1D-99496237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952-5341-4410-B143-A4E3D211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2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E716-6F45-DA29-31CB-D815DA6E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DBDCF-EC77-29C5-22A6-339F26609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C7960-7893-02FB-99A5-11A54EA97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9EF62-6642-49C9-2030-1F8728D9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1EE7-2188-4879-A9D9-AECF66CEEA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09BC-FDB9-2379-5E3B-D01DCF80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8AD6A-01B5-79FD-1539-ED2DF834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952-5341-4410-B143-A4E3D211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0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E6A0-BC8E-4546-5AF7-BC2600CA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300EA-6F59-600F-DC0B-EE6B6CF0C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C05BB-EC93-3682-AFDE-A41721054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599F1-CB73-C898-6697-3613C95A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1EE7-2188-4879-A9D9-AECF66CEEA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72143-8DF8-0CDF-79B5-86B7A3E5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8BCF0-3BAB-9E66-7430-94413E8B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952-5341-4410-B143-A4E3D211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1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62206-BAA7-846C-A0EB-63F24FFE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B5119-2164-A3BD-BC05-C89D31022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22AFC-8014-744D-7B61-30D0D4D16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31EE7-2188-4879-A9D9-AECF66CEEA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C62D4-84B1-A425-44AF-FC588DF25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7E394-8E5E-C72B-3A8D-9BD6B4D69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7952-5341-4410-B143-A4E3D211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8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27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29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6" name="Rectangle 30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31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3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0A88E-2398-730C-E6E8-4981CB39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2900"/>
              <a:t>Credit Card Fraud Detection with Machine Learning</a:t>
            </a:r>
          </a:p>
        </p:txBody>
      </p:sp>
      <p:sp>
        <p:nvSpPr>
          <p:cNvPr id="59" name="Rectangle 3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13280-DD2A-F8E5-AB11-34F3BCFEB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en-US" sz="2000"/>
              <a:t>Author – Jagadish Janakiraman</a:t>
            </a:r>
          </a:p>
          <a:p>
            <a:r>
              <a:rPr lang="en-US" sz="2000"/>
              <a:t>Date – 9/25/2023</a:t>
            </a:r>
          </a:p>
        </p:txBody>
      </p:sp>
      <p:pic>
        <p:nvPicPr>
          <p:cNvPr id="14" name="Picture 4" descr="A stack of bank cards">
            <a:extLst>
              <a:ext uri="{FF2B5EF4-FFF2-40B4-BE49-F238E27FC236}">
                <a16:creationId xmlns:a16="http://schemas.microsoft.com/office/drawing/2014/main" id="{0FCF9DD5-BDDA-EEE8-8C40-4E88A9D69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73" r="3" b="3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4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5B57-8752-291C-310C-FDBAA094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3DC33-E41A-942A-2CBA-959AFA5A6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1952" cy="182229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ROC curve is measured at all thresholds, the best threshold would be the one at which </a:t>
            </a:r>
            <a:r>
              <a:rPr lang="en-US" sz="1800" b="1" i="0" dirty="0">
                <a:solidFill>
                  <a:srgbClr val="091E42"/>
                </a:solidFill>
                <a:effectLst/>
                <a:latin typeface="freight-text-pro"/>
              </a:rPr>
              <a:t>TPR is high and FPR is low,</a:t>
            </a: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 </a:t>
            </a:r>
            <a:r>
              <a:rPr lang="en-US" sz="1800" b="1" i="0" dirty="0">
                <a:solidFill>
                  <a:srgbClr val="091E42"/>
                </a:solidFill>
                <a:effectLst/>
                <a:latin typeface="freight-text-pro"/>
              </a:rPr>
              <a:t>i.e., misclassifications are low.</a:t>
            </a:r>
            <a:endParaRPr lang="en-US" sz="1800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r>
              <a:rPr lang="en-US" sz="1800" dirty="0">
                <a:solidFill>
                  <a:srgbClr val="091E42"/>
                </a:solidFill>
                <a:latin typeface="freight-text-pro"/>
              </a:rPr>
              <a:t>To save banks from high-value fraudulent transactions, we need to focus on high recall to detect actual fraudulent transactions.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C3959-D82D-7A2E-F3F6-0C40DC76A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351" y="2965774"/>
            <a:ext cx="4953594" cy="3766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FD5E9D-8EB2-E255-9E7E-376865142DFB}"/>
              </a:ext>
            </a:extLst>
          </p:cNvPr>
          <p:cNvSpPr txBox="1"/>
          <p:nvPr/>
        </p:nvSpPr>
        <p:spPr>
          <a:xfrm>
            <a:off x="609993" y="3925627"/>
            <a:ext cx="47763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False Positive Rate (FPR): 0.0016 True Positive Rate (TPR): 0.8980 Best Threshold: 0.1210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6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8066E-D989-0665-D2EF-B72FF5B5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/>
              <a:t>Agenda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9774-F587-9CEC-85CE-A0ECDFE05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Overview</a:t>
            </a:r>
          </a:p>
          <a:p>
            <a:r>
              <a:rPr lang="en-US" sz="2000" dirty="0"/>
              <a:t>Data Pre-Processing</a:t>
            </a:r>
          </a:p>
          <a:p>
            <a:r>
              <a:rPr lang="en-US" sz="2000" dirty="0"/>
              <a:t>Model Selection</a:t>
            </a:r>
          </a:p>
          <a:p>
            <a:r>
              <a:rPr lang="en-US" sz="2000" dirty="0"/>
              <a:t>Hyperparameter Tuning</a:t>
            </a:r>
          </a:p>
          <a:p>
            <a:r>
              <a:rPr lang="en-US" sz="2000" dirty="0"/>
              <a:t>Model Evaluation</a:t>
            </a:r>
          </a:p>
        </p:txBody>
      </p:sp>
      <p:pic>
        <p:nvPicPr>
          <p:cNvPr id="31" name="Picture 4" descr="White bulbs with a yellow one standing out">
            <a:extLst>
              <a:ext uri="{FF2B5EF4-FFF2-40B4-BE49-F238E27FC236}">
                <a16:creationId xmlns:a16="http://schemas.microsoft.com/office/drawing/2014/main" id="{E7CA49BF-2D4C-5157-F49E-4020BB2FE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95" r="4038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9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09B1F3BB-8555-9ACA-2650-3E0CAD92D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6" r="6225" b="168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4" name="Rectangle 4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D8D85-E2C0-71DF-A7DA-517E08E7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91E62-9215-D66C-4CC7-A0496757E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i="0" dirty="0">
                <a:effectLst/>
                <a:latin typeface="+mj-lt"/>
              </a:rPr>
              <a:t>Objective -</a:t>
            </a:r>
            <a:r>
              <a:rPr lang="en-US" sz="1500" b="1" i="0" dirty="0">
                <a:effectLst/>
                <a:latin typeface="+mj-lt"/>
              </a:rPr>
              <a:t>  </a:t>
            </a:r>
            <a:r>
              <a:rPr lang="en-US" sz="1500" i="0" dirty="0">
                <a:effectLst/>
                <a:latin typeface="+mj-lt"/>
              </a:rPr>
              <a:t>Predict fraudulent credit card transactions with the help of machine learning models.</a:t>
            </a:r>
          </a:p>
          <a:p>
            <a:pPr marL="0" indent="0">
              <a:buNone/>
            </a:pPr>
            <a:endParaRPr lang="en-US" sz="1500" i="0" dirty="0"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  <a:latin typeface="+mj-lt"/>
              </a:rPr>
              <a:t>Approach</a:t>
            </a:r>
            <a:r>
              <a:rPr lang="en-US" sz="1500" b="0" i="0" dirty="0">
                <a:solidFill>
                  <a:srgbClr val="D1D5DB"/>
                </a:solidFill>
                <a:effectLst/>
                <a:latin typeface="+mj-lt"/>
              </a:rPr>
              <a:t>:</a:t>
            </a:r>
          </a:p>
          <a:p>
            <a:r>
              <a:rPr lang="en-US" sz="1500" b="1" dirty="0">
                <a:latin typeface="+mj-lt"/>
              </a:rPr>
              <a:t>Data understanding: Load the data and understand the features.</a:t>
            </a:r>
          </a:p>
          <a:p>
            <a:r>
              <a:rPr lang="en-US" sz="1500" b="1" dirty="0">
                <a:latin typeface="+mj-lt"/>
              </a:rPr>
              <a:t>Exploratory data analytics (EDA): Identify and mitigate skewness in the data.</a:t>
            </a:r>
          </a:p>
          <a:p>
            <a:r>
              <a:rPr lang="en-US" sz="1500" b="1" dirty="0">
                <a:latin typeface="+mj-lt"/>
              </a:rPr>
              <a:t>Train/Test split: Use k-fold cross-validation.</a:t>
            </a:r>
          </a:p>
          <a:p>
            <a:r>
              <a:rPr lang="en-US" sz="1500" b="1" dirty="0">
                <a:latin typeface="+mj-lt"/>
              </a:rPr>
              <a:t>Model building / hyperparameter tuning: Experiment with different models and fine-tune hyperparameters.</a:t>
            </a:r>
          </a:p>
          <a:p>
            <a:r>
              <a:rPr lang="en-US" sz="1500" b="1" dirty="0">
                <a:latin typeface="+mj-lt"/>
              </a:rPr>
              <a:t>Model evaluation: Use appropriate evaluation metrics, considering the imbalanced dataset.</a:t>
            </a:r>
          </a:p>
          <a:p>
            <a:pPr marL="457200" indent="-457200">
              <a:buFont typeface="+mj-lt"/>
              <a:buAutoNum type="arabicPeriod"/>
            </a:pPr>
            <a:endParaRPr 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591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EF243-AA48-B06B-ADEA-01419A78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Data – Imbalanced Dataset</a:t>
            </a:r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E3E08-9F99-CAE9-F88F-F2E872D31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Imbalanced Dataset:284,315 Good Transactions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492 Fraud Transactions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3EDBE0A-8815-6928-252B-563878B5B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911" y="329183"/>
            <a:ext cx="3708074" cy="3429969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A96ADB4-AE6D-99D4-C1C0-667A11071A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306" b="-1"/>
          <a:stretch/>
        </p:blipFill>
        <p:spPr>
          <a:xfrm>
            <a:off x="7962856" y="4079193"/>
            <a:ext cx="3797896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7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BB590-957E-B8CA-B78E-79EE5840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- Correlation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AC1A6-2FA6-30BD-3D6C-2D57F9C8B1D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No high correlation between features.</a:t>
            </a:r>
          </a:p>
          <a:p>
            <a:br>
              <a:rPr lang="en-US" sz="2400" dirty="0"/>
            </a:b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9DFA77-E43E-74A3-834B-3869C72D2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805587"/>
            <a:ext cx="6903720" cy="52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9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3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8E67D-9DB5-B9D4-7BD4-B2240D56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Normalized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18F748-8092-7D83-6FC5-1FE5D93FD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409" y="659635"/>
            <a:ext cx="3532036" cy="1094931"/>
          </a:xfrm>
          <a:prstGeom prst="rect">
            <a:avLst/>
          </a:prstGeom>
        </p:spPr>
      </p:pic>
      <p:sp>
        <p:nvSpPr>
          <p:cNvPr id="30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6FDDF-DEAC-0A1C-F484-9A2F37C9469A}"/>
              </a:ext>
            </a:extLst>
          </p:cNvPr>
          <p:cNvSpPr txBox="1"/>
          <p:nvPr/>
        </p:nvSpPr>
        <p:spPr>
          <a:xfrm>
            <a:off x="612648" y="2504819"/>
            <a:ext cx="6986016" cy="367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Skewness removed using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PowerTransformer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br>
              <a:rPr lang="en-US" dirty="0"/>
            </a:b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FA8053-6CDA-EBC8-DC79-88BC7D501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136" y="2363793"/>
            <a:ext cx="3530309" cy="178280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C51A4-7E6B-4795-5DC7-E634E423F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1136" y="4632532"/>
            <a:ext cx="3530309" cy="134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9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A2E3-FECE-B43A-094A-8B2B0AD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Oversampled Datapoints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D50C59-B128-5091-C0B5-C8689565F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81" y="2615746"/>
            <a:ext cx="3661515" cy="3980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0369C5-D56F-C52F-4718-4571F30B0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084" y="2615746"/>
            <a:ext cx="4034739" cy="3980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DAC6F1-8FE0-0D64-B34B-4B0D542D8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917" y="2615746"/>
            <a:ext cx="3921698" cy="39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1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6803C-0720-05CB-F1A7-BDA405F1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01" y="259362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 Performance - Logistic Regression with Hyperparameter Tuning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177A2C-B843-0FCE-A9B7-AEF3024875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683017"/>
              </p:ext>
            </p:extLst>
          </p:nvPr>
        </p:nvGraphicFramePr>
        <p:xfrm>
          <a:off x="149149" y="2067892"/>
          <a:ext cx="11624321" cy="399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191">
                  <a:extLst>
                    <a:ext uri="{9D8B030D-6E8A-4147-A177-3AD203B41FA5}">
                      <a16:colId xmlns:a16="http://schemas.microsoft.com/office/drawing/2014/main" val="4046375680"/>
                    </a:ext>
                  </a:extLst>
                </a:gridCol>
                <a:gridCol w="1818726">
                  <a:extLst>
                    <a:ext uri="{9D8B030D-6E8A-4147-A177-3AD203B41FA5}">
                      <a16:colId xmlns:a16="http://schemas.microsoft.com/office/drawing/2014/main" val="3836363078"/>
                    </a:ext>
                  </a:extLst>
                </a:gridCol>
                <a:gridCol w="2596627">
                  <a:extLst>
                    <a:ext uri="{9D8B030D-6E8A-4147-A177-3AD203B41FA5}">
                      <a16:colId xmlns:a16="http://schemas.microsoft.com/office/drawing/2014/main" val="2601938607"/>
                    </a:ext>
                  </a:extLst>
                </a:gridCol>
                <a:gridCol w="1767548">
                  <a:extLst>
                    <a:ext uri="{9D8B030D-6E8A-4147-A177-3AD203B41FA5}">
                      <a16:colId xmlns:a16="http://schemas.microsoft.com/office/drawing/2014/main" val="1790429295"/>
                    </a:ext>
                  </a:extLst>
                </a:gridCol>
                <a:gridCol w="1786191">
                  <a:extLst>
                    <a:ext uri="{9D8B030D-6E8A-4147-A177-3AD203B41FA5}">
                      <a16:colId xmlns:a16="http://schemas.microsoft.com/office/drawing/2014/main" val="3582529616"/>
                    </a:ext>
                  </a:extLst>
                </a:gridCol>
                <a:gridCol w="1869038">
                  <a:extLst>
                    <a:ext uri="{9D8B030D-6E8A-4147-A177-3AD203B41FA5}">
                      <a16:colId xmlns:a16="http://schemas.microsoft.com/office/drawing/2014/main" val="3542389499"/>
                    </a:ext>
                  </a:extLst>
                </a:gridCol>
              </a:tblGrid>
              <a:tr h="721839">
                <a:tc>
                  <a:txBody>
                    <a:bodyPr/>
                    <a:lstStyle/>
                    <a:p>
                      <a:r>
                        <a:rPr lang="en-US" sz="1900"/>
                        <a:t>Data Type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Data Oversampling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Size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Run Time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Evaluation - ROC AUC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Optimal ‘C’ Param</a:t>
                      </a:r>
                    </a:p>
                  </a:txBody>
                  <a:tcPr marL="97546" marR="97546" marT="48773" marB="48773"/>
                </a:tc>
                <a:extLst>
                  <a:ext uri="{0D108BD9-81ED-4DB2-BD59-A6C34878D82A}">
                    <a16:rowId xmlns:a16="http://schemas.microsoft.com/office/drawing/2014/main" val="2638266860"/>
                  </a:ext>
                </a:extLst>
              </a:tr>
              <a:tr h="591778">
                <a:tc>
                  <a:txBody>
                    <a:bodyPr/>
                    <a:lstStyle/>
                    <a:p>
                      <a:r>
                        <a:rPr lang="en-US" sz="1500"/>
                        <a:t>Imbalanced Dataset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NA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X_Train : 227845</a:t>
                      </a:r>
                    </a:p>
                    <a:p>
                      <a:r>
                        <a:rPr lang="en-US" sz="1500"/>
                        <a:t>X_Test : 56962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4.34 seconds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0.9806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0.001</a:t>
                      </a:r>
                    </a:p>
                  </a:txBody>
                  <a:tcPr marL="97546" marR="97546" marT="48773" marB="48773"/>
                </a:tc>
                <a:extLst>
                  <a:ext uri="{0D108BD9-81ED-4DB2-BD59-A6C34878D82A}">
                    <a16:rowId xmlns:a16="http://schemas.microsoft.com/office/drawing/2014/main" val="1931460037"/>
                  </a:ext>
                </a:extLst>
              </a:tr>
              <a:tr h="819384">
                <a:tc>
                  <a:txBody>
                    <a:bodyPr/>
                    <a:lstStyle/>
                    <a:p>
                      <a:r>
                        <a:rPr lang="en-US" sz="1500"/>
                        <a:t>Balanced Dataset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Random Oversampling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X_train_ros : 454902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X_Test : 56962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8.22 seconds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0.9718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10</a:t>
                      </a:r>
                    </a:p>
                  </a:txBody>
                  <a:tcPr marL="97546" marR="97546" marT="48773" marB="48773"/>
                </a:tc>
                <a:extLst>
                  <a:ext uri="{0D108BD9-81ED-4DB2-BD59-A6C34878D82A}">
                    <a16:rowId xmlns:a16="http://schemas.microsoft.com/office/drawing/2014/main" val="89103389"/>
                  </a:ext>
                </a:extLst>
              </a:tr>
              <a:tr h="1046991">
                <a:tc>
                  <a:txBody>
                    <a:bodyPr/>
                    <a:lstStyle/>
                    <a:p>
                      <a:r>
                        <a:rPr lang="en-US" sz="1500"/>
                        <a:t>Balanced Dataset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SMOTE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X_train_smote : 454902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X_Test : 56962</a:t>
                      </a:r>
                    </a:p>
                    <a:p>
                      <a:endParaRPr lang="en-US" sz="1500"/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8.37 seconds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0.9705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</a:t>
                      </a:r>
                    </a:p>
                  </a:txBody>
                  <a:tcPr marL="97546" marR="97546" marT="48773" marB="48773"/>
                </a:tc>
                <a:extLst>
                  <a:ext uri="{0D108BD9-81ED-4DB2-BD59-A6C34878D82A}">
                    <a16:rowId xmlns:a16="http://schemas.microsoft.com/office/drawing/2014/main" val="1714661332"/>
                  </a:ext>
                </a:extLst>
              </a:tr>
              <a:tr h="819384">
                <a:tc>
                  <a:txBody>
                    <a:bodyPr/>
                    <a:lstStyle/>
                    <a:p>
                      <a:r>
                        <a:rPr lang="en-US" sz="1500"/>
                        <a:t>Balanced Dataset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ADASYN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X_train_adasyn</a:t>
                      </a:r>
                      <a:r>
                        <a:rPr lang="en-US" sz="1500" dirty="0"/>
                        <a:t> : 454900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X_Test</a:t>
                      </a:r>
                      <a:r>
                        <a:rPr lang="en-US" sz="1500" dirty="0"/>
                        <a:t> : 56962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7.72 seconds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0.9714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</a:t>
                      </a:r>
                    </a:p>
                  </a:txBody>
                  <a:tcPr marL="97546" marR="97546" marT="48773" marB="48773"/>
                </a:tc>
                <a:extLst>
                  <a:ext uri="{0D108BD9-81ED-4DB2-BD59-A6C34878D82A}">
                    <a16:rowId xmlns:a16="http://schemas.microsoft.com/office/drawing/2014/main" val="221844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65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6803C-0720-05CB-F1A7-BDA405F1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92" y="349112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 Performance - XGBoost with Hyperparameter Tuning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177A2C-B843-0FCE-A9B7-AEF3024875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954343"/>
              </p:ext>
            </p:extLst>
          </p:nvPr>
        </p:nvGraphicFramePr>
        <p:xfrm>
          <a:off x="149149" y="2067892"/>
          <a:ext cx="11733502" cy="4536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968">
                  <a:extLst>
                    <a:ext uri="{9D8B030D-6E8A-4147-A177-3AD203B41FA5}">
                      <a16:colId xmlns:a16="http://schemas.microsoft.com/office/drawing/2014/main" val="4046375680"/>
                    </a:ext>
                  </a:extLst>
                </a:gridCol>
                <a:gridCol w="1835808">
                  <a:extLst>
                    <a:ext uri="{9D8B030D-6E8A-4147-A177-3AD203B41FA5}">
                      <a16:colId xmlns:a16="http://schemas.microsoft.com/office/drawing/2014/main" val="3836363078"/>
                    </a:ext>
                  </a:extLst>
                </a:gridCol>
                <a:gridCol w="2621016">
                  <a:extLst>
                    <a:ext uri="{9D8B030D-6E8A-4147-A177-3AD203B41FA5}">
                      <a16:colId xmlns:a16="http://schemas.microsoft.com/office/drawing/2014/main" val="2601938607"/>
                    </a:ext>
                  </a:extLst>
                </a:gridCol>
                <a:gridCol w="1784149">
                  <a:extLst>
                    <a:ext uri="{9D8B030D-6E8A-4147-A177-3AD203B41FA5}">
                      <a16:colId xmlns:a16="http://schemas.microsoft.com/office/drawing/2014/main" val="1790429295"/>
                    </a:ext>
                  </a:extLst>
                </a:gridCol>
                <a:gridCol w="1802968">
                  <a:extLst>
                    <a:ext uri="{9D8B030D-6E8A-4147-A177-3AD203B41FA5}">
                      <a16:colId xmlns:a16="http://schemas.microsoft.com/office/drawing/2014/main" val="3582529616"/>
                    </a:ext>
                  </a:extLst>
                </a:gridCol>
                <a:gridCol w="1886593">
                  <a:extLst>
                    <a:ext uri="{9D8B030D-6E8A-4147-A177-3AD203B41FA5}">
                      <a16:colId xmlns:a16="http://schemas.microsoft.com/office/drawing/2014/main" val="3542389499"/>
                    </a:ext>
                  </a:extLst>
                </a:gridCol>
              </a:tblGrid>
              <a:tr h="721839">
                <a:tc>
                  <a:txBody>
                    <a:bodyPr/>
                    <a:lstStyle/>
                    <a:p>
                      <a:r>
                        <a:rPr lang="en-US" sz="1900"/>
                        <a:t>Data Type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Data Oversampling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Size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Run Time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Evaluation - ROC AUC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Best Hyperparameters</a:t>
                      </a:r>
                    </a:p>
                  </a:txBody>
                  <a:tcPr marL="97546" marR="97546" marT="48773" marB="48773"/>
                </a:tc>
                <a:extLst>
                  <a:ext uri="{0D108BD9-81ED-4DB2-BD59-A6C34878D82A}">
                    <a16:rowId xmlns:a16="http://schemas.microsoft.com/office/drawing/2014/main" val="2638266860"/>
                  </a:ext>
                </a:extLst>
              </a:tr>
              <a:tr h="591778">
                <a:tc>
                  <a:txBody>
                    <a:bodyPr/>
                    <a:lstStyle/>
                    <a:p>
                      <a:r>
                        <a:rPr lang="en-US" sz="1400" dirty="0"/>
                        <a:t>Imbalanced Dataset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X_Train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: 227845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X_Test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: 56962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3538.86 seconds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0.9785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0.2</a:t>
                      </a:r>
                    </a:p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5</a:t>
                      </a:r>
                    </a:p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300</a:t>
                      </a:r>
                      <a:endParaRPr lang="en-US" sz="1400" dirty="0"/>
                    </a:p>
                  </a:txBody>
                  <a:tcPr marL="97546" marR="97546" marT="48773" marB="48773"/>
                </a:tc>
                <a:extLst>
                  <a:ext uri="{0D108BD9-81ED-4DB2-BD59-A6C34878D82A}">
                    <a16:rowId xmlns:a16="http://schemas.microsoft.com/office/drawing/2014/main" val="1931460037"/>
                  </a:ext>
                </a:extLst>
              </a:tr>
              <a:tr h="819384">
                <a:tc>
                  <a:txBody>
                    <a:bodyPr/>
                    <a:lstStyle/>
                    <a:p>
                      <a:r>
                        <a:rPr lang="en-US" sz="1400"/>
                        <a:t>Balanced Dataset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Random Oversampling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X_train_ros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454902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X_Test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: 56962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5510.31 seconds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0.9779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0.2</a:t>
                      </a:r>
                    </a:p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4</a:t>
                      </a:r>
                    </a:p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300</a:t>
                      </a:r>
                      <a:endParaRPr lang="en-US" sz="1400" dirty="0"/>
                    </a:p>
                  </a:txBody>
                  <a:tcPr marL="97546" marR="97546" marT="48773" marB="48773"/>
                </a:tc>
                <a:extLst>
                  <a:ext uri="{0D108BD9-81ED-4DB2-BD59-A6C34878D82A}">
                    <a16:rowId xmlns:a16="http://schemas.microsoft.com/office/drawing/2014/main" val="89103389"/>
                  </a:ext>
                </a:extLst>
              </a:tr>
              <a:tr h="1046991">
                <a:tc>
                  <a:txBody>
                    <a:bodyPr/>
                    <a:lstStyle/>
                    <a:p>
                      <a:r>
                        <a:rPr lang="en-US" sz="1400"/>
                        <a:t>Balanced Dataset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SMOTE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X_train_smote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: 454902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X_Test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: 56962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8909.62 seconds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0.2</a:t>
                      </a:r>
                    </a:p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5</a:t>
                      </a:r>
                    </a:p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300</a:t>
                      </a:r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marL="97546" marR="97546" marT="48773" marB="48773"/>
                </a:tc>
                <a:extLst>
                  <a:ext uri="{0D108BD9-81ED-4DB2-BD59-A6C34878D82A}">
                    <a16:rowId xmlns:a16="http://schemas.microsoft.com/office/drawing/2014/main" val="1714661332"/>
                  </a:ext>
                </a:extLst>
              </a:tr>
              <a:tr h="819384">
                <a:tc>
                  <a:txBody>
                    <a:bodyPr/>
                    <a:lstStyle/>
                    <a:p>
                      <a:r>
                        <a:rPr lang="en-US" sz="1500"/>
                        <a:t>Balanced Dataset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ADASYN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chemeClr val="tx1"/>
                          </a:solidFill>
                        </a:rPr>
                        <a:t>X_train_adasyn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: 454900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>
                          <a:solidFill>
                            <a:schemeClr val="tx1"/>
                          </a:solidFill>
                        </a:rPr>
                        <a:t>X_Test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: 56962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8977.06 seconds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0.9751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0.2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5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300</a:t>
                      </a:r>
                    </a:p>
                    <a:p>
                      <a:pPr algn="ctr"/>
                      <a:endParaRPr lang="en-US" sz="1500" dirty="0"/>
                    </a:p>
                  </a:txBody>
                  <a:tcPr marL="97546" marR="97546" marT="48773" marB="48773"/>
                </a:tc>
                <a:extLst>
                  <a:ext uri="{0D108BD9-81ED-4DB2-BD59-A6C34878D82A}">
                    <a16:rowId xmlns:a16="http://schemas.microsoft.com/office/drawing/2014/main" val="221844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05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460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freight-text-pro</vt:lpstr>
      <vt:lpstr>Söhne</vt:lpstr>
      <vt:lpstr>Office Theme</vt:lpstr>
      <vt:lpstr>Credit Card Fraud Detection with Machine Learning</vt:lpstr>
      <vt:lpstr>Agenda</vt:lpstr>
      <vt:lpstr>Overview</vt:lpstr>
      <vt:lpstr>Data – Imbalanced Dataset</vt:lpstr>
      <vt:lpstr>Data - Correlation </vt:lpstr>
      <vt:lpstr>Normalized Data</vt:lpstr>
      <vt:lpstr>Oversampled Datapoints</vt:lpstr>
      <vt:lpstr>Model Performance - Logistic Regression with Hyperparameter Tuning </vt:lpstr>
      <vt:lpstr>Model Performance - XGBoost with Hyperparameter Tuning 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Sahana Jagadish</dc:creator>
  <cp:lastModifiedBy>Sahana Jagadish</cp:lastModifiedBy>
  <cp:revision>42</cp:revision>
  <dcterms:created xsi:type="dcterms:W3CDTF">2023-09-09T20:13:00Z</dcterms:created>
  <dcterms:modified xsi:type="dcterms:W3CDTF">2023-09-24T21:53:24Z</dcterms:modified>
</cp:coreProperties>
</file>