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9" r:id="rId3"/>
    <p:sldId id="282" r:id="rId4"/>
    <p:sldId id="283" r:id="rId5"/>
    <p:sldId id="261" r:id="rId6"/>
    <p:sldId id="262" r:id="rId7"/>
    <p:sldId id="284" r:id="rId8"/>
    <p:sldId id="279" r:id="rId9"/>
    <p:sldId id="288" r:id="rId10"/>
    <p:sldId id="280" r:id="rId11"/>
    <p:sldId id="289"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6C7BB-56AB-4750-9296-CD3B68E2E82A}" v="11" dt="2023-09-23T23:40:20.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4" autoAdjust="0"/>
    <p:restoredTop sz="94660"/>
  </p:normalViewPr>
  <p:slideViewPr>
    <p:cSldViewPr snapToGrid="0">
      <p:cViewPr varScale="1">
        <p:scale>
          <a:sx n="84" d="100"/>
          <a:sy n="84" d="100"/>
        </p:scale>
        <p:origin x="646"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12548-97B9-4555-9448-544060696E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85E3A3-4F90-4567-981D-F220928E08E6}">
      <dgm:prSet/>
      <dgm:spPr/>
      <dgm:t>
        <a:bodyPr/>
        <a:lstStyle/>
        <a:p>
          <a:pPr>
            <a:lnSpc>
              <a:spcPct val="100000"/>
            </a:lnSpc>
          </a:pPr>
          <a:r>
            <a:rPr lang="en-US" b="0" i="0"/>
            <a:t>284,315 Good Transactions</a:t>
          </a:r>
          <a:endParaRPr lang="en-US"/>
        </a:p>
      </dgm:t>
    </dgm:pt>
    <dgm:pt modelId="{08FB9C6E-8D4C-4159-B975-9192A954A249}" type="parTrans" cxnId="{24F02292-562D-4282-9400-65737B4567CD}">
      <dgm:prSet/>
      <dgm:spPr/>
      <dgm:t>
        <a:bodyPr/>
        <a:lstStyle/>
        <a:p>
          <a:endParaRPr lang="en-US"/>
        </a:p>
      </dgm:t>
    </dgm:pt>
    <dgm:pt modelId="{96F33E37-25DA-4FFF-A2C7-ED3B8BE8A404}" type="sibTrans" cxnId="{24F02292-562D-4282-9400-65737B4567CD}">
      <dgm:prSet/>
      <dgm:spPr/>
      <dgm:t>
        <a:bodyPr/>
        <a:lstStyle/>
        <a:p>
          <a:endParaRPr lang="en-US"/>
        </a:p>
      </dgm:t>
    </dgm:pt>
    <dgm:pt modelId="{79B14796-D7C4-40EE-8163-4169698B5796}">
      <dgm:prSet/>
      <dgm:spPr/>
      <dgm:t>
        <a:bodyPr/>
        <a:lstStyle/>
        <a:p>
          <a:pPr>
            <a:lnSpc>
              <a:spcPct val="100000"/>
            </a:lnSpc>
          </a:pPr>
          <a:r>
            <a:rPr lang="en-US" b="0" i="0"/>
            <a:t>492 Fraud Transactions</a:t>
          </a:r>
          <a:endParaRPr lang="en-US"/>
        </a:p>
      </dgm:t>
    </dgm:pt>
    <dgm:pt modelId="{A6455698-432D-407F-9C1D-60C1B2DD916C}" type="parTrans" cxnId="{D6569470-C896-49CD-A89D-39A74B92A570}">
      <dgm:prSet/>
      <dgm:spPr/>
      <dgm:t>
        <a:bodyPr/>
        <a:lstStyle/>
        <a:p>
          <a:endParaRPr lang="en-US"/>
        </a:p>
      </dgm:t>
    </dgm:pt>
    <dgm:pt modelId="{548DB987-0E7A-430C-AD94-5F2CFC5F4D3C}" type="sibTrans" cxnId="{D6569470-C896-49CD-A89D-39A74B92A570}">
      <dgm:prSet/>
      <dgm:spPr/>
      <dgm:t>
        <a:bodyPr/>
        <a:lstStyle/>
        <a:p>
          <a:endParaRPr lang="en-US"/>
        </a:p>
      </dgm:t>
    </dgm:pt>
    <dgm:pt modelId="{690F7C2E-AE0B-40D2-8C58-CC344392A89F}" type="pres">
      <dgm:prSet presAssocID="{F0C12548-97B9-4555-9448-544060696EC8}" presName="root" presStyleCnt="0">
        <dgm:presLayoutVars>
          <dgm:dir/>
          <dgm:resizeHandles val="exact"/>
        </dgm:presLayoutVars>
      </dgm:prSet>
      <dgm:spPr/>
    </dgm:pt>
    <dgm:pt modelId="{36B4A6E8-10A0-4A45-B4D4-E817A8FEEAB7}" type="pres">
      <dgm:prSet presAssocID="{9085E3A3-4F90-4567-981D-F220928E08E6}" presName="compNode" presStyleCnt="0"/>
      <dgm:spPr/>
    </dgm:pt>
    <dgm:pt modelId="{6AB0B74E-BA0B-436D-8A5C-8F16BBDACEC8}" type="pres">
      <dgm:prSet presAssocID="{9085E3A3-4F90-4567-981D-F220928E08E6}" presName="bgRect" presStyleLbl="bgShp" presStyleIdx="0" presStyleCnt="2"/>
      <dgm:spPr/>
    </dgm:pt>
    <dgm:pt modelId="{0B0AAB6B-EB69-4AB3-AD40-0C8A6E46A4AC}" type="pres">
      <dgm:prSet presAssocID="{9085E3A3-4F90-4567-981D-F220928E08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CE79750A-4D98-4188-9FF0-5CB9EBD927AF}" type="pres">
      <dgm:prSet presAssocID="{9085E3A3-4F90-4567-981D-F220928E08E6}" presName="spaceRect" presStyleCnt="0"/>
      <dgm:spPr/>
    </dgm:pt>
    <dgm:pt modelId="{6B6AD3B6-EE7D-4501-BBF6-67F5C5576CE9}" type="pres">
      <dgm:prSet presAssocID="{9085E3A3-4F90-4567-981D-F220928E08E6}" presName="parTx" presStyleLbl="revTx" presStyleIdx="0" presStyleCnt="2">
        <dgm:presLayoutVars>
          <dgm:chMax val="0"/>
          <dgm:chPref val="0"/>
        </dgm:presLayoutVars>
      </dgm:prSet>
      <dgm:spPr/>
    </dgm:pt>
    <dgm:pt modelId="{B0CE3AC2-BA04-4E83-B311-676BA1ED5AC3}" type="pres">
      <dgm:prSet presAssocID="{96F33E37-25DA-4FFF-A2C7-ED3B8BE8A404}" presName="sibTrans" presStyleCnt="0"/>
      <dgm:spPr/>
    </dgm:pt>
    <dgm:pt modelId="{F1B6E497-CD1B-46A2-BD0C-9BEACEC8BBD2}" type="pres">
      <dgm:prSet presAssocID="{79B14796-D7C4-40EE-8163-4169698B5796}" presName="compNode" presStyleCnt="0"/>
      <dgm:spPr/>
    </dgm:pt>
    <dgm:pt modelId="{63C1C714-CF23-46E6-B42E-8AAB4499C84A}" type="pres">
      <dgm:prSet presAssocID="{79B14796-D7C4-40EE-8163-4169698B5796}" presName="bgRect" presStyleLbl="bgShp" presStyleIdx="1" presStyleCnt="2"/>
      <dgm:spPr/>
    </dgm:pt>
    <dgm:pt modelId="{76E1F463-1E8E-4DD8-866E-627920C6F1C3}" type="pres">
      <dgm:prSet presAssocID="{79B14796-D7C4-40EE-8163-4169698B57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E15BF6B4-D5A6-4F68-AAD4-880C97098E96}" type="pres">
      <dgm:prSet presAssocID="{79B14796-D7C4-40EE-8163-4169698B5796}" presName="spaceRect" presStyleCnt="0"/>
      <dgm:spPr/>
    </dgm:pt>
    <dgm:pt modelId="{A097E9EB-E5D8-41DA-BAE6-C80139E596A6}" type="pres">
      <dgm:prSet presAssocID="{79B14796-D7C4-40EE-8163-4169698B5796}" presName="parTx" presStyleLbl="revTx" presStyleIdx="1" presStyleCnt="2">
        <dgm:presLayoutVars>
          <dgm:chMax val="0"/>
          <dgm:chPref val="0"/>
        </dgm:presLayoutVars>
      </dgm:prSet>
      <dgm:spPr/>
    </dgm:pt>
  </dgm:ptLst>
  <dgm:cxnLst>
    <dgm:cxn modelId="{7230381B-ACDE-46C2-B6C7-F8BFD300AA20}" type="presOf" srcId="{79B14796-D7C4-40EE-8163-4169698B5796}" destId="{A097E9EB-E5D8-41DA-BAE6-C80139E596A6}" srcOrd="0" destOrd="0" presId="urn:microsoft.com/office/officeart/2018/2/layout/IconVerticalSolidList"/>
    <dgm:cxn modelId="{D6569470-C896-49CD-A89D-39A74B92A570}" srcId="{F0C12548-97B9-4555-9448-544060696EC8}" destId="{79B14796-D7C4-40EE-8163-4169698B5796}" srcOrd="1" destOrd="0" parTransId="{A6455698-432D-407F-9C1D-60C1B2DD916C}" sibTransId="{548DB987-0E7A-430C-AD94-5F2CFC5F4D3C}"/>
    <dgm:cxn modelId="{028C7056-DFD3-48B6-A95B-9C1282D50970}" type="presOf" srcId="{9085E3A3-4F90-4567-981D-F220928E08E6}" destId="{6B6AD3B6-EE7D-4501-BBF6-67F5C5576CE9}" srcOrd="0" destOrd="0" presId="urn:microsoft.com/office/officeart/2018/2/layout/IconVerticalSolidList"/>
    <dgm:cxn modelId="{24F02292-562D-4282-9400-65737B4567CD}" srcId="{F0C12548-97B9-4555-9448-544060696EC8}" destId="{9085E3A3-4F90-4567-981D-F220928E08E6}" srcOrd="0" destOrd="0" parTransId="{08FB9C6E-8D4C-4159-B975-9192A954A249}" sibTransId="{96F33E37-25DA-4FFF-A2C7-ED3B8BE8A404}"/>
    <dgm:cxn modelId="{BD5366A0-B3F2-47E1-ADCD-6424F3A5CB91}" type="presOf" srcId="{F0C12548-97B9-4555-9448-544060696EC8}" destId="{690F7C2E-AE0B-40D2-8C58-CC344392A89F}" srcOrd="0" destOrd="0" presId="urn:microsoft.com/office/officeart/2018/2/layout/IconVerticalSolidList"/>
    <dgm:cxn modelId="{8ED11772-E0D4-4E32-9061-2EA4AF320965}" type="presParOf" srcId="{690F7C2E-AE0B-40D2-8C58-CC344392A89F}" destId="{36B4A6E8-10A0-4A45-B4D4-E817A8FEEAB7}" srcOrd="0" destOrd="0" presId="urn:microsoft.com/office/officeart/2018/2/layout/IconVerticalSolidList"/>
    <dgm:cxn modelId="{0ED81FF7-1926-41BB-AA65-4229C60A5B06}" type="presParOf" srcId="{36B4A6E8-10A0-4A45-B4D4-E817A8FEEAB7}" destId="{6AB0B74E-BA0B-436D-8A5C-8F16BBDACEC8}" srcOrd="0" destOrd="0" presId="urn:microsoft.com/office/officeart/2018/2/layout/IconVerticalSolidList"/>
    <dgm:cxn modelId="{662F6BC0-3D33-4360-A1FD-5FE05A87DC82}" type="presParOf" srcId="{36B4A6E8-10A0-4A45-B4D4-E817A8FEEAB7}" destId="{0B0AAB6B-EB69-4AB3-AD40-0C8A6E46A4AC}" srcOrd="1" destOrd="0" presId="urn:microsoft.com/office/officeart/2018/2/layout/IconVerticalSolidList"/>
    <dgm:cxn modelId="{FE00BA08-E34C-4D14-8107-D145F067629B}" type="presParOf" srcId="{36B4A6E8-10A0-4A45-B4D4-E817A8FEEAB7}" destId="{CE79750A-4D98-4188-9FF0-5CB9EBD927AF}" srcOrd="2" destOrd="0" presId="urn:microsoft.com/office/officeart/2018/2/layout/IconVerticalSolidList"/>
    <dgm:cxn modelId="{66854D28-7D68-43CF-B652-75FDD678BF9E}" type="presParOf" srcId="{36B4A6E8-10A0-4A45-B4D4-E817A8FEEAB7}" destId="{6B6AD3B6-EE7D-4501-BBF6-67F5C5576CE9}" srcOrd="3" destOrd="0" presId="urn:microsoft.com/office/officeart/2018/2/layout/IconVerticalSolidList"/>
    <dgm:cxn modelId="{C7DA6F4E-5147-482B-9178-93C659E5A41F}" type="presParOf" srcId="{690F7C2E-AE0B-40D2-8C58-CC344392A89F}" destId="{B0CE3AC2-BA04-4E83-B311-676BA1ED5AC3}" srcOrd="1" destOrd="0" presId="urn:microsoft.com/office/officeart/2018/2/layout/IconVerticalSolidList"/>
    <dgm:cxn modelId="{E093347E-A7DC-4BAC-9FF8-A3FD77474EE2}" type="presParOf" srcId="{690F7C2E-AE0B-40D2-8C58-CC344392A89F}" destId="{F1B6E497-CD1B-46A2-BD0C-9BEACEC8BBD2}" srcOrd="2" destOrd="0" presId="urn:microsoft.com/office/officeart/2018/2/layout/IconVerticalSolidList"/>
    <dgm:cxn modelId="{501A13C7-3344-4C9D-B85E-42F52455C144}" type="presParOf" srcId="{F1B6E497-CD1B-46A2-BD0C-9BEACEC8BBD2}" destId="{63C1C714-CF23-46E6-B42E-8AAB4499C84A}" srcOrd="0" destOrd="0" presId="urn:microsoft.com/office/officeart/2018/2/layout/IconVerticalSolidList"/>
    <dgm:cxn modelId="{CC44513F-D839-4429-8C9D-655165E2C5FF}" type="presParOf" srcId="{F1B6E497-CD1B-46A2-BD0C-9BEACEC8BBD2}" destId="{76E1F463-1E8E-4DD8-866E-627920C6F1C3}" srcOrd="1" destOrd="0" presId="urn:microsoft.com/office/officeart/2018/2/layout/IconVerticalSolidList"/>
    <dgm:cxn modelId="{651525B3-EE77-4F3A-9F21-610CF5440E29}" type="presParOf" srcId="{F1B6E497-CD1B-46A2-BD0C-9BEACEC8BBD2}" destId="{E15BF6B4-D5A6-4F68-AAD4-880C97098E96}" srcOrd="2" destOrd="0" presId="urn:microsoft.com/office/officeart/2018/2/layout/IconVerticalSolidList"/>
    <dgm:cxn modelId="{9F8E45B2-6A79-4455-B3B0-ADA3D9DF3394}" type="presParOf" srcId="{F1B6E497-CD1B-46A2-BD0C-9BEACEC8BBD2}" destId="{A097E9EB-E5D8-41DA-BAE6-C80139E596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0B74E-BA0B-436D-8A5C-8F16BBDACEC8}">
      <dsp:nvSpPr>
        <dsp:cNvPr id="0" name=""/>
        <dsp:cNvSpPr/>
      </dsp:nvSpPr>
      <dsp:spPr>
        <a:xfrm>
          <a:off x="0" y="562437"/>
          <a:ext cx="5814239" cy="10383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AB6B-EB69-4AB3-AD40-0C8A6E46A4AC}">
      <dsp:nvSpPr>
        <dsp:cNvPr id="0" name=""/>
        <dsp:cNvSpPr/>
      </dsp:nvSpPr>
      <dsp:spPr>
        <a:xfrm>
          <a:off x="314099" y="796065"/>
          <a:ext cx="571090" cy="571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AD3B6-EE7D-4501-BBF6-67F5C5576CE9}">
      <dsp:nvSpPr>
        <dsp:cNvPr id="0" name=""/>
        <dsp:cNvSpPr/>
      </dsp:nvSpPr>
      <dsp:spPr>
        <a:xfrm>
          <a:off x="1199290" y="562437"/>
          <a:ext cx="4614948" cy="103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92" tIns="109892" rIns="109892" bIns="109892" numCol="1" spcCol="1270" anchor="ctr" anchorCtr="0">
          <a:noAutofit/>
        </a:bodyPr>
        <a:lstStyle/>
        <a:p>
          <a:pPr marL="0" lvl="0" indent="0" algn="l" defTabSz="1111250">
            <a:lnSpc>
              <a:spcPct val="100000"/>
            </a:lnSpc>
            <a:spcBef>
              <a:spcPct val="0"/>
            </a:spcBef>
            <a:spcAft>
              <a:spcPct val="35000"/>
            </a:spcAft>
            <a:buNone/>
          </a:pPr>
          <a:r>
            <a:rPr lang="en-US" sz="2500" b="0" i="0" kern="1200"/>
            <a:t>284,315 Good Transactions</a:t>
          </a:r>
          <a:endParaRPr lang="en-US" sz="2500" kern="1200"/>
        </a:p>
      </dsp:txBody>
      <dsp:txXfrm>
        <a:off x="1199290" y="562437"/>
        <a:ext cx="4614948" cy="1038346"/>
      </dsp:txXfrm>
    </dsp:sp>
    <dsp:sp modelId="{63C1C714-CF23-46E6-B42E-8AAB4499C84A}">
      <dsp:nvSpPr>
        <dsp:cNvPr id="0" name=""/>
        <dsp:cNvSpPr/>
      </dsp:nvSpPr>
      <dsp:spPr>
        <a:xfrm>
          <a:off x="0" y="1860370"/>
          <a:ext cx="5814239" cy="10383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1F463-1E8E-4DD8-866E-627920C6F1C3}">
      <dsp:nvSpPr>
        <dsp:cNvPr id="0" name=""/>
        <dsp:cNvSpPr/>
      </dsp:nvSpPr>
      <dsp:spPr>
        <a:xfrm>
          <a:off x="314099" y="2093998"/>
          <a:ext cx="571090" cy="571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7E9EB-E5D8-41DA-BAE6-C80139E596A6}">
      <dsp:nvSpPr>
        <dsp:cNvPr id="0" name=""/>
        <dsp:cNvSpPr/>
      </dsp:nvSpPr>
      <dsp:spPr>
        <a:xfrm>
          <a:off x="1199290" y="1860370"/>
          <a:ext cx="4614948" cy="103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92" tIns="109892" rIns="109892" bIns="109892" numCol="1" spcCol="1270" anchor="ctr" anchorCtr="0">
          <a:noAutofit/>
        </a:bodyPr>
        <a:lstStyle/>
        <a:p>
          <a:pPr marL="0" lvl="0" indent="0" algn="l" defTabSz="1111250">
            <a:lnSpc>
              <a:spcPct val="100000"/>
            </a:lnSpc>
            <a:spcBef>
              <a:spcPct val="0"/>
            </a:spcBef>
            <a:spcAft>
              <a:spcPct val="35000"/>
            </a:spcAft>
            <a:buNone/>
          </a:pPr>
          <a:r>
            <a:rPr lang="en-US" sz="2500" b="0" i="0" kern="1200"/>
            <a:t>492 Fraud Transactions</a:t>
          </a:r>
          <a:endParaRPr lang="en-US" sz="2500" kern="1200"/>
        </a:p>
      </dsp:txBody>
      <dsp:txXfrm>
        <a:off x="1199290" y="1860370"/>
        <a:ext cx="4614948" cy="10383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3BC-3316-5AE3-7C9D-CA97651C9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96EF6-C808-E8AF-169E-03D7BFEF8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83A29-066B-A5C8-B794-98BA6B25F958}"/>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5" name="Footer Placeholder 4">
            <a:extLst>
              <a:ext uri="{FF2B5EF4-FFF2-40B4-BE49-F238E27FC236}">
                <a16:creationId xmlns:a16="http://schemas.microsoft.com/office/drawing/2014/main" id="{C33C3875-E562-982C-5D43-DCFDE4EBD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5B434-BF5A-4AFF-DDB3-E01F52356EE0}"/>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84190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982-B80B-7AC8-A49E-BC06316B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8079D-FF9F-6860-6D57-6C61F05DF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5DC4E-4ABF-64EA-D9F8-E192C4CC05B7}"/>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5" name="Footer Placeholder 4">
            <a:extLst>
              <a:ext uri="{FF2B5EF4-FFF2-40B4-BE49-F238E27FC236}">
                <a16:creationId xmlns:a16="http://schemas.microsoft.com/office/drawing/2014/main" id="{D13E4459-34C8-0956-7D2F-201F1F7E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5128F-C0E1-A22D-70CD-D8602AA48177}"/>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67406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BADA1-6B86-F445-D184-422C7A2140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09D0F4-719C-132E-F2A4-CB59F4E53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32613-900B-DA6A-71AA-2CD368D51439}"/>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5" name="Footer Placeholder 4">
            <a:extLst>
              <a:ext uri="{FF2B5EF4-FFF2-40B4-BE49-F238E27FC236}">
                <a16:creationId xmlns:a16="http://schemas.microsoft.com/office/drawing/2014/main" id="{7EFEB2D7-876B-D449-386E-F12F60539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477E0-997C-B959-F054-7F9712375E4D}"/>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47978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D46-AF69-CF41-0894-D38838AFC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403F9-B498-76A1-C475-5CE102CA6B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F563D-200D-3E76-2EF6-8979852FEF6B}"/>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5" name="Footer Placeholder 4">
            <a:extLst>
              <a:ext uri="{FF2B5EF4-FFF2-40B4-BE49-F238E27FC236}">
                <a16:creationId xmlns:a16="http://schemas.microsoft.com/office/drawing/2014/main" id="{EAB43EF8-831F-1BA8-E4BE-120CEE91E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19E1D-A556-B4D1-982D-115E89C50874}"/>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40011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A13E-DA8D-57B3-389E-D8C6DCDE7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DB9880-E140-06DB-5AE8-E2F7505BE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B70A73-E56F-2F2A-EFB8-5557065075B3}"/>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5" name="Footer Placeholder 4">
            <a:extLst>
              <a:ext uri="{FF2B5EF4-FFF2-40B4-BE49-F238E27FC236}">
                <a16:creationId xmlns:a16="http://schemas.microsoft.com/office/drawing/2014/main" id="{DDAC9D85-D24E-3E94-5CEE-03EC9FE26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B2528-083A-807D-C955-1E0952D7C774}"/>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313719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9B04-0214-0D21-0086-3EB4DDE48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A9F34-00DE-F3A4-EA1E-A47E70DBF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EEB958-0BDB-716E-4F95-0DC75CCCD6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F887B-EA53-4518-050E-51E0EB0B49AC}"/>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6" name="Footer Placeholder 5">
            <a:extLst>
              <a:ext uri="{FF2B5EF4-FFF2-40B4-BE49-F238E27FC236}">
                <a16:creationId xmlns:a16="http://schemas.microsoft.com/office/drawing/2014/main" id="{2536B922-5748-1F29-B9C1-AFFB86637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22DE2-D1DC-8FF6-9BCE-C7D976A17405}"/>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421056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157A-F4EF-A3CF-D53C-E316287023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C443F-B4D3-4786-4A31-C28FEA997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55862-A011-47C0-7175-ACCD192066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D6BF3A-3A98-30D1-7D82-E24A0590E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3B929-C0FB-93DA-096B-DFEE9E2CA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6E9F8B-26F3-5B13-3CEF-08841A5AB72E}"/>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8" name="Footer Placeholder 7">
            <a:extLst>
              <a:ext uri="{FF2B5EF4-FFF2-40B4-BE49-F238E27FC236}">
                <a16:creationId xmlns:a16="http://schemas.microsoft.com/office/drawing/2014/main" id="{A2B89A61-51AE-F159-BFB2-262F3F5457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E9DDDE-65F7-B29C-3C8E-305483973DCC}"/>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360414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3F84-43C6-632D-E4ED-D1723DF78F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D6E855-90DF-1FE3-A07B-99842E60D0A6}"/>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4" name="Footer Placeholder 3">
            <a:extLst>
              <a:ext uri="{FF2B5EF4-FFF2-40B4-BE49-F238E27FC236}">
                <a16:creationId xmlns:a16="http://schemas.microsoft.com/office/drawing/2014/main" id="{8CB1F697-4C01-7788-0CD6-7C742807D9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824AD1-A947-275E-C07D-2CAA365F0889}"/>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99952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2BB05-C903-C297-6EBD-2A1AB7CC8C39}"/>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3" name="Footer Placeholder 2">
            <a:extLst>
              <a:ext uri="{FF2B5EF4-FFF2-40B4-BE49-F238E27FC236}">
                <a16:creationId xmlns:a16="http://schemas.microsoft.com/office/drawing/2014/main" id="{CFFADFF3-D48D-28B4-39FA-B623F624A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00CBAF-1CC6-1620-9C1D-99496237DEFB}"/>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150382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E716-6F45-DA29-31CB-D815DA6EE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DDBDCF-EC77-29C5-22A6-339F26609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C7960-7893-02FB-99A5-11A54EA97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9EF62-6642-49C9-2030-1F8728D980E5}"/>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6" name="Footer Placeholder 5">
            <a:extLst>
              <a:ext uri="{FF2B5EF4-FFF2-40B4-BE49-F238E27FC236}">
                <a16:creationId xmlns:a16="http://schemas.microsoft.com/office/drawing/2014/main" id="{E25009BC-FDB9-2379-5E3B-D01DCF80C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8AD6A-01B5-79FD-1539-ED2DF8342738}"/>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54910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E6A0-BC8E-4546-5AF7-BC2600CA0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300EA-6F59-600F-DC0B-EE6B6CF0C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9C05BB-EC93-3682-AFDE-A41721054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599F1-CB73-C898-6697-3613C95AAD60}"/>
              </a:ext>
            </a:extLst>
          </p:cNvPr>
          <p:cNvSpPr>
            <a:spLocks noGrp="1"/>
          </p:cNvSpPr>
          <p:nvPr>
            <p:ph type="dt" sz="half" idx="10"/>
          </p:nvPr>
        </p:nvSpPr>
        <p:spPr/>
        <p:txBody>
          <a:bodyPr/>
          <a:lstStyle/>
          <a:p>
            <a:fld id="{58231EE7-2188-4879-A9D9-AECF66CEEAF8}" type="datetimeFigureOut">
              <a:rPr lang="en-US" smtClean="0"/>
              <a:t>9/25/2023</a:t>
            </a:fld>
            <a:endParaRPr lang="en-US"/>
          </a:p>
        </p:txBody>
      </p:sp>
      <p:sp>
        <p:nvSpPr>
          <p:cNvPr id="6" name="Footer Placeholder 5">
            <a:extLst>
              <a:ext uri="{FF2B5EF4-FFF2-40B4-BE49-F238E27FC236}">
                <a16:creationId xmlns:a16="http://schemas.microsoft.com/office/drawing/2014/main" id="{0C472143-8DF8-0CDF-79B5-86B7A3E5E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8BCF0-3BAB-9E66-7430-94413E8B4844}"/>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408561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62206-BAA7-846C-A0EB-63F24FFEA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5B5119-2164-A3BD-BC05-C89D31022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22AFC-8014-744D-7B61-30D0D4D16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31EE7-2188-4879-A9D9-AECF66CEEAF8}" type="datetimeFigureOut">
              <a:rPr lang="en-US" smtClean="0"/>
              <a:t>9/25/2023</a:t>
            </a:fld>
            <a:endParaRPr lang="en-US"/>
          </a:p>
        </p:txBody>
      </p:sp>
      <p:sp>
        <p:nvSpPr>
          <p:cNvPr id="5" name="Footer Placeholder 4">
            <a:extLst>
              <a:ext uri="{FF2B5EF4-FFF2-40B4-BE49-F238E27FC236}">
                <a16:creationId xmlns:a16="http://schemas.microsoft.com/office/drawing/2014/main" id="{346C62D4-84B1-A425-44AF-FC588DF25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B7E394-8E5E-C72B-3A8D-9BD6B4D69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A7952-5341-4410-B143-A4E3D211D378}" type="slidenum">
              <a:rPr lang="en-US" smtClean="0"/>
              <a:t>‹#›</a:t>
            </a:fld>
            <a:endParaRPr lang="en-US"/>
          </a:p>
        </p:txBody>
      </p:sp>
    </p:spTree>
    <p:extLst>
      <p:ext uri="{BB962C8B-B14F-4D97-AF65-F5344CB8AC3E}">
        <p14:creationId xmlns:p14="http://schemas.microsoft.com/office/powerpoint/2010/main" val="192158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0A88E-2398-730C-E6E8-4981CB39FE75}"/>
              </a:ext>
            </a:extLst>
          </p:cNvPr>
          <p:cNvSpPr>
            <a:spLocks noGrp="1"/>
          </p:cNvSpPr>
          <p:nvPr>
            <p:ph type="title"/>
          </p:nvPr>
        </p:nvSpPr>
        <p:spPr>
          <a:xfrm>
            <a:off x="1136398" y="502021"/>
            <a:ext cx="5427525" cy="1667997"/>
          </a:xfrm>
        </p:spPr>
        <p:txBody>
          <a:bodyPr anchor="b">
            <a:normAutofit/>
          </a:bodyPr>
          <a:lstStyle/>
          <a:p>
            <a:r>
              <a:rPr lang="en-US" sz="3700"/>
              <a:t>Credit Card Fraud Detection with Machine Learning</a:t>
            </a:r>
          </a:p>
        </p:txBody>
      </p:sp>
      <p:sp>
        <p:nvSpPr>
          <p:cNvPr id="3" name="Content Placeholder 2">
            <a:extLst>
              <a:ext uri="{FF2B5EF4-FFF2-40B4-BE49-F238E27FC236}">
                <a16:creationId xmlns:a16="http://schemas.microsoft.com/office/drawing/2014/main" id="{DF713280-DD2A-F8E5-AB11-34F3BCFEB8A8}"/>
              </a:ext>
            </a:extLst>
          </p:cNvPr>
          <p:cNvSpPr>
            <a:spLocks noGrp="1"/>
          </p:cNvSpPr>
          <p:nvPr>
            <p:ph idx="1"/>
          </p:nvPr>
        </p:nvSpPr>
        <p:spPr>
          <a:xfrm>
            <a:off x="1136398" y="2405467"/>
            <a:ext cx="5427526" cy="3535083"/>
          </a:xfrm>
        </p:spPr>
        <p:txBody>
          <a:bodyPr anchor="t">
            <a:normAutofit/>
          </a:bodyPr>
          <a:lstStyle/>
          <a:p>
            <a:r>
              <a:rPr lang="en-US" sz="2000"/>
              <a:t>Author – Jagadish Janakiraman</a:t>
            </a:r>
          </a:p>
          <a:p>
            <a:r>
              <a:rPr lang="en-US" sz="2000"/>
              <a:t>Date – 9/25/2023</a:t>
            </a:r>
          </a:p>
        </p:txBody>
      </p:sp>
      <p:pic>
        <p:nvPicPr>
          <p:cNvPr id="14" name="Picture 4" descr="A stack of bank cards">
            <a:extLst>
              <a:ext uri="{FF2B5EF4-FFF2-40B4-BE49-F238E27FC236}">
                <a16:creationId xmlns:a16="http://schemas.microsoft.com/office/drawing/2014/main" id="{0FCF9DD5-BDDA-EEE8-8C40-4E88A9D69C88}"/>
              </a:ext>
            </a:extLst>
          </p:cNvPr>
          <p:cNvPicPr>
            <a:picLocks noChangeAspect="1"/>
          </p:cNvPicPr>
          <p:nvPr/>
        </p:nvPicPr>
        <p:blipFill rotWithShape="1">
          <a:blip r:embed="rId2"/>
          <a:srcRect l="33000"/>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66" name="Rectangle 6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44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6803C-0720-05CB-F1A7-BDA405F18A6D}"/>
              </a:ext>
            </a:extLst>
          </p:cNvPr>
          <p:cNvSpPr>
            <a:spLocks noGrp="1"/>
          </p:cNvSpPr>
          <p:nvPr>
            <p:ph type="title"/>
          </p:nvPr>
        </p:nvSpPr>
        <p:spPr>
          <a:xfrm>
            <a:off x="418492" y="349112"/>
            <a:ext cx="10044023" cy="877729"/>
          </a:xfrm>
        </p:spPr>
        <p:txBody>
          <a:bodyPr anchor="ctr">
            <a:normAutofit fontScale="90000"/>
          </a:bodyPr>
          <a:lstStyle/>
          <a:p>
            <a:r>
              <a:rPr lang="en-US" sz="4000" dirty="0">
                <a:solidFill>
                  <a:srgbClr val="FFFFFF"/>
                </a:solidFill>
              </a:rPr>
              <a:t>Model Performance - XGBoost with Hyperparameter Tuning </a:t>
            </a:r>
          </a:p>
        </p:txBody>
      </p:sp>
      <p:graphicFrame>
        <p:nvGraphicFramePr>
          <p:cNvPr id="4" name="Table 4">
            <a:extLst>
              <a:ext uri="{FF2B5EF4-FFF2-40B4-BE49-F238E27FC236}">
                <a16:creationId xmlns:a16="http://schemas.microsoft.com/office/drawing/2014/main" id="{9D177A2C-B843-0FCE-A9B7-AEF3024875C8}"/>
              </a:ext>
            </a:extLst>
          </p:cNvPr>
          <p:cNvGraphicFramePr>
            <a:graphicFrameLocks noGrp="1"/>
          </p:cNvGraphicFramePr>
          <p:nvPr>
            <p:ph idx="1"/>
            <p:extLst>
              <p:ext uri="{D42A27DB-BD31-4B8C-83A1-F6EECF244321}">
                <p14:modId xmlns:p14="http://schemas.microsoft.com/office/powerpoint/2010/main" val="1919671499"/>
              </p:ext>
            </p:extLst>
          </p:nvPr>
        </p:nvGraphicFramePr>
        <p:xfrm>
          <a:off x="130953" y="1738007"/>
          <a:ext cx="11669810" cy="4770881"/>
        </p:xfrm>
        <a:graphic>
          <a:graphicData uri="http://schemas.openxmlformats.org/drawingml/2006/table">
            <a:tbl>
              <a:tblPr firstRow="1" bandRow="1">
                <a:tableStyleId>{5C22544A-7EE6-4342-B048-85BDC9FD1C3A}</a:tableStyleId>
              </a:tblPr>
              <a:tblGrid>
                <a:gridCol w="1564003">
                  <a:extLst>
                    <a:ext uri="{9D8B030D-6E8A-4147-A177-3AD203B41FA5}">
                      <a16:colId xmlns:a16="http://schemas.microsoft.com/office/drawing/2014/main" val="4046375680"/>
                    </a:ext>
                  </a:extLst>
                </a:gridCol>
                <a:gridCol w="1592491">
                  <a:extLst>
                    <a:ext uri="{9D8B030D-6E8A-4147-A177-3AD203B41FA5}">
                      <a16:colId xmlns:a16="http://schemas.microsoft.com/office/drawing/2014/main" val="3836363078"/>
                    </a:ext>
                  </a:extLst>
                </a:gridCol>
                <a:gridCol w="2273628">
                  <a:extLst>
                    <a:ext uri="{9D8B030D-6E8A-4147-A177-3AD203B41FA5}">
                      <a16:colId xmlns:a16="http://schemas.microsoft.com/office/drawing/2014/main" val="2601938607"/>
                    </a:ext>
                  </a:extLst>
                </a:gridCol>
                <a:gridCol w="1547679">
                  <a:extLst>
                    <a:ext uri="{9D8B030D-6E8A-4147-A177-3AD203B41FA5}">
                      <a16:colId xmlns:a16="http://schemas.microsoft.com/office/drawing/2014/main" val="1790429295"/>
                    </a:ext>
                  </a:extLst>
                </a:gridCol>
                <a:gridCol w="1564003">
                  <a:extLst>
                    <a:ext uri="{9D8B030D-6E8A-4147-A177-3AD203B41FA5}">
                      <a16:colId xmlns:a16="http://schemas.microsoft.com/office/drawing/2014/main" val="3582529616"/>
                    </a:ext>
                  </a:extLst>
                </a:gridCol>
                <a:gridCol w="1564003">
                  <a:extLst>
                    <a:ext uri="{9D8B030D-6E8A-4147-A177-3AD203B41FA5}">
                      <a16:colId xmlns:a16="http://schemas.microsoft.com/office/drawing/2014/main" val="876594004"/>
                    </a:ext>
                  </a:extLst>
                </a:gridCol>
                <a:gridCol w="1564003">
                  <a:extLst>
                    <a:ext uri="{9D8B030D-6E8A-4147-A177-3AD203B41FA5}">
                      <a16:colId xmlns:a16="http://schemas.microsoft.com/office/drawing/2014/main" val="926915438"/>
                    </a:ext>
                  </a:extLst>
                </a:gridCol>
              </a:tblGrid>
              <a:tr h="655738">
                <a:tc>
                  <a:txBody>
                    <a:bodyPr/>
                    <a:lstStyle/>
                    <a:p>
                      <a:r>
                        <a:rPr lang="en-US" sz="1400" dirty="0"/>
                        <a:t>Data Type</a:t>
                      </a:r>
                    </a:p>
                  </a:txBody>
                  <a:tcPr marL="97546" marR="97546" marT="48773" marB="48773"/>
                </a:tc>
                <a:tc>
                  <a:txBody>
                    <a:bodyPr/>
                    <a:lstStyle/>
                    <a:p>
                      <a:r>
                        <a:rPr lang="en-US" sz="1400" dirty="0"/>
                        <a:t>Data Oversampling</a:t>
                      </a:r>
                    </a:p>
                  </a:txBody>
                  <a:tcPr marL="97546" marR="97546" marT="48773" marB="48773"/>
                </a:tc>
                <a:tc>
                  <a:txBody>
                    <a:bodyPr/>
                    <a:lstStyle/>
                    <a:p>
                      <a:r>
                        <a:rPr lang="en-US" sz="1400" dirty="0"/>
                        <a:t>Size</a:t>
                      </a:r>
                    </a:p>
                  </a:txBody>
                  <a:tcPr marL="97546" marR="97546" marT="48773" marB="48773"/>
                </a:tc>
                <a:tc>
                  <a:txBody>
                    <a:bodyPr/>
                    <a:lstStyle/>
                    <a:p>
                      <a:r>
                        <a:rPr lang="en-US" sz="1400" dirty="0"/>
                        <a:t>Run Time</a:t>
                      </a:r>
                    </a:p>
                  </a:txBody>
                  <a:tcPr marL="97546" marR="97546" marT="48773" marB="48773"/>
                </a:tc>
                <a:tc>
                  <a:txBody>
                    <a:bodyPr/>
                    <a:lstStyle/>
                    <a:p>
                      <a:r>
                        <a:rPr lang="en-US" sz="1400" dirty="0"/>
                        <a:t>Evaluation - ROC AUC</a:t>
                      </a:r>
                    </a:p>
                  </a:txBody>
                  <a:tcPr marL="97546" marR="97546" marT="48773" marB="48773"/>
                </a:tc>
                <a:tc>
                  <a:txBody>
                    <a:bodyPr/>
                    <a:lstStyle/>
                    <a:p>
                      <a:r>
                        <a:rPr lang="en-US" sz="1400" dirty="0"/>
                        <a:t>F1</a:t>
                      </a:r>
                    </a:p>
                  </a:txBody>
                  <a:tcPr marL="97546" marR="97546" marT="48773" marB="4877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 / True Positive Rate (TPR)</a:t>
                      </a:r>
                    </a:p>
                  </a:txBody>
                  <a:tcPr marL="97546" marR="97546" marT="48773" marB="48773"/>
                </a:tc>
                <a:extLst>
                  <a:ext uri="{0D108BD9-81ED-4DB2-BD59-A6C34878D82A}">
                    <a16:rowId xmlns:a16="http://schemas.microsoft.com/office/drawing/2014/main" val="2638266860"/>
                  </a:ext>
                </a:extLst>
              </a:tr>
              <a:tr h="920923">
                <a:tc>
                  <a:txBody>
                    <a:bodyPr/>
                    <a:lstStyle/>
                    <a:p>
                      <a:r>
                        <a:rPr lang="en-US" sz="1200" dirty="0"/>
                        <a:t>Imbalanced Dataset</a:t>
                      </a:r>
                    </a:p>
                  </a:txBody>
                  <a:tcPr marL="97546" marR="97546" marT="48773" marB="48773"/>
                </a:tc>
                <a:tc>
                  <a:txBody>
                    <a:bodyPr/>
                    <a:lstStyle/>
                    <a:p>
                      <a:r>
                        <a:rPr lang="en-US" sz="1200" dirty="0"/>
                        <a:t>NA</a:t>
                      </a:r>
                    </a:p>
                  </a:txBody>
                  <a:tcPr marL="97546" marR="97546" marT="48773" marB="48773"/>
                </a:tc>
                <a:tc>
                  <a:txBody>
                    <a:bodyPr/>
                    <a:lstStyle/>
                    <a:p>
                      <a:r>
                        <a:rPr lang="en-US" sz="1200" dirty="0" err="1">
                          <a:solidFill>
                            <a:schemeClr val="tx1"/>
                          </a:solidFill>
                        </a:rPr>
                        <a:t>X_Train</a:t>
                      </a:r>
                      <a:r>
                        <a:rPr lang="en-US" sz="1200" dirty="0">
                          <a:solidFill>
                            <a:schemeClr val="tx1"/>
                          </a:solidFill>
                        </a:rPr>
                        <a:t> : 227845</a:t>
                      </a:r>
                    </a:p>
                    <a:p>
                      <a:r>
                        <a:rPr lang="en-US" sz="1200" dirty="0" err="1">
                          <a:solidFill>
                            <a:schemeClr val="tx1"/>
                          </a:solidFill>
                        </a:rPr>
                        <a:t>X_Test</a:t>
                      </a:r>
                      <a:r>
                        <a:rPr lang="en-US" sz="1200" dirty="0">
                          <a:solidFill>
                            <a:schemeClr val="tx1"/>
                          </a:solidFill>
                        </a:rPr>
                        <a:t> : 56962</a:t>
                      </a:r>
                    </a:p>
                  </a:txBody>
                  <a:tcPr marL="97546" marR="97546" marT="48773" marB="48773"/>
                </a:tc>
                <a:tc>
                  <a:txBody>
                    <a:bodyPr/>
                    <a:lstStyle/>
                    <a:p>
                      <a:pPr algn="ctr"/>
                      <a:r>
                        <a:rPr lang="en-US" sz="1200" dirty="0"/>
                        <a:t>3256 seconds</a:t>
                      </a:r>
                    </a:p>
                  </a:txBody>
                  <a:tcPr marL="97546" marR="97546" marT="48773" marB="48773"/>
                </a:tc>
                <a:tc>
                  <a:txBody>
                    <a:bodyPr/>
                    <a:lstStyle/>
                    <a:p>
                      <a:pPr algn="ctr"/>
                      <a:r>
                        <a:rPr lang="en-US" sz="1200" dirty="0"/>
                        <a:t>0.9785</a:t>
                      </a:r>
                    </a:p>
                  </a:txBody>
                  <a:tcPr marL="97546" marR="97546" marT="48773" marB="48773"/>
                </a:tc>
                <a:tc>
                  <a:txBody>
                    <a:bodyPr/>
                    <a:lstStyle/>
                    <a:p>
                      <a:pPr algn="ctr"/>
                      <a:r>
                        <a:rPr lang="en-US" sz="1200" dirty="0"/>
                        <a:t>60.42%</a:t>
                      </a:r>
                    </a:p>
                  </a:txBody>
                  <a:tcPr marL="97546" marR="97546" marT="48773" marB="48773"/>
                </a:tc>
                <a:tc>
                  <a:txBody>
                    <a:bodyPr/>
                    <a:lstStyle/>
                    <a:p>
                      <a:pPr algn="ctr"/>
                      <a:r>
                        <a:rPr lang="en-US" sz="1200" dirty="0"/>
                        <a:t>0.9082</a:t>
                      </a:r>
                    </a:p>
                  </a:txBody>
                  <a:tcPr marL="97546" marR="97546" marT="48773" marB="48773"/>
                </a:tc>
                <a:extLst>
                  <a:ext uri="{0D108BD9-81ED-4DB2-BD59-A6C34878D82A}">
                    <a16:rowId xmlns:a16="http://schemas.microsoft.com/office/drawing/2014/main" val="1931460037"/>
                  </a:ext>
                </a:extLst>
              </a:tr>
              <a:tr h="920923">
                <a:tc>
                  <a:txBody>
                    <a:bodyPr/>
                    <a:lstStyle/>
                    <a:p>
                      <a:r>
                        <a:rPr lang="en-US" sz="1200"/>
                        <a:t>Balanced Dataset</a:t>
                      </a:r>
                    </a:p>
                  </a:txBody>
                  <a:tcPr marL="97546" marR="97546" marT="48773" marB="48773"/>
                </a:tc>
                <a:tc>
                  <a:txBody>
                    <a:bodyPr/>
                    <a:lstStyle/>
                    <a:p>
                      <a:r>
                        <a:rPr lang="en-US" sz="1200"/>
                        <a:t>Random Oversampling</a:t>
                      </a:r>
                    </a:p>
                  </a:txBody>
                  <a:tcPr marL="97546" marR="97546" marT="48773" marB="48773"/>
                </a:tc>
                <a:tc>
                  <a:txBody>
                    <a:bodyPr/>
                    <a:lstStyle/>
                    <a:p>
                      <a:r>
                        <a:rPr lang="en-US" sz="1200" b="0" i="0" kern="1200" dirty="0" err="1">
                          <a:solidFill>
                            <a:schemeClr val="tx1"/>
                          </a:solidFill>
                          <a:effectLst/>
                          <a:latin typeface="+mn-lt"/>
                          <a:ea typeface="+mn-ea"/>
                          <a:cs typeface="+mn-cs"/>
                        </a:rPr>
                        <a:t>X_train_ros</a:t>
                      </a:r>
                      <a:r>
                        <a:rPr lang="en-US" sz="1200" b="0" i="0" kern="1200" dirty="0">
                          <a:solidFill>
                            <a:schemeClr val="tx1"/>
                          </a:solidFill>
                          <a:effectLst/>
                          <a:latin typeface="+mn-lt"/>
                          <a:ea typeface="+mn-ea"/>
                          <a:cs typeface="+mn-cs"/>
                        </a:rPr>
                        <a:t>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X_Test</a:t>
                      </a:r>
                      <a:r>
                        <a:rPr lang="en-US" sz="1200" dirty="0">
                          <a:solidFill>
                            <a:schemeClr val="tx1"/>
                          </a:solidFill>
                        </a:rPr>
                        <a:t> : 56962</a:t>
                      </a:r>
                    </a:p>
                  </a:txBody>
                  <a:tcPr marL="97546" marR="97546" marT="48773" marB="48773"/>
                </a:tc>
                <a:tc>
                  <a:txBody>
                    <a:bodyPr/>
                    <a:lstStyle/>
                    <a:p>
                      <a:pPr algn="ctr"/>
                      <a:r>
                        <a:rPr lang="en-US" sz="1200" dirty="0"/>
                        <a:t>5073 seconds</a:t>
                      </a:r>
                    </a:p>
                  </a:txBody>
                  <a:tcPr marL="97546" marR="97546" marT="48773" marB="48773"/>
                </a:tc>
                <a:tc>
                  <a:txBody>
                    <a:bodyPr/>
                    <a:lstStyle/>
                    <a:p>
                      <a:pPr algn="ctr"/>
                      <a:r>
                        <a:rPr lang="en-US" sz="1200" dirty="0"/>
                        <a:t>0.9779</a:t>
                      </a:r>
                    </a:p>
                  </a:txBody>
                  <a:tcPr marL="97546" marR="97546" marT="48773" marB="48773"/>
                </a:tc>
                <a:tc>
                  <a:txBody>
                    <a:bodyPr/>
                    <a:lstStyle/>
                    <a:p>
                      <a:pPr algn="ctr"/>
                      <a:r>
                        <a:rPr lang="en-US" sz="1200" dirty="0"/>
                        <a:t>40.09%</a:t>
                      </a:r>
                    </a:p>
                  </a:txBody>
                  <a:tcPr marL="97546" marR="97546" marT="48773" marB="48773"/>
                </a:tc>
                <a:tc>
                  <a:txBody>
                    <a:bodyPr/>
                    <a:lstStyle/>
                    <a:p>
                      <a:pPr algn="ctr"/>
                      <a:r>
                        <a:rPr lang="en-US" sz="1200" dirty="0"/>
                        <a:t>0.9286</a:t>
                      </a:r>
                    </a:p>
                  </a:txBody>
                  <a:tcPr marL="97546" marR="97546" marT="48773" marB="48773"/>
                </a:tc>
                <a:extLst>
                  <a:ext uri="{0D108BD9-81ED-4DB2-BD59-A6C34878D82A}">
                    <a16:rowId xmlns:a16="http://schemas.microsoft.com/office/drawing/2014/main" val="89103389"/>
                  </a:ext>
                </a:extLst>
              </a:tr>
              <a:tr h="1089678">
                <a:tc>
                  <a:txBody>
                    <a:bodyPr/>
                    <a:lstStyle/>
                    <a:p>
                      <a:r>
                        <a:rPr lang="en-US" sz="1200"/>
                        <a:t>Balanced Dataset</a:t>
                      </a:r>
                    </a:p>
                  </a:txBody>
                  <a:tcPr marL="97546" marR="97546" marT="48773" marB="48773"/>
                </a:tc>
                <a:tc>
                  <a:txBody>
                    <a:bodyPr/>
                    <a:lstStyle/>
                    <a:p>
                      <a:r>
                        <a:rPr lang="en-US" sz="1200"/>
                        <a:t>SMOTE</a:t>
                      </a:r>
                    </a:p>
                  </a:txBody>
                  <a:tcPr marL="97546" marR="97546" marT="48773" marB="48773"/>
                </a:tc>
                <a:tc>
                  <a:txBody>
                    <a:bodyPr/>
                    <a:lstStyle/>
                    <a:p>
                      <a:r>
                        <a:rPr lang="en-US" sz="1200" dirty="0" err="1">
                          <a:solidFill>
                            <a:schemeClr val="tx1"/>
                          </a:solidFill>
                        </a:rPr>
                        <a:t>X_train_smote</a:t>
                      </a:r>
                      <a:r>
                        <a:rPr lang="en-US" sz="1200" dirty="0">
                          <a:solidFill>
                            <a:schemeClr val="tx1"/>
                          </a:solidFill>
                        </a:rPr>
                        <a:t>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X_Test</a:t>
                      </a:r>
                      <a:r>
                        <a:rPr lang="en-US" sz="1200" dirty="0">
                          <a:solidFill>
                            <a:schemeClr val="tx1"/>
                          </a:solidFill>
                        </a:rPr>
                        <a:t> : 56962</a:t>
                      </a:r>
                    </a:p>
                    <a:p>
                      <a:endParaRPr lang="en-US" sz="1200" dirty="0">
                        <a:solidFill>
                          <a:schemeClr val="tx1"/>
                        </a:solidFill>
                      </a:endParaRPr>
                    </a:p>
                  </a:txBody>
                  <a:tcPr marL="97546" marR="97546" marT="48773" marB="48773"/>
                </a:tc>
                <a:tc>
                  <a:txBody>
                    <a:bodyPr/>
                    <a:lstStyle/>
                    <a:p>
                      <a:pPr algn="ctr"/>
                      <a:r>
                        <a:rPr lang="en-US" sz="1200" dirty="0"/>
                        <a:t>7910 seconds</a:t>
                      </a:r>
                    </a:p>
                  </a:txBody>
                  <a:tcPr marL="97546" marR="97546" marT="48773" marB="48773"/>
                </a:tc>
                <a:tc>
                  <a:txBody>
                    <a:bodyPr/>
                    <a:lstStyle/>
                    <a:p>
                      <a:pPr algn="ctr"/>
                      <a:r>
                        <a:rPr lang="en-US" sz="1200" dirty="0"/>
                        <a:t>1.00</a:t>
                      </a:r>
                    </a:p>
                  </a:txBody>
                  <a:tcPr marL="97546" marR="97546" marT="48773" marB="48773"/>
                </a:tc>
                <a:tc>
                  <a:txBody>
                    <a:bodyPr/>
                    <a:lstStyle/>
                    <a:p>
                      <a:pPr algn="ctr"/>
                      <a:r>
                        <a:rPr lang="en-US" sz="1200" dirty="0"/>
                        <a:t>9.58%</a:t>
                      </a:r>
                    </a:p>
                  </a:txBody>
                  <a:tcPr marL="97546" marR="97546" marT="48773" marB="48773"/>
                </a:tc>
                <a:tc>
                  <a:txBody>
                    <a:bodyPr/>
                    <a:lstStyle/>
                    <a:p>
                      <a:pPr algn="ctr"/>
                      <a:r>
                        <a:rPr lang="en-US" sz="1200" dirty="0"/>
                        <a:t>0.9184</a:t>
                      </a:r>
                    </a:p>
                  </a:txBody>
                  <a:tcPr marL="97546" marR="97546" marT="48773" marB="48773"/>
                </a:tc>
                <a:extLst>
                  <a:ext uri="{0D108BD9-81ED-4DB2-BD59-A6C34878D82A}">
                    <a16:rowId xmlns:a16="http://schemas.microsoft.com/office/drawing/2014/main" val="1714661332"/>
                  </a:ext>
                </a:extLst>
              </a:tr>
              <a:tr h="1101731">
                <a:tc>
                  <a:txBody>
                    <a:bodyPr/>
                    <a:lstStyle/>
                    <a:p>
                      <a:r>
                        <a:rPr lang="en-US" sz="1200"/>
                        <a:t>Balanced Dataset</a:t>
                      </a:r>
                    </a:p>
                  </a:txBody>
                  <a:tcPr marL="97546" marR="97546" marT="48773" marB="48773"/>
                </a:tc>
                <a:tc>
                  <a:txBody>
                    <a:bodyPr/>
                    <a:lstStyle/>
                    <a:p>
                      <a:r>
                        <a:rPr lang="en-US" sz="1200"/>
                        <a:t>ADASYN</a:t>
                      </a:r>
                    </a:p>
                  </a:txBody>
                  <a:tcPr marL="97546" marR="97546" marT="48773" marB="48773"/>
                </a:tc>
                <a:tc>
                  <a:txBody>
                    <a:bodyPr/>
                    <a:lstStyle/>
                    <a:p>
                      <a:r>
                        <a:rPr lang="en-US" sz="1200" dirty="0" err="1">
                          <a:solidFill>
                            <a:schemeClr val="tx1"/>
                          </a:solidFill>
                        </a:rPr>
                        <a:t>X_train_adasyn</a:t>
                      </a:r>
                      <a:r>
                        <a:rPr lang="en-US" sz="1200" dirty="0">
                          <a:solidFill>
                            <a:schemeClr val="tx1"/>
                          </a:solidFill>
                        </a:rPr>
                        <a:t> : 454900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X_Test</a:t>
                      </a:r>
                      <a:r>
                        <a:rPr lang="en-US" sz="1200" dirty="0">
                          <a:solidFill>
                            <a:schemeClr val="tx1"/>
                          </a:solidFill>
                        </a:rPr>
                        <a:t> : 56962</a:t>
                      </a:r>
                    </a:p>
                  </a:txBody>
                  <a:tcPr marL="97546" marR="97546" marT="48773" marB="48773"/>
                </a:tc>
                <a:tc>
                  <a:txBody>
                    <a:bodyPr/>
                    <a:lstStyle/>
                    <a:p>
                      <a:pPr algn="ctr"/>
                      <a:r>
                        <a:rPr lang="en-US" sz="1200" dirty="0"/>
                        <a:t>8226 seconds</a:t>
                      </a:r>
                    </a:p>
                  </a:txBody>
                  <a:tcPr marL="97546" marR="97546" marT="48773" marB="48773"/>
                </a:tc>
                <a:tc>
                  <a:txBody>
                    <a:bodyPr/>
                    <a:lstStyle/>
                    <a:p>
                      <a:pPr algn="ctr"/>
                      <a:r>
                        <a:rPr lang="en-US" sz="1200" dirty="0"/>
                        <a:t>0.9751</a:t>
                      </a:r>
                    </a:p>
                  </a:txBody>
                  <a:tcPr marL="97546" marR="97546" marT="48773" marB="48773"/>
                </a:tc>
                <a:tc>
                  <a:txBody>
                    <a:bodyPr/>
                    <a:lstStyle/>
                    <a:p>
                      <a:pPr algn="ctr"/>
                      <a:r>
                        <a:rPr lang="en-US" sz="1200" dirty="0"/>
                        <a:t>63.27%</a:t>
                      </a:r>
                    </a:p>
                  </a:txBody>
                  <a:tcPr marL="97546" marR="97546" marT="48773" marB="48773"/>
                </a:tc>
                <a:tc>
                  <a:txBody>
                    <a:bodyPr/>
                    <a:lstStyle/>
                    <a:p>
                      <a:pPr algn="ctr"/>
                      <a:r>
                        <a:rPr lang="en-US" sz="1200" dirty="0"/>
                        <a:t>0.8980</a:t>
                      </a:r>
                    </a:p>
                  </a:txBody>
                  <a:tcPr marL="97546" marR="97546" marT="48773" marB="48773"/>
                </a:tc>
                <a:extLst>
                  <a:ext uri="{0D108BD9-81ED-4DB2-BD59-A6C34878D82A}">
                    <a16:rowId xmlns:a16="http://schemas.microsoft.com/office/drawing/2014/main" val="2218449266"/>
                  </a:ext>
                </a:extLst>
              </a:tr>
            </a:tbl>
          </a:graphicData>
        </a:graphic>
      </p:graphicFrame>
    </p:spTree>
    <p:extLst>
      <p:ext uri="{BB962C8B-B14F-4D97-AF65-F5344CB8AC3E}">
        <p14:creationId xmlns:p14="http://schemas.microsoft.com/office/powerpoint/2010/main" val="398405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BF5A2-6A24-D247-302B-A83120A441B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XGBoost Performance Summary</a:t>
            </a:r>
          </a:p>
        </p:txBody>
      </p:sp>
      <p:sp>
        <p:nvSpPr>
          <p:cNvPr id="27" name="Content Placeholder 2">
            <a:extLst>
              <a:ext uri="{FF2B5EF4-FFF2-40B4-BE49-F238E27FC236}">
                <a16:creationId xmlns:a16="http://schemas.microsoft.com/office/drawing/2014/main" id="{A5B70089-D6FF-9143-3990-82B0FDF5BAAA}"/>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b="1" i="0" dirty="0">
                <a:effectLst/>
                <a:latin typeface="Söhne"/>
              </a:rPr>
              <a:t>ROC AUC</a:t>
            </a:r>
            <a:r>
              <a:rPr lang="en-US" sz="2000" b="0" i="0" dirty="0">
                <a:effectLst/>
                <a:latin typeface="Söhne"/>
              </a:rPr>
              <a:t>: Balanced Dataset with SMOTE achieves the highest ROC AUC of 1.0, indicating perfect separation between classes. However, this might be due to overfitting, especially considering the low F1 Score.</a:t>
            </a:r>
          </a:p>
          <a:p>
            <a:pPr>
              <a:buFont typeface="Arial" panose="020B0604020202020204" pitchFamily="34" charset="0"/>
              <a:buChar char="•"/>
            </a:pPr>
            <a:r>
              <a:rPr lang="en-US" sz="2000" b="1" i="0" dirty="0">
                <a:effectLst/>
                <a:latin typeface="Söhne"/>
              </a:rPr>
              <a:t>F1 Score</a:t>
            </a:r>
            <a:r>
              <a:rPr lang="en-US" sz="2000" b="0" i="0" dirty="0">
                <a:effectLst/>
                <a:latin typeface="Söhne"/>
              </a:rPr>
              <a:t>: Balanced Dataset with ADASYN has the highest F1 Score of 63.27%, which indicates a good balance between precision and recall. It's also the highest among all models.</a:t>
            </a:r>
          </a:p>
          <a:p>
            <a:pPr>
              <a:buFont typeface="Arial" panose="020B0604020202020204" pitchFamily="34" charset="0"/>
              <a:buChar char="•"/>
            </a:pPr>
            <a:r>
              <a:rPr lang="en-US" sz="2000" b="1" i="0" dirty="0">
                <a:effectLst/>
                <a:latin typeface="Söhne"/>
              </a:rPr>
              <a:t>Recall/TPR</a:t>
            </a:r>
            <a:r>
              <a:rPr lang="en-US" sz="2000" b="0" i="0" dirty="0">
                <a:effectLst/>
                <a:latin typeface="Söhne"/>
              </a:rPr>
              <a:t>: Balanced Dataset with Random Oversampling has the highest recall (0.9286), indicating that it effectively identifies actual fraudulent transactions.</a:t>
            </a:r>
          </a:p>
          <a:p>
            <a:pPr>
              <a:buFont typeface="Arial" panose="020B0604020202020204" pitchFamily="34" charset="0"/>
              <a:buChar char="•"/>
            </a:pPr>
            <a:r>
              <a:rPr lang="en-US" sz="2000" b="1" i="0" dirty="0">
                <a:effectLst/>
                <a:latin typeface="Söhne"/>
              </a:rPr>
              <a:t>Runtime</a:t>
            </a:r>
            <a:r>
              <a:rPr lang="en-US" sz="2000" b="0" i="0" dirty="0">
                <a:effectLst/>
                <a:latin typeface="Söhne"/>
              </a:rPr>
              <a:t>: Imbalanced Dataset has the lowest runtime, followed closely by Model #2. Model #3 and Model #4 have significantly higher runtimes.</a:t>
            </a:r>
            <a:endParaRPr lang="en-US" sz="2000" dirty="0"/>
          </a:p>
        </p:txBody>
      </p:sp>
    </p:spTree>
    <p:extLst>
      <p:ext uri="{BB962C8B-B14F-4D97-AF65-F5344CB8AC3E}">
        <p14:creationId xmlns:p14="http://schemas.microsoft.com/office/powerpoint/2010/main" val="178167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97CD1-6625-F0CC-8F51-5773200E9DA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a:t>
            </a:r>
          </a:p>
        </p:txBody>
      </p:sp>
      <p:sp>
        <p:nvSpPr>
          <p:cNvPr id="4" name="Rectangle 1">
            <a:extLst>
              <a:ext uri="{FF2B5EF4-FFF2-40B4-BE49-F238E27FC236}">
                <a16:creationId xmlns:a16="http://schemas.microsoft.com/office/drawing/2014/main" id="{35C99906-6FD3-F2A6-1AD6-5D4D48920AFE}"/>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a:ln>
                <a:noFill/>
              </a:ln>
              <a:effectLst/>
              <a:latin typeface="Söhne"/>
            </a:endParaRP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a:ln>
                  <a:noFill/>
                </a:ln>
                <a:effectLst/>
                <a:latin typeface="Söhne"/>
              </a:rPr>
              <a:t>High ROC AUC:</a:t>
            </a:r>
            <a:r>
              <a:rPr kumimoji="0" lang="en-US" altLang="en-US" sz="1600" b="0" i="0" u="none" strike="noStrike" cap="none" normalizeH="0" baseline="0">
                <a:ln>
                  <a:noFill/>
                </a:ln>
                <a:effectLst/>
                <a:latin typeface="Söhne"/>
              </a:rPr>
              <a:t> Both XGBoost and Logistic Regression models exhibit strong performance in terms of ROC AUC, indicating their ability to discriminate between fraudulent and non-fraudulent transactions.</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a:ln>
                  <a:noFill/>
                </a:ln>
                <a:effectLst/>
                <a:latin typeface="Söhne"/>
              </a:rPr>
              <a:t>High Recall:</a:t>
            </a:r>
            <a:r>
              <a:rPr kumimoji="0" lang="en-US" altLang="en-US" sz="1600" b="0" i="0" u="none" strike="noStrike" cap="none" normalizeH="0" baseline="0">
                <a:ln>
                  <a:noFill/>
                </a:ln>
                <a:effectLst/>
                <a:latin typeface="Söhne"/>
              </a:rPr>
              <a:t> XGBoost models, particularly when trained on imbalanced data (XGBoost #1) or with ADASYN (XGBoost #4), demonstrate high recall values, which are essential for effectively capturing actual fraudulent transactions.</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a:ln>
                  <a:noFill/>
                </a:ln>
                <a:effectLst/>
                <a:latin typeface="Söhne"/>
              </a:rPr>
              <a:t>High F1 Score:</a:t>
            </a:r>
            <a:r>
              <a:rPr kumimoji="0" lang="en-US" altLang="en-US" sz="1600" b="0" i="0" u="none" strike="noStrike" cap="none" normalizeH="0" baseline="0">
                <a:ln>
                  <a:noFill/>
                </a:ln>
                <a:effectLst/>
                <a:latin typeface="Söhne"/>
              </a:rPr>
              <a:t> For a balance between precision and recall, XGBoost on imbalanced data (XGBoost #1) and ADASYN-balanced data (XGBoost #4) achieve noteworthy F1 Scores.</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a:ln>
                  <a:noFill/>
                </a:ln>
                <a:effectLst/>
                <a:latin typeface="Söhne"/>
              </a:rPr>
              <a:t>Based on these considerations and the importance of effectively detecting fraudulent transactions while keeping false alarms low, we recommend exploring XGBoost models, especially XGBoost #1 (trained on imbalanced data) and XGBoost #4 (trained with ADASYN). Further fine-tuning and deployment considerations can help determine the final production model.</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a:ln>
                  <a:noFill/>
                </a:ln>
                <a:effectLst/>
                <a:latin typeface="Söhne"/>
              </a:rPr>
              <a:t>Please note that model runtime, while a consideration during training, may not significantly impact real-time predictions in production scenarios.</a:t>
            </a:r>
          </a:p>
          <a:p>
            <a:pPr marL="0" marR="0" lvl="0" indent="0" defTabSz="914400" rtl="0" eaLnBrk="0" fontAlgn="base" latinLnBrk="0" hangingPunct="0">
              <a:spcBef>
                <a:spcPct val="0"/>
              </a:spcBef>
              <a:spcAft>
                <a:spcPts val="600"/>
              </a:spcAft>
              <a:buClrTx/>
              <a:buSzTx/>
              <a:buFontTx/>
              <a:buNone/>
              <a:tabLst/>
            </a:pPr>
            <a:br>
              <a:rPr kumimoji="0" lang="en-US" altLang="en-US" sz="1600" b="0" i="0" u="none" strike="noStrike" cap="none" normalizeH="0" baseline="0">
                <a:ln>
                  <a:noFill/>
                </a:ln>
                <a:effectLst/>
              </a:rPr>
            </a:br>
            <a:endParaRPr kumimoji="0" lang="en-US" altLang="en-US" sz="16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81225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8066E-D989-0665-D2EF-B72FF5B58861}"/>
              </a:ext>
            </a:extLst>
          </p:cNvPr>
          <p:cNvSpPr>
            <a:spLocks noGrp="1"/>
          </p:cNvSpPr>
          <p:nvPr>
            <p:ph type="title"/>
          </p:nvPr>
        </p:nvSpPr>
        <p:spPr>
          <a:xfrm>
            <a:off x="1136398" y="502021"/>
            <a:ext cx="5427525" cy="1667997"/>
          </a:xfrm>
        </p:spPr>
        <p:txBody>
          <a:bodyPr anchor="b">
            <a:normAutofit/>
          </a:bodyPr>
          <a:lstStyle/>
          <a:p>
            <a:r>
              <a:rPr lang="en-US" sz="4000"/>
              <a:t>Agenda</a:t>
            </a:r>
          </a:p>
        </p:txBody>
      </p:sp>
      <p:sp>
        <p:nvSpPr>
          <p:cNvPr id="3" name="Content Placeholder 2">
            <a:extLst>
              <a:ext uri="{FF2B5EF4-FFF2-40B4-BE49-F238E27FC236}">
                <a16:creationId xmlns:a16="http://schemas.microsoft.com/office/drawing/2014/main" id="{7C6C9774-F587-9CEC-85CE-A0ECDFE05DBD}"/>
              </a:ext>
            </a:extLst>
          </p:cNvPr>
          <p:cNvSpPr>
            <a:spLocks noGrp="1"/>
          </p:cNvSpPr>
          <p:nvPr>
            <p:ph idx="1"/>
          </p:nvPr>
        </p:nvSpPr>
        <p:spPr>
          <a:xfrm>
            <a:off x="1136398" y="2405467"/>
            <a:ext cx="5427526" cy="3535083"/>
          </a:xfrm>
        </p:spPr>
        <p:txBody>
          <a:bodyPr anchor="t">
            <a:normAutofit/>
          </a:bodyPr>
          <a:lstStyle/>
          <a:p>
            <a:r>
              <a:rPr lang="en-US" sz="2000" dirty="0"/>
              <a:t>Overview</a:t>
            </a:r>
          </a:p>
          <a:p>
            <a:r>
              <a:rPr lang="en-US" sz="2000" dirty="0"/>
              <a:t>Data Pre-Processing</a:t>
            </a:r>
          </a:p>
          <a:p>
            <a:r>
              <a:rPr lang="en-US" sz="2000" dirty="0"/>
              <a:t>Model Selection</a:t>
            </a:r>
          </a:p>
          <a:p>
            <a:r>
              <a:rPr lang="en-US" sz="2000" dirty="0"/>
              <a:t>Hyperparameter Tuning</a:t>
            </a:r>
          </a:p>
          <a:p>
            <a:r>
              <a:rPr lang="en-US" sz="2000" dirty="0"/>
              <a:t>Model Evaluation</a:t>
            </a:r>
          </a:p>
        </p:txBody>
      </p:sp>
      <p:pic>
        <p:nvPicPr>
          <p:cNvPr id="31" name="Picture 4" descr="White bulbs with a yellow one standing out">
            <a:extLst>
              <a:ext uri="{FF2B5EF4-FFF2-40B4-BE49-F238E27FC236}">
                <a16:creationId xmlns:a16="http://schemas.microsoft.com/office/drawing/2014/main" id="{E7CA49BF-2D4C-5157-F49E-4020BB2FE831}"/>
              </a:ext>
            </a:extLst>
          </p:cNvPr>
          <p:cNvPicPr>
            <a:picLocks noChangeAspect="1"/>
          </p:cNvPicPr>
          <p:nvPr/>
        </p:nvPicPr>
        <p:blipFill rotWithShape="1">
          <a:blip r:embed="rId2"/>
          <a:srcRect l="28004" r="5246"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53" name="Rectangle 5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249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D8D85-E2C0-71DF-A7DA-517E08E734A2}"/>
              </a:ext>
            </a:extLst>
          </p:cNvPr>
          <p:cNvSpPr>
            <a:spLocks noGrp="1"/>
          </p:cNvSpPr>
          <p:nvPr>
            <p:ph type="title"/>
          </p:nvPr>
        </p:nvSpPr>
        <p:spPr>
          <a:xfrm>
            <a:off x="1136398" y="502021"/>
            <a:ext cx="5427525" cy="1667997"/>
          </a:xfrm>
        </p:spPr>
        <p:txBody>
          <a:bodyPr anchor="b">
            <a:normAutofit/>
          </a:bodyPr>
          <a:lstStyle/>
          <a:p>
            <a:r>
              <a:rPr lang="en-US" sz="4000"/>
              <a:t>Overview</a:t>
            </a:r>
          </a:p>
        </p:txBody>
      </p:sp>
      <p:sp>
        <p:nvSpPr>
          <p:cNvPr id="3" name="Content Placeholder 2">
            <a:extLst>
              <a:ext uri="{FF2B5EF4-FFF2-40B4-BE49-F238E27FC236}">
                <a16:creationId xmlns:a16="http://schemas.microsoft.com/office/drawing/2014/main" id="{E5E91E62-9215-D66C-4CC7-A0496757EC7A}"/>
              </a:ext>
            </a:extLst>
          </p:cNvPr>
          <p:cNvSpPr>
            <a:spLocks noGrp="1"/>
          </p:cNvSpPr>
          <p:nvPr>
            <p:ph idx="1"/>
          </p:nvPr>
        </p:nvSpPr>
        <p:spPr>
          <a:xfrm>
            <a:off x="1136398" y="2405467"/>
            <a:ext cx="5427526" cy="3535083"/>
          </a:xfrm>
        </p:spPr>
        <p:txBody>
          <a:bodyPr anchor="t">
            <a:normAutofit/>
          </a:bodyPr>
          <a:lstStyle/>
          <a:p>
            <a:pPr marL="0" indent="0">
              <a:buNone/>
            </a:pPr>
            <a:r>
              <a:rPr lang="en-US" sz="1400" i="0">
                <a:effectLst/>
                <a:latin typeface="+mj-lt"/>
              </a:rPr>
              <a:t>Objective -</a:t>
            </a:r>
            <a:r>
              <a:rPr lang="en-US" sz="1400" b="1" i="0">
                <a:effectLst/>
                <a:latin typeface="+mj-lt"/>
              </a:rPr>
              <a:t>  </a:t>
            </a:r>
            <a:r>
              <a:rPr lang="en-US" sz="1400" i="0">
                <a:effectLst/>
                <a:latin typeface="+mj-lt"/>
              </a:rPr>
              <a:t>Predict fraudulent credit card transactions with the help of machine learning models.</a:t>
            </a:r>
          </a:p>
          <a:p>
            <a:pPr marL="0" indent="0">
              <a:buNone/>
            </a:pPr>
            <a:endParaRPr lang="en-US" sz="1400" i="0">
              <a:effectLst/>
              <a:latin typeface="+mj-lt"/>
            </a:endParaRPr>
          </a:p>
          <a:p>
            <a:pPr>
              <a:buFont typeface="Arial" panose="020B0604020202020204" pitchFamily="34" charset="0"/>
              <a:buChar char="•"/>
            </a:pPr>
            <a:r>
              <a:rPr lang="en-US" sz="1400" b="1" i="0">
                <a:effectLst/>
                <a:latin typeface="+mj-lt"/>
              </a:rPr>
              <a:t>Approach</a:t>
            </a:r>
            <a:r>
              <a:rPr lang="en-US" sz="1400" b="0" i="0">
                <a:effectLst/>
                <a:latin typeface="+mj-lt"/>
              </a:rPr>
              <a:t>:</a:t>
            </a:r>
          </a:p>
          <a:p>
            <a:r>
              <a:rPr lang="en-US" sz="1400" b="1">
                <a:latin typeface="+mj-lt"/>
              </a:rPr>
              <a:t>Data understanding: Load the data and understand the features.</a:t>
            </a:r>
          </a:p>
          <a:p>
            <a:r>
              <a:rPr lang="en-US" sz="1400" b="1">
                <a:latin typeface="+mj-lt"/>
              </a:rPr>
              <a:t>Exploratory data analytics (EDA): Identify and mitigate skewness in the data.</a:t>
            </a:r>
          </a:p>
          <a:p>
            <a:r>
              <a:rPr lang="en-US" sz="1400" b="1">
                <a:latin typeface="+mj-lt"/>
              </a:rPr>
              <a:t>Train/Test split: Use k-fold cross-validation.</a:t>
            </a:r>
          </a:p>
          <a:p>
            <a:r>
              <a:rPr lang="en-US" sz="1400" b="1">
                <a:latin typeface="+mj-lt"/>
              </a:rPr>
              <a:t>Model building / hyperparameter tuning: Experiment with different models and fine-tune hyperparameters.</a:t>
            </a:r>
          </a:p>
          <a:p>
            <a:r>
              <a:rPr lang="en-US" sz="1400" b="1">
                <a:latin typeface="+mj-lt"/>
              </a:rPr>
              <a:t>Model evaluation: Use appropriate evaluation metrics, considering the imbalanced dataset.</a:t>
            </a:r>
          </a:p>
          <a:p>
            <a:pPr marL="457200" indent="-457200">
              <a:buFont typeface="+mj-lt"/>
              <a:buAutoNum type="arabicPeriod"/>
            </a:pPr>
            <a:endParaRPr lang="en-US" sz="1400">
              <a:latin typeface="+mj-lt"/>
            </a:endParaRPr>
          </a:p>
        </p:txBody>
      </p:sp>
      <p:pic>
        <p:nvPicPr>
          <p:cNvPr id="29" name="Picture 4" descr="Light bulb on yellow background with sketched light beams and cord">
            <a:extLst>
              <a:ext uri="{FF2B5EF4-FFF2-40B4-BE49-F238E27FC236}">
                <a16:creationId xmlns:a16="http://schemas.microsoft.com/office/drawing/2014/main" id="{09B1F3BB-8555-9ACA-2650-3E0CAD92D8C4}"/>
              </a:ext>
            </a:extLst>
          </p:cNvPr>
          <p:cNvPicPr>
            <a:picLocks noChangeAspect="1"/>
          </p:cNvPicPr>
          <p:nvPr/>
        </p:nvPicPr>
        <p:blipFill rotWithShape="1">
          <a:blip r:embed="rId2"/>
          <a:srcRect l="38500" r="1"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81" name="Rectangle 8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91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EF243-AA48-B06B-ADEA-01419A7801BB}"/>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a:t>Data – Imbalanced Dataset</a:t>
            </a:r>
          </a:p>
        </p:txBody>
      </p:sp>
      <p:graphicFrame>
        <p:nvGraphicFramePr>
          <p:cNvPr id="74" name="Content Placeholder 3">
            <a:extLst>
              <a:ext uri="{FF2B5EF4-FFF2-40B4-BE49-F238E27FC236}">
                <a16:creationId xmlns:a16="http://schemas.microsoft.com/office/drawing/2014/main" id="{CA83000E-A4AA-B067-03D3-0D43F4D64CFC}"/>
              </a:ext>
            </a:extLst>
          </p:cNvPr>
          <p:cNvGraphicFramePr>
            <a:graphicFrameLocks noGrp="1"/>
          </p:cNvGraphicFramePr>
          <p:nvPr>
            <p:ph idx="1"/>
          </p:nvPr>
        </p:nvGraphicFramePr>
        <p:xfrm>
          <a:off x="1136396" y="2277036"/>
          <a:ext cx="5814239" cy="3461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4">
            <a:extLst>
              <a:ext uri="{FF2B5EF4-FFF2-40B4-BE49-F238E27FC236}">
                <a16:creationId xmlns:a16="http://schemas.microsoft.com/office/drawing/2014/main" id="{EA96ADB4-AE6D-99D4-C1C0-667A11071A13}"/>
              </a:ext>
            </a:extLst>
          </p:cNvPr>
          <p:cNvPicPr>
            <a:picLocks noChangeAspect="1"/>
          </p:cNvPicPr>
          <p:nvPr/>
        </p:nvPicPr>
        <p:blipFill rotWithShape="1">
          <a:blip r:embed="rId7"/>
          <a:srcRect r="12306" b="-1"/>
          <a:stretch/>
        </p:blipFill>
        <p:spPr>
          <a:xfrm>
            <a:off x="7679766" y="840667"/>
            <a:ext cx="3712869" cy="2127549"/>
          </a:xfrm>
          <a:prstGeom prst="rect">
            <a:avLst/>
          </a:prstGeom>
        </p:spPr>
      </p:pic>
      <p:pic>
        <p:nvPicPr>
          <p:cNvPr id="8" name="Content Placeholder 3">
            <a:extLst>
              <a:ext uri="{FF2B5EF4-FFF2-40B4-BE49-F238E27FC236}">
                <a16:creationId xmlns:a16="http://schemas.microsoft.com/office/drawing/2014/main" id="{13EDBE0A-8815-6928-252B-563878B5B142}"/>
              </a:ext>
            </a:extLst>
          </p:cNvPr>
          <p:cNvPicPr>
            <a:picLocks noChangeAspect="1"/>
          </p:cNvPicPr>
          <p:nvPr/>
        </p:nvPicPr>
        <p:blipFill>
          <a:blip r:embed="rId8"/>
          <a:stretch>
            <a:fillRect/>
          </a:stretch>
        </p:blipFill>
        <p:spPr>
          <a:xfrm>
            <a:off x="8309270" y="3375824"/>
            <a:ext cx="2425149" cy="2243263"/>
          </a:xfrm>
          <a:prstGeom prst="rect">
            <a:avLst/>
          </a:prstGeom>
        </p:spPr>
      </p:pic>
      <p:sp>
        <p:nvSpPr>
          <p:cNvPr id="70" name="Rectangle 6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27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BB590-957E-B8CA-B78E-79EE58409394}"/>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4000"/>
              <a:t>Data - Correlation </a:t>
            </a:r>
          </a:p>
        </p:txBody>
      </p:sp>
      <p:pic>
        <p:nvPicPr>
          <p:cNvPr id="5" name="Content Placeholder 4">
            <a:extLst>
              <a:ext uri="{FF2B5EF4-FFF2-40B4-BE49-F238E27FC236}">
                <a16:creationId xmlns:a16="http://schemas.microsoft.com/office/drawing/2014/main" id="{9E9DFA77-E43E-74A3-834B-3869C72D29B8}"/>
              </a:ext>
            </a:extLst>
          </p:cNvPr>
          <p:cNvPicPr>
            <a:picLocks noGrp="1" noChangeAspect="1"/>
          </p:cNvPicPr>
          <p:nvPr>
            <p:ph idx="1"/>
          </p:nvPr>
        </p:nvPicPr>
        <p:blipFill rotWithShape="1">
          <a:blip r:embed="rId2"/>
          <a:srcRect r="3756"/>
          <a:stretch/>
        </p:blipFill>
        <p:spPr>
          <a:xfrm>
            <a:off x="20" y="431"/>
            <a:ext cx="8115280" cy="6408311"/>
          </a:xfrm>
          <a:prstGeom prst="rect">
            <a:avLst/>
          </a:prstGeom>
        </p:spPr>
      </p:pic>
      <p:sp>
        <p:nvSpPr>
          <p:cNvPr id="3" name="TextBox 2">
            <a:extLst>
              <a:ext uri="{FF2B5EF4-FFF2-40B4-BE49-F238E27FC236}">
                <a16:creationId xmlns:a16="http://schemas.microsoft.com/office/drawing/2014/main" id="{4A7AC1A6-2FA6-30BD-3D6C-2D57F9C8B1D8}"/>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No high correlation between features.</a:t>
            </a:r>
            <a:br>
              <a:rPr lang="en-US" sz="2000" dirty="0"/>
            </a:br>
            <a:endParaRPr lang="en-US" sz="2000" dirty="0"/>
          </a:p>
        </p:txBody>
      </p:sp>
      <p:sp>
        <p:nvSpPr>
          <p:cNvPr id="28" name="Rectangle 2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79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9">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1">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53" name="Rectangle 52">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3">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0D8E67D-9DB5-B9D4-7BD4-B2240D56351C}"/>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Normalized Data</a:t>
            </a:r>
          </a:p>
        </p:txBody>
      </p:sp>
      <p:pic>
        <p:nvPicPr>
          <p:cNvPr id="5" name="Content Placeholder 4">
            <a:extLst>
              <a:ext uri="{FF2B5EF4-FFF2-40B4-BE49-F238E27FC236}">
                <a16:creationId xmlns:a16="http://schemas.microsoft.com/office/drawing/2014/main" id="{C76C51A4-7E6B-4795-5DC7-E634E423F134}"/>
              </a:ext>
            </a:extLst>
          </p:cNvPr>
          <p:cNvPicPr>
            <a:picLocks noGrp="1" noChangeAspect="1"/>
          </p:cNvPicPr>
          <p:nvPr>
            <p:ph idx="1"/>
          </p:nvPr>
        </p:nvPicPr>
        <p:blipFill>
          <a:blip r:embed="rId2"/>
          <a:stretch>
            <a:fillRect/>
          </a:stretch>
        </p:blipFill>
        <p:spPr>
          <a:xfrm>
            <a:off x="1216889" y="2200459"/>
            <a:ext cx="3061813" cy="1163488"/>
          </a:xfrm>
          <a:prstGeom prst="rect">
            <a:avLst/>
          </a:prstGeom>
        </p:spPr>
      </p:pic>
      <p:pic>
        <p:nvPicPr>
          <p:cNvPr id="7" name="Picture 6">
            <a:extLst>
              <a:ext uri="{FF2B5EF4-FFF2-40B4-BE49-F238E27FC236}">
                <a16:creationId xmlns:a16="http://schemas.microsoft.com/office/drawing/2014/main" id="{1DFA8053-6CDA-EBC8-DC79-88BC7D5016D5}"/>
              </a:ext>
            </a:extLst>
          </p:cNvPr>
          <p:cNvPicPr>
            <a:picLocks noChangeAspect="1"/>
          </p:cNvPicPr>
          <p:nvPr/>
        </p:nvPicPr>
        <p:blipFill>
          <a:blip r:embed="rId3"/>
          <a:stretch>
            <a:fillRect/>
          </a:stretch>
        </p:blipFill>
        <p:spPr>
          <a:xfrm>
            <a:off x="4599296" y="2200459"/>
            <a:ext cx="3007003" cy="1518537"/>
          </a:xfrm>
          <a:prstGeom prst="rect">
            <a:avLst/>
          </a:prstGeom>
        </p:spPr>
      </p:pic>
      <p:pic>
        <p:nvPicPr>
          <p:cNvPr id="9" name="Picture 8">
            <a:extLst>
              <a:ext uri="{FF2B5EF4-FFF2-40B4-BE49-F238E27FC236}">
                <a16:creationId xmlns:a16="http://schemas.microsoft.com/office/drawing/2014/main" id="{FE18F748-8092-7D83-6FC5-1FE5D93FDDB2}"/>
              </a:ext>
            </a:extLst>
          </p:cNvPr>
          <p:cNvPicPr>
            <a:picLocks noChangeAspect="1"/>
          </p:cNvPicPr>
          <p:nvPr/>
        </p:nvPicPr>
        <p:blipFill>
          <a:blip r:embed="rId4"/>
          <a:stretch>
            <a:fillRect/>
          </a:stretch>
        </p:blipFill>
        <p:spPr>
          <a:xfrm>
            <a:off x="7913295" y="2200459"/>
            <a:ext cx="3061813" cy="949162"/>
          </a:xfrm>
          <a:prstGeom prst="rect">
            <a:avLst/>
          </a:prstGeom>
        </p:spPr>
      </p:pic>
      <p:sp>
        <p:nvSpPr>
          <p:cNvPr id="3" name="TextBox 2">
            <a:extLst>
              <a:ext uri="{FF2B5EF4-FFF2-40B4-BE49-F238E27FC236}">
                <a16:creationId xmlns:a16="http://schemas.microsoft.com/office/drawing/2014/main" id="{25F6FDDF-DEAC-0A1C-F484-9A2F37C9469A}"/>
              </a:ext>
            </a:extLst>
          </p:cNvPr>
          <p:cNvSpPr txBox="1"/>
          <p:nvPr/>
        </p:nvSpPr>
        <p:spPr>
          <a:xfrm>
            <a:off x="1371601" y="4786744"/>
            <a:ext cx="9448800" cy="144263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0" i="0" dirty="0">
              <a:effectLst/>
            </a:endParaRPr>
          </a:p>
          <a:p>
            <a:pPr marL="742950" lvl="1" indent="-228600">
              <a:lnSpc>
                <a:spcPct val="90000"/>
              </a:lnSpc>
              <a:spcAft>
                <a:spcPts val="600"/>
              </a:spcAft>
              <a:buFont typeface="Arial" panose="020B0604020202020204" pitchFamily="34" charset="0"/>
              <a:buChar char="•"/>
            </a:pPr>
            <a:r>
              <a:rPr lang="en-US" sz="2000" b="0" i="0" dirty="0">
                <a:effectLst/>
              </a:rPr>
              <a:t>Skewness removed using Power Transformer.</a:t>
            </a:r>
            <a:br>
              <a:rPr lang="en-US" sz="2000" dirty="0"/>
            </a:br>
            <a:endParaRPr lang="en-US" sz="2000" dirty="0"/>
          </a:p>
        </p:txBody>
      </p:sp>
    </p:spTree>
    <p:extLst>
      <p:ext uri="{BB962C8B-B14F-4D97-AF65-F5344CB8AC3E}">
        <p14:creationId xmlns:p14="http://schemas.microsoft.com/office/powerpoint/2010/main" val="297279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0">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1A2E3-FECE-B43A-094A-8B2B0AD0CC19}"/>
              </a:ext>
            </a:extLst>
          </p:cNvPr>
          <p:cNvSpPr>
            <a:spLocks noGrp="1"/>
          </p:cNvSpPr>
          <p:nvPr>
            <p:ph type="title"/>
          </p:nvPr>
        </p:nvSpPr>
        <p:spPr>
          <a:xfrm>
            <a:off x="806825" y="457201"/>
            <a:ext cx="2844800" cy="3588870"/>
          </a:xfrm>
        </p:spPr>
        <p:txBody>
          <a:bodyPr vert="horz" lIns="91440" tIns="45720" rIns="91440" bIns="45720" rtlCol="0" anchor="b">
            <a:normAutofit/>
          </a:bodyPr>
          <a:lstStyle/>
          <a:p>
            <a:pPr algn="r"/>
            <a:r>
              <a:rPr lang="en-US" sz="3700">
                <a:solidFill>
                  <a:srgbClr val="FFFFFF"/>
                </a:solidFill>
              </a:rPr>
              <a:t>Oversampled Datapoints</a:t>
            </a:r>
          </a:p>
        </p:txBody>
      </p:sp>
      <p:sp>
        <p:nvSpPr>
          <p:cNvPr id="3" name="TextBox 2">
            <a:extLst>
              <a:ext uri="{FF2B5EF4-FFF2-40B4-BE49-F238E27FC236}">
                <a16:creationId xmlns:a16="http://schemas.microsoft.com/office/drawing/2014/main" id="{866E656E-8895-B5E0-8C3B-83F304E91AAC}"/>
              </a:ext>
            </a:extLst>
          </p:cNvPr>
          <p:cNvSpPr txBox="1"/>
          <p:nvPr/>
        </p:nvSpPr>
        <p:spPr>
          <a:xfrm>
            <a:off x="4649245" y="669363"/>
            <a:ext cx="3290579" cy="553421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ADASYN adaptively generates synthetic samples in regions of the feature space with low minority class density, while SMOTE interpolates between existing minority class samples, making ADASYN suitable for highly imbalanced datasets with clustered minority instances and SMOTE appropriate for datasets with more evenly distributed minority class instances.</a:t>
            </a:r>
          </a:p>
        </p:txBody>
      </p:sp>
      <p:pic>
        <p:nvPicPr>
          <p:cNvPr id="8" name="Picture 7">
            <a:extLst>
              <a:ext uri="{FF2B5EF4-FFF2-40B4-BE49-F238E27FC236}">
                <a16:creationId xmlns:a16="http://schemas.microsoft.com/office/drawing/2014/main" id="{A3DAC6F1-8FE0-0D64-B34B-4B0D542D82A5}"/>
              </a:ext>
            </a:extLst>
          </p:cNvPr>
          <p:cNvPicPr>
            <a:picLocks noChangeAspect="1"/>
          </p:cNvPicPr>
          <p:nvPr/>
        </p:nvPicPr>
        <p:blipFill>
          <a:blip r:embed="rId2"/>
          <a:stretch>
            <a:fillRect/>
          </a:stretch>
        </p:blipFill>
        <p:spPr>
          <a:xfrm>
            <a:off x="8658496" y="900555"/>
            <a:ext cx="2442312" cy="2381255"/>
          </a:xfrm>
          <a:prstGeom prst="rect">
            <a:avLst/>
          </a:prstGeom>
        </p:spPr>
      </p:pic>
      <p:pic>
        <p:nvPicPr>
          <p:cNvPr id="6" name="Picture 5">
            <a:extLst>
              <a:ext uri="{FF2B5EF4-FFF2-40B4-BE49-F238E27FC236}">
                <a16:creationId xmlns:a16="http://schemas.microsoft.com/office/drawing/2014/main" id="{5A0369C5-D56F-C52F-4718-4571F30B0CC5}"/>
              </a:ext>
            </a:extLst>
          </p:cNvPr>
          <p:cNvPicPr>
            <a:picLocks noChangeAspect="1"/>
          </p:cNvPicPr>
          <p:nvPr/>
        </p:nvPicPr>
        <p:blipFill>
          <a:blip r:embed="rId3"/>
          <a:stretch>
            <a:fillRect/>
          </a:stretch>
        </p:blipFill>
        <p:spPr>
          <a:xfrm>
            <a:off x="8666875" y="3589863"/>
            <a:ext cx="2425554" cy="2395235"/>
          </a:xfrm>
          <a:prstGeom prst="rect">
            <a:avLst/>
          </a:prstGeom>
        </p:spPr>
      </p:pic>
    </p:spTree>
    <p:extLst>
      <p:ext uri="{BB962C8B-B14F-4D97-AF65-F5344CB8AC3E}">
        <p14:creationId xmlns:p14="http://schemas.microsoft.com/office/powerpoint/2010/main" val="343601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6803C-0720-05CB-F1A7-BDA405F18A6D}"/>
              </a:ext>
            </a:extLst>
          </p:cNvPr>
          <p:cNvSpPr>
            <a:spLocks noGrp="1"/>
          </p:cNvSpPr>
          <p:nvPr>
            <p:ph type="title"/>
          </p:nvPr>
        </p:nvSpPr>
        <p:spPr>
          <a:xfrm>
            <a:off x="394301" y="259362"/>
            <a:ext cx="10044023" cy="877729"/>
          </a:xfrm>
        </p:spPr>
        <p:txBody>
          <a:bodyPr anchor="ctr">
            <a:normAutofit fontScale="90000"/>
          </a:bodyPr>
          <a:lstStyle/>
          <a:p>
            <a:r>
              <a:rPr lang="en-US" sz="4000" dirty="0">
                <a:solidFill>
                  <a:srgbClr val="FFFFFF"/>
                </a:solidFill>
              </a:rPr>
              <a:t>Model Performance - Logistic Regression with Hyperparameter Tuning </a:t>
            </a:r>
          </a:p>
        </p:txBody>
      </p:sp>
      <p:graphicFrame>
        <p:nvGraphicFramePr>
          <p:cNvPr id="4" name="Table 4">
            <a:extLst>
              <a:ext uri="{FF2B5EF4-FFF2-40B4-BE49-F238E27FC236}">
                <a16:creationId xmlns:a16="http://schemas.microsoft.com/office/drawing/2014/main" id="{9D177A2C-B843-0FCE-A9B7-AEF3024875C8}"/>
              </a:ext>
            </a:extLst>
          </p:cNvPr>
          <p:cNvGraphicFramePr>
            <a:graphicFrameLocks noGrp="1"/>
          </p:cNvGraphicFramePr>
          <p:nvPr>
            <p:ph idx="1"/>
            <p:extLst>
              <p:ext uri="{D42A27DB-BD31-4B8C-83A1-F6EECF244321}">
                <p14:modId xmlns:p14="http://schemas.microsoft.com/office/powerpoint/2010/main" val="3518449450"/>
              </p:ext>
            </p:extLst>
          </p:nvPr>
        </p:nvGraphicFramePr>
        <p:xfrm>
          <a:off x="149149" y="2067892"/>
          <a:ext cx="11624319" cy="4106603"/>
        </p:xfrm>
        <a:graphic>
          <a:graphicData uri="http://schemas.openxmlformats.org/drawingml/2006/table">
            <a:tbl>
              <a:tblPr firstRow="1" bandRow="1">
                <a:tableStyleId>{5C22544A-7EE6-4342-B048-85BDC9FD1C3A}</a:tableStyleId>
              </a:tblPr>
              <a:tblGrid>
                <a:gridCol w="1351564">
                  <a:extLst>
                    <a:ext uri="{9D8B030D-6E8A-4147-A177-3AD203B41FA5}">
                      <a16:colId xmlns:a16="http://schemas.microsoft.com/office/drawing/2014/main" val="4046375680"/>
                    </a:ext>
                  </a:extLst>
                </a:gridCol>
                <a:gridCol w="1376182">
                  <a:extLst>
                    <a:ext uri="{9D8B030D-6E8A-4147-A177-3AD203B41FA5}">
                      <a16:colId xmlns:a16="http://schemas.microsoft.com/office/drawing/2014/main" val="3836363078"/>
                    </a:ext>
                  </a:extLst>
                </a:gridCol>
                <a:gridCol w="1964799">
                  <a:extLst>
                    <a:ext uri="{9D8B030D-6E8A-4147-A177-3AD203B41FA5}">
                      <a16:colId xmlns:a16="http://schemas.microsoft.com/office/drawing/2014/main" val="2601938607"/>
                    </a:ext>
                  </a:extLst>
                </a:gridCol>
                <a:gridCol w="1337457">
                  <a:extLst>
                    <a:ext uri="{9D8B030D-6E8A-4147-A177-3AD203B41FA5}">
                      <a16:colId xmlns:a16="http://schemas.microsoft.com/office/drawing/2014/main" val="1790429295"/>
                    </a:ext>
                  </a:extLst>
                </a:gridCol>
                <a:gridCol w="1351564">
                  <a:extLst>
                    <a:ext uri="{9D8B030D-6E8A-4147-A177-3AD203B41FA5}">
                      <a16:colId xmlns:a16="http://schemas.microsoft.com/office/drawing/2014/main" val="3582529616"/>
                    </a:ext>
                  </a:extLst>
                </a:gridCol>
                <a:gridCol w="1414251">
                  <a:extLst>
                    <a:ext uri="{9D8B030D-6E8A-4147-A177-3AD203B41FA5}">
                      <a16:colId xmlns:a16="http://schemas.microsoft.com/office/drawing/2014/main" val="3542389499"/>
                    </a:ext>
                  </a:extLst>
                </a:gridCol>
                <a:gridCol w="1414251">
                  <a:extLst>
                    <a:ext uri="{9D8B030D-6E8A-4147-A177-3AD203B41FA5}">
                      <a16:colId xmlns:a16="http://schemas.microsoft.com/office/drawing/2014/main" val="1002421035"/>
                    </a:ext>
                  </a:extLst>
                </a:gridCol>
                <a:gridCol w="1414251">
                  <a:extLst>
                    <a:ext uri="{9D8B030D-6E8A-4147-A177-3AD203B41FA5}">
                      <a16:colId xmlns:a16="http://schemas.microsoft.com/office/drawing/2014/main" val="2498443636"/>
                    </a:ext>
                  </a:extLst>
                </a:gridCol>
              </a:tblGrid>
              <a:tr h="721839">
                <a:tc>
                  <a:txBody>
                    <a:bodyPr/>
                    <a:lstStyle/>
                    <a:p>
                      <a:r>
                        <a:rPr lang="en-US" sz="1600"/>
                        <a:t>Data Type</a:t>
                      </a:r>
                    </a:p>
                  </a:txBody>
                  <a:tcPr marL="97546" marR="97546" marT="48773" marB="48773"/>
                </a:tc>
                <a:tc>
                  <a:txBody>
                    <a:bodyPr/>
                    <a:lstStyle/>
                    <a:p>
                      <a:r>
                        <a:rPr lang="en-US" sz="1600" dirty="0"/>
                        <a:t>Data Oversampling</a:t>
                      </a:r>
                    </a:p>
                  </a:txBody>
                  <a:tcPr marL="97546" marR="97546" marT="48773" marB="48773"/>
                </a:tc>
                <a:tc>
                  <a:txBody>
                    <a:bodyPr/>
                    <a:lstStyle/>
                    <a:p>
                      <a:r>
                        <a:rPr lang="en-US" sz="1600"/>
                        <a:t>Size</a:t>
                      </a:r>
                    </a:p>
                  </a:txBody>
                  <a:tcPr marL="97546" marR="97546" marT="48773" marB="48773"/>
                </a:tc>
                <a:tc>
                  <a:txBody>
                    <a:bodyPr/>
                    <a:lstStyle/>
                    <a:p>
                      <a:r>
                        <a:rPr lang="en-US" sz="1600" dirty="0"/>
                        <a:t>Run Time</a:t>
                      </a:r>
                    </a:p>
                  </a:txBody>
                  <a:tcPr marL="97546" marR="97546" marT="48773" marB="48773"/>
                </a:tc>
                <a:tc>
                  <a:txBody>
                    <a:bodyPr/>
                    <a:lstStyle/>
                    <a:p>
                      <a:r>
                        <a:rPr lang="en-US" sz="1600" dirty="0"/>
                        <a:t>Evaluation - ROC AUC</a:t>
                      </a:r>
                    </a:p>
                  </a:txBody>
                  <a:tcPr marL="97546" marR="97546" marT="48773" marB="48773"/>
                </a:tc>
                <a:tc>
                  <a:txBody>
                    <a:bodyPr/>
                    <a:lstStyle/>
                    <a:p>
                      <a:r>
                        <a:rPr lang="en-US" sz="1600" dirty="0"/>
                        <a:t>Optimal ‘C’ Param</a:t>
                      </a:r>
                    </a:p>
                  </a:txBody>
                  <a:tcPr marL="97546" marR="97546" marT="48773" marB="48773"/>
                </a:tc>
                <a:tc>
                  <a:txBody>
                    <a:bodyPr/>
                    <a:lstStyle/>
                    <a:p>
                      <a:r>
                        <a:rPr lang="en-US" sz="1600" dirty="0"/>
                        <a:t>F1 (Class 1)</a:t>
                      </a:r>
                    </a:p>
                  </a:txBody>
                  <a:tcPr marL="97546" marR="97546" marT="48773" marB="48773"/>
                </a:tc>
                <a:tc>
                  <a:txBody>
                    <a:bodyPr/>
                    <a:lstStyle/>
                    <a:p>
                      <a:r>
                        <a:rPr lang="en-US" sz="1600" dirty="0"/>
                        <a:t>Recall / True Positive Rate (TPR)</a:t>
                      </a:r>
                    </a:p>
                  </a:txBody>
                  <a:tcPr marL="97546" marR="97546" marT="48773" marB="48773"/>
                </a:tc>
                <a:extLst>
                  <a:ext uri="{0D108BD9-81ED-4DB2-BD59-A6C34878D82A}">
                    <a16:rowId xmlns:a16="http://schemas.microsoft.com/office/drawing/2014/main" val="2638266860"/>
                  </a:ext>
                </a:extLst>
              </a:tr>
              <a:tr h="591778">
                <a:tc>
                  <a:txBody>
                    <a:bodyPr/>
                    <a:lstStyle/>
                    <a:p>
                      <a:r>
                        <a:rPr lang="en-US" sz="1500"/>
                        <a:t>Imbalanced Dataset</a:t>
                      </a:r>
                    </a:p>
                  </a:txBody>
                  <a:tcPr marL="97546" marR="97546" marT="48773" marB="48773"/>
                </a:tc>
                <a:tc>
                  <a:txBody>
                    <a:bodyPr/>
                    <a:lstStyle/>
                    <a:p>
                      <a:r>
                        <a:rPr lang="en-US" sz="1500"/>
                        <a:t>NA</a:t>
                      </a:r>
                    </a:p>
                  </a:txBody>
                  <a:tcPr marL="97546" marR="97546" marT="48773" marB="48773"/>
                </a:tc>
                <a:tc>
                  <a:txBody>
                    <a:bodyPr/>
                    <a:lstStyle/>
                    <a:p>
                      <a:r>
                        <a:rPr lang="en-US" sz="1500"/>
                        <a:t>X_Train : 227845</a:t>
                      </a:r>
                    </a:p>
                    <a:p>
                      <a:r>
                        <a:rPr lang="en-US" sz="1500"/>
                        <a:t>X_Test : 56962</a:t>
                      </a:r>
                    </a:p>
                  </a:txBody>
                  <a:tcPr marL="97546" marR="97546" marT="48773" marB="48773"/>
                </a:tc>
                <a:tc>
                  <a:txBody>
                    <a:bodyPr/>
                    <a:lstStyle/>
                    <a:p>
                      <a:pPr algn="ctr"/>
                      <a:r>
                        <a:rPr lang="en-US" sz="1500" dirty="0"/>
                        <a:t>4.34 seconds</a:t>
                      </a:r>
                    </a:p>
                  </a:txBody>
                  <a:tcPr marL="97546" marR="97546" marT="48773" marB="48773"/>
                </a:tc>
                <a:tc>
                  <a:txBody>
                    <a:bodyPr/>
                    <a:lstStyle/>
                    <a:p>
                      <a:pPr algn="ctr"/>
                      <a:r>
                        <a:rPr lang="en-US" sz="1500" dirty="0"/>
                        <a:t>0.9806</a:t>
                      </a:r>
                    </a:p>
                  </a:txBody>
                  <a:tcPr marL="97546" marR="97546" marT="48773" marB="48773"/>
                </a:tc>
                <a:tc>
                  <a:txBody>
                    <a:bodyPr/>
                    <a:lstStyle/>
                    <a:p>
                      <a:pPr algn="ctr"/>
                      <a:r>
                        <a:rPr lang="en-US" sz="1500"/>
                        <a:t>0.001</a:t>
                      </a:r>
                    </a:p>
                  </a:txBody>
                  <a:tcPr marL="97546" marR="97546" marT="48773" marB="48773"/>
                </a:tc>
                <a:tc>
                  <a:txBody>
                    <a:bodyPr/>
                    <a:lstStyle/>
                    <a:p>
                      <a:pPr algn="ctr"/>
                      <a:r>
                        <a:rPr lang="en-US" sz="1500" dirty="0"/>
                        <a:t>72.73%</a:t>
                      </a:r>
                    </a:p>
                  </a:txBody>
                  <a:tcPr marL="97546" marR="97546" marT="48773" marB="48773"/>
                </a:tc>
                <a:tc>
                  <a:txBody>
                    <a:bodyPr/>
                    <a:lstStyle/>
                    <a:p>
                      <a:pPr algn="ctr"/>
                      <a:r>
                        <a:rPr lang="en-US" sz="1500" dirty="0"/>
                        <a:t>0.6531</a:t>
                      </a:r>
                    </a:p>
                  </a:txBody>
                  <a:tcPr marL="97546" marR="97546" marT="48773" marB="48773"/>
                </a:tc>
                <a:extLst>
                  <a:ext uri="{0D108BD9-81ED-4DB2-BD59-A6C34878D82A}">
                    <a16:rowId xmlns:a16="http://schemas.microsoft.com/office/drawing/2014/main" val="1931460037"/>
                  </a:ext>
                </a:extLst>
              </a:tr>
              <a:tr h="819384">
                <a:tc>
                  <a:txBody>
                    <a:bodyPr/>
                    <a:lstStyle/>
                    <a:p>
                      <a:r>
                        <a:rPr lang="en-US" sz="1500"/>
                        <a:t>Balanced Dataset</a:t>
                      </a:r>
                    </a:p>
                  </a:txBody>
                  <a:tcPr marL="97546" marR="97546" marT="48773" marB="48773"/>
                </a:tc>
                <a:tc>
                  <a:txBody>
                    <a:bodyPr/>
                    <a:lstStyle/>
                    <a:p>
                      <a:r>
                        <a:rPr lang="en-US" sz="1500"/>
                        <a:t>Random Oversampling</a:t>
                      </a:r>
                    </a:p>
                  </a:txBody>
                  <a:tcPr marL="97546" marR="97546" marT="48773" marB="48773"/>
                </a:tc>
                <a:tc>
                  <a:txBody>
                    <a:bodyPr/>
                    <a:lstStyle/>
                    <a:p>
                      <a:r>
                        <a:rPr lang="en-US" sz="1500" b="0" i="0" kern="1200">
                          <a:solidFill>
                            <a:schemeClr val="dk1"/>
                          </a:solidFill>
                          <a:effectLst/>
                          <a:latin typeface="+mn-lt"/>
                          <a:ea typeface="+mn-ea"/>
                          <a:cs typeface="+mn-cs"/>
                        </a:rPr>
                        <a:t>X_train_ros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X_Test : 56962</a:t>
                      </a:r>
                    </a:p>
                  </a:txBody>
                  <a:tcPr marL="97546" marR="97546" marT="48773" marB="48773"/>
                </a:tc>
                <a:tc>
                  <a:txBody>
                    <a:bodyPr/>
                    <a:lstStyle/>
                    <a:p>
                      <a:pPr algn="ctr"/>
                      <a:r>
                        <a:rPr lang="en-US" sz="1500"/>
                        <a:t>8.22 seconds</a:t>
                      </a:r>
                    </a:p>
                  </a:txBody>
                  <a:tcPr marL="97546" marR="97546" marT="48773" marB="48773"/>
                </a:tc>
                <a:tc>
                  <a:txBody>
                    <a:bodyPr/>
                    <a:lstStyle/>
                    <a:p>
                      <a:pPr algn="ctr"/>
                      <a:r>
                        <a:rPr lang="en-US" sz="1500" dirty="0"/>
                        <a:t>0.9718</a:t>
                      </a:r>
                    </a:p>
                  </a:txBody>
                  <a:tcPr marL="97546" marR="97546" marT="48773" marB="48773"/>
                </a:tc>
                <a:tc>
                  <a:txBody>
                    <a:bodyPr/>
                    <a:lstStyle/>
                    <a:p>
                      <a:pPr algn="ctr"/>
                      <a:r>
                        <a:rPr lang="en-US" sz="1500"/>
                        <a:t>10</a:t>
                      </a:r>
                    </a:p>
                  </a:txBody>
                  <a:tcPr marL="97546" marR="97546" marT="48773" marB="48773"/>
                </a:tc>
                <a:tc>
                  <a:txBody>
                    <a:bodyPr/>
                    <a:lstStyle/>
                    <a:p>
                      <a:pPr algn="ctr"/>
                      <a:r>
                        <a:rPr lang="en-US" sz="1500" dirty="0"/>
                        <a:t>10.15%</a:t>
                      </a:r>
                    </a:p>
                  </a:txBody>
                  <a:tcPr marL="97546" marR="97546" marT="48773" marB="48773"/>
                </a:tc>
                <a:tc>
                  <a:txBody>
                    <a:bodyPr/>
                    <a:lstStyle/>
                    <a:p>
                      <a:pPr algn="ctr"/>
                      <a:r>
                        <a:rPr lang="en-US" sz="1500" dirty="0"/>
                        <a:t>0.9184</a:t>
                      </a:r>
                    </a:p>
                  </a:txBody>
                  <a:tcPr marL="97546" marR="97546" marT="48773" marB="48773"/>
                </a:tc>
                <a:extLst>
                  <a:ext uri="{0D108BD9-81ED-4DB2-BD59-A6C34878D82A}">
                    <a16:rowId xmlns:a16="http://schemas.microsoft.com/office/drawing/2014/main" val="89103389"/>
                  </a:ext>
                </a:extLst>
              </a:tr>
              <a:tr h="1046991">
                <a:tc>
                  <a:txBody>
                    <a:bodyPr/>
                    <a:lstStyle/>
                    <a:p>
                      <a:r>
                        <a:rPr lang="en-US" sz="1500"/>
                        <a:t>Balanced Dataset</a:t>
                      </a:r>
                    </a:p>
                  </a:txBody>
                  <a:tcPr marL="97546" marR="97546" marT="48773" marB="48773"/>
                </a:tc>
                <a:tc>
                  <a:txBody>
                    <a:bodyPr/>
                    <a:lstStyle/>
                    <a:p>
                      <a:r>
                        <a:rPr lang="en-US" sz="1500"/>
                        <a:t>SMOTE</a:t>
                      </a:r>
                    </a:p>
                  </a:txBody>
                  <a:tcPr marL="97546" marR="97546" marT="48773" marB="48773"/>
                </a:tc>
                <a:tc>
                  <a:txBody>
                    <a:bodyPr/>
                    <a:lstStyle/>
                    <a:p>
                      <a:r>
                        <a:rPr lang="en-US" sz="1500"/>
                        <a:t>X_train_smote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X_Test : 56962</a:t>
                      </a:r>
                    </a:p>
                    <a:p>
                      <a:endParaRPr lang="en-US" sz="1500"/>
                    </a:p>
                  </a:txBody>
                  <a:tcPr marL="97546" marR="97546" marT="48773" marB="48773"/>
                </a:tc>
                <a:tc>
                  <a:txBody>
                    <a:bodyPr/>
                    <a:lstStyle/>
                    <a:p>
                      <a:pPr algn="ctr"/>
                      <a:r>
                        <a:rPr lang="en-US" sz="1500"/>
                        <a:t>8.37 seconds</a:t>
                      </a:r>
                    </a:p>
                  </a:txBody>
                  <a:tcPr marL="97546" marR="97546" marT="48773" marB="48773"/>
                </a:tc>
                <a:tc>
                  <a:txBody>
                    <a:bodyPr/>
                    <a:lstStyle/>
                    <a:p>
                      <a:pPr algn="ctr"/>
                      <a:r>
                        <a:rPr lang="en-US" sz="1500" dirty="0"/>
                        <a:t>0.9705</a:t>
                      </a:r>
                    </a:p>
                  </a:txBody>
                  <a:tcPr marL="97546" marR="97546" marT="48773" marB="48773"/>
                </a:tc>
                <a:tc>
                  <a:txBody>
                    <a:bodyPr/>
                    <a:lstStyle/>
                    <a:p>
                      <a:pPr algn="ctr"/>
                      <a:r>
                        <a:rPr lang="en-US" sz="1500" dirty="0"/>
                        <a:t>10</a:t>
                      </a:r>
                    </a:p>
                  </a:txBody>
                  <a:tcPr marL="97546" marR="97546" marT="48773" marB="48773"/>
                </a:tc>
                <a:tc>
                  <a:txBody>
                    <a:bodyPr/>
                    <a:lstStyle/>
                    <a:p>
                      <a:pPr algn="ctr"/>
                      <a:r>
                        <a:rPr lang="en-US" sz="1500" dirty="0"/>
                        <a:t>10%</a:t>
                      </a:r>
                    </a:p>
                  </a:txBody>
                  <a:tcPr marL="97546" marR="97546" marT="48773" marB="48773"/>
                </a:tc>
                <a:tc>
                  <a:txBody>
                    <a:bodyPr/>
                    <a:lstStyle/>
                    <a:p>
                      <a:pPr algn="ctr"/>
                      <a:r>
                        <a:rPr lang="en-US" sz="1500" dirty="0"/>
                        <a:t>0.9184</a:t>
                      </a:r>
                    </a:p>
                  </a:txBody>
                  <a:tcPr marL="97546" marR="97546" marT="48773" marB="48773"/>
                </a:tc>
                <a:extLst>
                  <a:ext uri="{0D108BD9-81ED-4DB2-BD59-A6C34878D82A}">
                    <a16:rowId xmlns:a16="http://schemas.microsoft.com/office/drawing/2014/main" val="1714661332"/>
                  </a:ext>
                </a:extLst>
              </a:tr>
              <a:tr h="819384">
                <a:tc>
                  <a:txBody>
                    <a:bodyPr/>
                    <a:lstStyle/>
                    <a:p>
                      <a:r>
                        <a:rPr lang="en-US" sz="1500"/>
                        <a:t>Balanced Dataset</a:t>
                      </a:r>
                    </a:p>
                  </a:txBody>
                  <a:tcPr marL="97546" marR="97546" marT="48773" marB="48773"/>
                </a:tc>
                <a:tc>
                  <a:txBody>
                    <a:bodyPr/>
                    <a:lstStyle/>
                    <a:p>
                      <a:r>
                        <a:rPr lang="en-US" sz="1500"/>
                        <a:t>ADASYN</a:t>
                      </a:r>
                    </a:p>
                  </a:txBody>
                  <a:tcPr marL="97546" marR="97546" marT="48773" marB="48773"/>
                </a:tc>
                <a:tc>
                  <a:txBody>
                    <a:bodyPr/>
                    <a:lstStyle/>
                    <a:p>
                      <a:r>
                        <a:rPr lang="en-US" sz="1500" dirty="0" err="1"/>
                        <a:t>X_train_adasyn</a:t>
                      </a:r>
                      <a:r>
                        <a:rPr lang="en-US" sz="1500" dirty="0"/>
                        <a:t> : 454900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err="1"/>
                        <a:t>X_Test</a:t>
                      </a:r>
                      <a:r>
                        <a:rPr lang="en-US" sz="1500" dirty="0"/>
                        <a:t> : 56962</a:t>
                      </a:r>
                    </a:p>
                  </a:txBody>
                  <a:tcPr marL="97546" marR="97546" marT="48773" marB="48773"/>
                </a:tc>
                <a:tc>
                  <a:txBody>
                    <a:bodyPr/>
                    <a:lstStyle/>
                    <a:p>
                      <a:pPr algn="ctr"/>
                      <a:r>
                        <a:rPr lang="en-US" sz="1500" dirty="0"/>
                        <a:t>7.72 seconds</a:t>
                      </a:r>
                    </a:p>
                  </a:txBody>
                  <a:tcPr marL="97546" marR="97546" marT="48773" marB="48773"/>
                </a:tc>
                <a:tc>
                  <a:txBody>
                    <a:bodyPr/>
                    <a:lstStyle/>
                    <a:p>
                      <a:pPr algn="ctr"/>
                      <a:r>
                        <a:rPr lang="en-US" sz="1500" dirty="0"/>
                        <a:t>0.9714</a:t>
                      </a:r>
                    </a:p>
                  </a:txBody>
                  <a:tcPr marL="97546" marR="97546" marT="48773" marB="48773"/>
                </a:tc>
                <a:tc>
                  <a:txBody>
                    <a:bodyPr/>
                    <a:lstStyle/>
                    <a:p>
                      <a:pPr algn="ctr"/>
                      <a:r>
                        <a:rPr lang="en-US" sz="1500" dirty="0"/>
                        <a:t>10</a:t>
                      </a:r>
                    </a:p>
                  </a:txBody>
                  <a:tcPr marL="97546" marR="97546" marT="48773" marB="48773"/>
                </a:tc>
                <a:tc>
                  <a:txBody>
                    <a:bodyPr/>
                    <a:lstStyle/>
                    <a:p>
                      <a:pPr algn="ctr"/>
                      <a:r>
                        <a:rPr lang="en-US" sz="1500" dirty="0"/>
                        <a:t>3%</a:t>
                      </a:r>
                    </a:p>
                  </a:txBody>
                  <a:tcPr marL="97546" marR="97546" marT="48773" marB="48773"/>
                </a:tc>
                <a:tc>
                  <a:txBody>
                    <a:bodyPr/>
                    <a:lstStyle/>
                    <a:p>
                      <a:pPr algn="ctr"/>
                      <a:r>
                        <a:rPr lang="en-US" sz="1500" dirty="0"/>
                        <a:t>0.92</a:t>
                      </a:r>
                    </a:p>
                  </a:txBody>
                  <a:tcPr marL="97546" marR="97546" marT="48773" marB="48773"/>
                </a:tc>
                <a:extLst>
                  <a:ext uri="{0D108BD9-81ED-4DB2-BD59-A6C34878D82A}">
                    <a16:rowId xmlns:a16="http://schemas.microsoft.com/office/drawing/2014/main" val="2218449266"/>
                  </a:ext>
                </a:extLst>
              </a:tr>
            </a:tbl>
          </a:graphicData>
        </a:graphic>
      </p:graphicFrame>
    </p:spTree>
    <p:extLst>
      <p:ext uri="{BB962C8B-B14F-4D97-AF65-F5344CB8AC3E}">
        <p14:creationId xmlns:p14="http://schemas.microsoft.com/office/powerpoint/2010/main" val="340865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0F95A-E08D-B09F-A3CA-13D2E2FC682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Logistic Regression Summary</a:t>
            </a:r>
          </a:p>
        </p:txBody>
      </p:sp>
      <p:sp>
        <p:nvSpPr>
          <p:cNvPr id="3" name="Content Placeholder 2">
            <a:extLst>
              <a:ext uri="{FF2B5EF4-FFF2-40B4-BE49-F238E27FC236}">
                <a16:creationId xmlns:a16="http://schemas.microsoft.com/office/drawing/2014/main" id="{43B90B9B-E0AB-6488-95A1-82C82E0E7EDF}"/>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2000" b="1" i="0">
                <a:effectLst/>
                <a:latin typeface="Söhne"/>
              </a:rPr>
              <a:t>Model Performance</a:t>
            </a:r>
            <a:r>
              <a:rPr lang="en-US" sz="2000" b="0" i="0">
                <a:effectLst/>
                <a:latin typeface="Söhne"/>
              </a:rPr>
              <a:t>: Model #1 has the highest ROC AUC and F1 Score for Class 1, indicating better overall performance in terms of classification. However, the recall for Model #1 is lower than Models #2 and #3.</a:t>
            </a:r>
          </a:p>
          <a:p>
            <a:pPr>
              <a:buFont typeface="Arial" panose="020B0604020202020204" pitchFamily="34" charset="0"/>
              <a:buChar char="•"/>
            </a:pPr>
            <a:r>
              <a:rPr lang="en-US" sz="2000" b="1" i="0">
                <a:effectLst/>
                <a:latin typeface="Söhne"/>
              </a:rPr>
              <a:t>Balancing Technique</a:t>
            </a:r>
            <a:r>
              <a:rPr lang="en-US" sz="2000" b="0" i="0">
                <a:effectLst/>
                <a:latin typeface="Söhne"/>
              </a:rPr>
              <a:t>: Models #2 and #3 use random oversampling and SMOTE, respectively, to balance the dataset. They achieve high recall, indicating their ability to detect fraudulent transactions effectively. However, the F1 Score for Class 1 is relatively low.</a:t>
            </a:r>
          </a:p>
          <a:p>
            <a:pPr>
              <a:buFont typeface="Arial" panose="020B0604020202020204" pitchFamily="34" charset="0"/>
              <a:buChar char="•"/>
            </a:pPr>
            <a:r>
              <a:rPr lang="en-US" sz="2000" b="1" i="0">
                <a:effectLst/>
                <a:latin typeface="Söhne"/>
              </a:rPr>
              <a:t>Model #4</a:t>
            </a:r>
            <a:r>
              <a:rPr lang="en-US" sz="2000" b="0" i="0">
                <a:effectLst/>
                <a:latin typeface="Söhne"/>
              </a:rPr>
              <a:t>: While Model #4 has a high recall, its F1 Score for Class 1 is the lowest among the models.</a:t>
            </a:r>
          </a:p>
          <a:p>
            <a:r>
              <a:rPr lang="en-US" sz="2000" b="0" i="0">
                <a:effectLst/>
                <a:latin typeface="Söhne"/>
              </a:rPr>
              <a:t>In a production environment, the choice depends on the specific goals and constraints:</a:t>
            </a:r>
          </a:p>
          <a:p>
            <a:pPr>
              <a:buFont typeface="Arial" panose="020B0604020202020204" pitchFamily="34" charset="0"/>
              <a:buChar char="•"/>
            </a:pPr>
            <a:r>
              <a:rPr lang="en-US" sz="2000" b="1" i="0">
                <a:effectLst/>
                <a:latin typeface="Söhne"/>
              </a:rPr>
              <a:t>If Recall Is Critical</a:t>
            </a:r>
            <a:r>
              <a:rPr lang="en-US" sz="2000" b="0" i="0">
                <a:effectLst/>
                <a:latin typeface="Söhne"/>
              </a:rPr>
              <a:t>: If the primary goal is to detect fraudulent transactions at all costs (high recall), then Models #2 and #3 (balanced with random oversampling or SMOTE) might be suitable because they have the highest recall values.</a:t>
            </a:r>
          </a:p>
          <a:p>
            <a:endParaRPr lang="en-US" sz="2000"/>
          </a:p>
        </p:txBody>
      </p:sp>
    </p:spTree>
    <p:extLst>
      <p:ext uri="{BB962C8B-B14F-4D97-AF65-F5344CB8AC3E}">
        <p14:creationId xmlns:p14="http://schemas.microsoft.com/office/powerpoint/2010/main" val="9089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912</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Credit Card Fraud Detection with Machine Learning</vt:lpstr>
      <vt:lpstr>Agenda</vt:lpstr>
      <vt:lpstr>Overview</vt:lpstr>
      <vt:lpstr>Data – Imbalanced Dataset</vt:lpstr>
      <vt:lpstr>Data - Correlation </vt:lpstr>
      <vt:lpstr>Normalized Data</vt:lpstr>
      <vt:lpstr>Oversampled Datapoints</vt:lpstr>
      <vt:lpstr>Model Performance - Logistic Regression with Hyperparameter Tuning </vt:lpstr>
      <vt:lpstr>Logistic Regression Summary</vt:lpstr>
      <vt:lpstr>Model Performance - XGBoost with Hyperparameter Tuning </vt:lpstr>
      <vt:lpstr>XGBoost Performance 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Sahana Jagadish</dc:creator>
  <cp:lastModifiedBy>Sahana Jagadish</cp:lastModifiedBy>
  <cp:revision>105</cp:revision>
  <dcterms:created xsi:type="dcterms:W3CDTF">2023-09-09T20:13:00Z</dcterms:created>
  <dcterms:modified xsi:type="dcterms:W3CDTF">2023-09-25T21:37:05Z</dcterms:modified>
</cp:coreProperties>
</file>