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9" r:id="rId3"/>
    <p:sldId id="282" r:id="rId4"/>
    <p:sldId id="283" r:id="rId5"/>
    <p:sldId id="261" r:id="rId6"/>
    <p:sldId id="262" r:id="rId7"/>
    <p:sldId id="284" r:id="rId8"/>
    <p:sldId id="279" r:id="rId9"/>
    <p:sldId id="280" r:id="rId10"/>
    <p:sldId id="285" r:id="rId11"/>
    <p:sldId id="287"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6C7BB-56AB-4750-9296-CD3B68E2E82A}" v="11" dt="2023-09-23T23:40:20.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4" autoAdjust="0"/>
    <p:restoredTop sz="94660"/>
  </p:normalViewPr>
  <p:slideViewPr>
    <p:cSldViewPr snapToGrid="0">
      <p:cViewPr varScale="1">
        <p:scale>
          <a:sx n="81" d="100"/>
          <a:sy n="81" d="100"/>
        </p:scale>
        <p:origin x="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12548-97B9-4555-9448-544060696E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85E3A3-4F90-4567-981D-F220928E08E6}">
      <dgm:prSet/>
      <dgm:spPr/>
      <dgm:t>
        <a:bodyPr/>
        <a:lstStyle/>
        <a:p>
          <a:pPr>
            <a:lnSpc>
              <a:spcPct val="100000"/>
            </a:lnSpc>
          </a:pPr>
          <a:r>
            <a:rPr lang="en-US" b="0" i="0"/>
            <a:t>284,315 Good Transactions</a:t>
          </a:r>
          <a:endParaRPr lang="en-US"/>
        </a:p>
      </dgm:t>
    </dgm:pt>
    <dgm:pt modelId="{08FB9C6E-8D4C-4159-B975-9192A954A249}" type="parTrans" cxnId="{24F02292-562D-4282-9400-65737B4567CD}">
      <dgm:prSet/>
      <dgm:spPr/>
      <dgm:t>
        <a:bodyPr/>
        <a:lstStyle/>
        <a:p>
          <a:endParaRPr lang="en-US"/>
        </a:p>
      </dgm:t>
    </dgm:pt>
    <dgm:pt modelId="{96F33E37-25DA-4FFF-A2C7-ED3B8BE8A404}" type="sibTrans" cxnId="{24F02292-562D-4282-9400-65737B4567CD}">
      <dgm:prSet/>
      <dgm:spPr/>
      <dgm:t>
        <a:bodyPr/>
        <a:lstStyle/>
        <a:p>
          <a:endParaRPr lang="en-US"/>
        </a:p>
      </dgm:t>
    </dgm:pt>
    <dgm:pt modelId="{79B14796-D7C4-40EE-8163-4169698B5796}">
      <dgm:prSet/>
      <dgm:spPr/>
      <dgm:t>
        <a:bodyPr/>
        <a:lstStyle/>
        <a:p>
          <a:pPr>
            <a:lnSpc>
              <a:spcPct val="100000"/>
            </a:lnSpc>
          </a:pPr>
          <a:r>
            <a:rPr lang="en-US" b="0" i="0"/>
            <a:t>492 Fraud Transactions</a:t>
          </a:r>
          <a:endParaRPr lang="en-US"/>
        </a:p>
      </dgm:t>
    </dgm:pt>
    <dgm:pt modelId="{A6455698-432D-407F-9C1D-60C1B2DD916C}" type="parTrans" cxnId="{D6569470-C896-49CD-A89D-39A74B92A570}">
      <dgm:prSet/>
      <dgm:spPr/>
      <dgm:t>
        <a:bodyPr/>
        <a:lstStyle/>
        <a:p>
          <a:endParaRPr lang="en-US"/>
        </a:p>
      </dgm:t>
    </dgm:pt>
    <dgm:pt modelId="{548DB987-0E7A-430C-AD94-5F2CFC5F4D3C}" type="sibTrans" cxnId="{D6569470-C896-49CD-A89D-39A74B92A570}">
      <dgm:prSet/>
      <dgm:spPr/>
      <dgm:t>
        <a:bodyPr/>
        <a:lstStyle/>
        <a:p>
          <a:endParaRPr lang="en-US"/>
        </a:p>
      </dgm:t>
    </dgm:pt>
    <dgm:pt modelId="{690F7C2E-AE0B-40D2-8C58-CC344392A89F}" type="pres">
      <dgm:prSet presAssocID="{F0C12548-97B9-4555-9448-544060696EC8}" presName="root" presStyleCnt="0">
        <dgm:presLayoutVars>
          <dgm:dir/>
          <dgm:resizeHandles val="exact"/>
        </dgm:presLayoutVars>
      </dgm:prSet>
      <dgm:spPr/>
    </dgm:pt>
    <dgm:pt modelId="{36B4A6E8-10A0-4A45-B4D4-E817A8FEEAB7}" type="pres">
      <dgm:prSet presAssocID="{9085E3A3-4F90-4567-981D-F220928E08E6}" presName="compNode" presStyleCnt="0"/>
      <dgm:spPr/>
    </dgm:pt>
    <dgm:pt modelId="{6AB0B74E-BA0B-436D-8A5C-8F16BBDACEC8}" type="pres">
      <dgm:prSet presAssocID="{9085E3A3-4F90-4567-981D-F220928E08E6}" presName="bgRect" presStyleLbl="bgShp" presStyleIdx="0" presStyleCnt="2"/>
      <dgm:spPr/>
    </dgm:pt>
    <dgm:pt modelId="{0B0AAB6B-EB69-4AB3-AD40-0C8A6E46A4AC}" type="pres">
      <dgm:prSet presAssocID="{9085E3A3-4F90-4567-981D-F220928E08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CE79750A-4D98-4188-9FF0-5CB9EBD927AF}" type="pres">
      <dgm:prSet presAssocID="{9085E3A3-4F90-4567-981D-F220928E08E6}" presName="spaceRect" presStyleCnt="0"/>
      <dgm:spPr/>
    </dgm:pt>
    <dgm:pt modelId="{6B6AD3B6-EE7D-4501-BBF6-67F5C5576CE9}" type="pres">
      <dgm:prSet presAssocID="{9085E3A3-4F90-4567-981D-F220928E08E6}" presName="parTx" presStyleLbl="revTx" presStyleIdx="0" presStyleCnt="2">
        <dgm:presLayoutVars>
          <dgm:chMax val="0"/>
          <dgm:chPref val="0"/>
        </dgm:presLayoutVars>
      </dgm:prSet>
      <dgm:spPr/>
    </dgm:pt>
    <dgm:pt modelId="{B0CE3AC2-BA04-4E83-B311-676BA1ED5AC3}" type="pres">
      <dgm:prSet presAssocID="{96F33E37-25DA-4FFF-A2C7-ED3B8BE8A404}" presName="sibTrans" presStyleCnt="0"/>
      <dgm:spPr/>
    </dgm:pt>
    <dgm:pt modelId="{F1B6E497-CD1B-46A2-BD0C-9BEACEC8BBD2}" type="pres">
      <dgm:prSet presAssocID="{79B14796-D7C4-40EE-8163-4169698B5796}" presName="compNode" presStyleCnt="0"/>
      <dgm:spPr/>
    </dgm:pt>
    <dgm:pt modelId="{63C1C714-CF23-46E6-B42E-8AAB4499C84A}" type="pres">
      <dgm:prSet presAssocID="{79B14796-D7C4-40EE-8163-4169698B5796}" presName="bgRect" presStyleLbl="bgShp" presStyleIdx="1" presStyleCnt="2"/>
      <dgm:spPr/>
    </dgm:pt>
    <dgm:pt modelId="{76E1F463-1E8E-4DD8-866E-627920C6F1C3}" type="pres">
      <dgm:prSet presAssocID="{79B14796-D7C4-40EE-8163-4169698B57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E15BF6B4-D5A6-4F68-AAD4-880C97098E96}" type="pres">
      <dgm:prSet presAssocID="{79B14796-D7C4-40EE-8163-4169698B5796}" presName="spaceRect" presStyleCnt="0"/>
      <dgm:spPr/>
    </dgm:pt>
    <dgm:pt modelId="{A097E9EB-E5D8-41DA-BAE6-C80139E596A6}" type="pres">
      <dgm:prSet presAssocID="{79B14796-D7C4-40EE-8163-4169698B5796}" presName="parTx" presStyleLbl="revTx" presStyleIdx="1" presStyleCnt="2">
        <dgm:presLayoutVars>
          <dgm:chMax val="0"/>
          <dgm:chPref val="0"/>
        </dgm:presLayoutVars>
      </dgm:prSet>
      <dgm:spPr/>
    </dgm:pt>
  </dgm:ptLst>
  <dgm:cxnLst>
    <dgm:cxn modelId="{7230381B-ACDE-46C2-B6C7-F8BFD300AA20}" type="presOf" srcId="{79B14796-D7C4-40EE-8163-4169698B5796}" destId="{A097E9EB-E5D8-41DA-BAE6-C80139E596A6}" srcOrd="0" destOrd="0" presId="urn:microsoft.com/office/officeart/2018/2/layout/IconVerticalSolidList"/>
    <dgm:cxn modelId="{D6569470-C896-49CD-A89D-39A74B92A570}" srcId="{F0C12548-97B9-4555-9448-544060696EC8}" destId="{79B14796-D7C4-40EE-8163-4169698B5796}" srcOrd="1" destOrd="0" parTransId="{A6455698-432D-407F-9C1D-60C1B2DD916C}" sibTransId="{548DB987-0E7A-430C-AD94-5F2CFC5F4D3C}"/>
    <dgm:cxn modelId="{028C7056-DFD3-48B6-A95B-9C1282D50970}" type="presOf" srcId="{9085E3A3-4F90-4567-981D-F220928E08E6}" destId="{6B6AD3B6-EE7D-4501-BBF6-67F5C5576CE9}" srcOrd="0" destOrd="0" presId="urn:microsoft.com/office/officeart/2018/2/layout/IconVerticalSolidList"/>
    <dgm:cxn modelId="{24F02292-562D-4282-9400-65737B4567CD}" srcId="{F0C12548-97B9-4555-9448-544060696EC8}" destId="{9085E3A3-4F90-4567-981D-F220928E08E6}" srcOrd="0" destOrd="0" parTransId="{08FB9C6E-8D4C-4159-B975-9192A954A249}" sibTransId="{96F33E37-25DA-4FFF-A2C7-ED3B8BE8A404}"/>
    <dgm:cxn modelId="{BD5366A0-B3F2-47E1-ADCD-6424F3A5CB91}" type="presOf" srcId="{F0C12548-97B9-4555-9448-544060696EC8}" destId="{690F7C2E-AE0B-40D2-8C58-CC344392A89F}" srcOrd="0" destOrd="0" presId="urn:microsoft.com/office/officeart/2018/2/layout/IconVerticalSolidList"/>
    <dgm:cxn modelId="{8ED11772-E0D4-4E32-9061-2EA4AF320965}" type="presParOf" srcId="{690F7C2E-AE0B-40D2-8C58-CC344392A89F}" destId="{36B4A6E8-10A0-4A45-B4D4-E817A8FEEAB7}" srcOrd="0" destOrd="0" presId="urn:microsoft.com/office/officeart/2018/2/layout/IconVerticalSolidList"/>
    <dgm:cxn modelId="{0ED81FF7-1926-41BB-AA65-4229C60A5B06}" type="presParOf" srcId="{36B4A6E8-10A0-4A45-B4D4-E817A8FEEAB7}" destId="{6AB0B74E-BA0B-436D-8A5C-8F16BBDACEC8}" srcOrd="0" destOrd="0" presId="urn:microsoft.com/office/officeart/2018/2/layout/IconVerticalSolidList"/>
    <dgm:cxn modelId="{662F6BC0-3D33-4360-A1FD-5FE05A87DC82}" type="presParOf" srcId="{36B4A6E8-10A0-4A45-B4D4-E817A8FEEAB7}" destId="{0B0AAB6B-EB69-4AB3-AD40-0C8A6E46A4AC}" srcOrd="1" destOrd="0" presId="urn:microsoft.com/office/officeart/2018/2/layout/IconVerticalSolidList"/>
    <dgm:cxn modelId="{FE00BA08-E34C-4D14-8107-D145F067629B}" type="presParOf" srcId="{36B4A6E8-10A0-4A45-B4D4-E817A8FEEAB7}" destId="{CE79750A-4D98-4188-9FF0-5CB9EBD927AF}" srcOrd="2" destOrd="0" presId="urn:microsoft.com/office/officeart/2018/2/layout/IconVerticalSolidList"/>
    <dgm:cxn modelId="{66854D28-7D68-43CF-B652-75FDD678BF9E}" type="presParOf" srcId="{36B4A6E8-10A0-4A45-B4D4-E817A8FEEAB7}" destId="{6B6AD3B6-EE7D-4501-BBF6-67F5C5576CE9}" srcOrd="3" destOrd="0" presId="urn:microsoft.com/office/officeart/2018/2/layout/IconVerticalSolidList"/>
    <dgm:cxn modelId="{C7DA6F4E-5147-482B-9178-93C659E5A41F}" type="presParOf" srcId="{690F7C2E-AE0B-40D2-8C58-CC344392A89F}" destId="{B0CE3AC2-BA04-4E83-B311-676BA1ED5AC3}" srcOrd="1" destOrd="0" presId="urn:microsoft.com/office/officeart/2018/2/layout/IconVerticalSolidList"/>
    <dgm:cxn modelId="{E093347E-A7DC-4BAC-9FF8-A3FD77474EE2}" type="presParOf" srcId="{690F7C2E-AE0B-40D2-8C58-CC344392A89F}" destId="{F1B6E497-CD1B-46A2-BD0C-9BEACEC8BBD2}" srcOrd="2" destOrd="0" presId="urn:microsoft.com/office/officeart/2018/2/layout/IconVerticalSolidList"/>
    <dgm:cxn modelId="{501A13C7-3344-4C9D-B85E-42F52455C144}" type="presParOf" srcId="{F1B6E497-CD1B-46A2-BD0C-9BEACEC8BBD2}" destId="{63C1C714-CF23-46E6-B42E-8AAB4499C84A}" srcOrd="0" destOrd="0" presId="urn:microsoft.com/office/officeart/2018/2/layout/IconVerticalSolidList"/>
    <dgm:cxn modelId="{CC44513F-D839-4429-8C9D-655165E2C5FF}" type="presParOf" srcId="{F1B6E497-CD1B-46A2-BD0C-9BEACEC8BBD2}" destId="{76E1F463-1E8E-4DD8-866E-627920C6F1C3}" srcOrd="1" destOrd="0" presId="urn:microsoft.com/office/officeart/2018/2/layout/IconVerticalSolidList"/>
    <dgm:cxn modelId="{651525B3-EE77-4F3A-9F21-610CF5440E29}" type="presParOf" srcId="{F1B6E497-CD1B-46A2-BD0C-9BEACEC8BBD2}" destId="{E15BF6B4-D5A6-4F68-AAD4-880C97098E96}" srcOrd="2" destOrd="0" presId="urn:microsoft.com/office/officeart/2018/2/layout/IconVerticalSolidList"/>
    <dgm:cxn modelId="{9F8E45B2-6A79-4455-B3B0-ADA3D9DF3394}" type="presParOf" srcId="{F1B6E497-CD1B-46A2-BD0C-9BEACEC8BBD2}" destId="{A097E9EB-E5D8-41DA-BAE6-C80139E596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0B74E-BA0B-436D-8A5C-8F16BBDACEC8}">
      <dsp:nvSpPr>
        <dsp:cNvPr id="0" name=""/>
        <dsp:cNvSpPr/>
      </dsp:nvSpPr>
      <dsp:spPr>
        <a:xfrm>
          <a:off x="0" y="562437"/>
          <a:ext cx="5814239" cy="10383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AB6B-EB69-4AB3-AD40-0C8A6E46A4AC}">
      <dsp:nvSpPr>
        <dsp:cNvPr id="0" name=""/>
        <dsp:cNvSpPr/>
      </dsp:nvSpPr>
      <dsp:spPr>
        <a:xfrm>
          <a:off x="314099" y="796065"/>
          <a:ext cx="571090" cy="571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AD3B6-EE7D-4501-BBF6-67F5C5576CE9}">
      <dsp:nvSpPr>
        <dsp:cNvPr id="0" name=""/>
        <dsp:cNvSpPr/>
      </dsp:nvSpPr>
      <dsp:spPr>
        <a:xfrm>
          <a:off x="1199290" y="562437"/>
          <a:ext cx="4614948" cy="1038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92" tIns="109892" rIns="109892" bIns="109892" numCol="1" spcCol="1270" anchor="ctr" anchorCtr="0">
          <a:noAutofit/>
        </a:bodyPr>
        <a:lstStyle/>
        <a:p>
          <a:pPr marL="0" lvl="0" indent="0" algn="l" defTabSz="1111250">
            <a:lnSpc>
              <a:spcPct val="100000"/>
            </a:lnSpc>
            <a:spcBef>
              <a:spcPct val="0"/>
            </a:spcBef>
            <a:spcAft>
              <a:spcPct val="35000"/>
            </a:spcAft>
            <a:buNone/>
          </a:pPr>
          <a:r>
            <a:rPr lang="en-US" sz="2500" b="0" i="0" kern="1200"/>
            <a:t>284,315 Good Transactions</a:t>
          </a:r>
          <a:endParaRPr lang="en-US" sz="2500" kern="1200"/>
        </a:p>
      </dsp:txBody>
      <dsp:txXfrm>
        <a:off x="1199290" y="562437"/>
        <a:ext cx="4614948" cy="1038346"/>
      </dsp:txXfrm>
    </dsp:sp>
    <dsp:sp modelId="{63C1C714-CF23-46E6-B42E-8AAB4499C84A}">
      <dsp:nvSpPr>
        <dsp:cNvPr id="0" name=""/>
        <dsp:cNvSpPr/>
      </dsp:nvSpPr>
      <dsp:spPr>
        <a:xfrm>
          <a:off x="0" y="1860370"/>
          <a:ext cx="5814239" cy="10383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1F463-1E8E-4DD8-866E-627920C6F1C3}">
      <dsp:nvSpPr>
        <dsp:cNvPr id="0" name=""/>
        <dsp:cNvSpPr/>
      </dsp:nvSpPr>
      <dsp:spPr>
        <a:xfrm>
          <a:off x="314099" y="2093998"/>
          <a:ext cx="571090" cy="571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7E9EB-E5D8-41DA-BAE6-C80139E596A6}">
      <dsp:nvSpPr>
        <dsp:cNvPr id="0" name=""/>
        <dsp:cNvSpPr/>
      </dsp:nvSpPr>
      <dsp:spPr>
        <a:xfrm>
          <a:off x="1199290" y="1860370"/>
          <a:ext cx="4614948" cy="1038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892" tIns="109892" rIns="109892" bIns="109892" numCol="1" spcCol="1270" anchor="ctr" anchorCtr="0">
          <a:noAutofit/>
        </a:bodyPr>
        <a:lstStyle/>
        <a:p>
          <a:pPr marL="0" lvl="0" indent="0" algn="l" defTabSz="1111250">
            <a:lnSpc>
              <a:spcPct val="100000"/>
            </a:lnSpc>
            <a:spcBef>
              <a:spcPct val="0"/>
            </a:spcBef>
            <a:spcAft>
              <a:spcPct val="35000"/>
            </a:spcAft>
            <a:buNone/>
          </a:pPr>
          <a:r>
            <a:rPr lang="en-US" sz="2500" b="0" i="0" kern="1200"/>
            <a:t>492 Fraud Transactions</a:t>
          </a:r>
          <a:endParaRPr lang="en-US" sz="2500" kern="1200"/>
        </a:p>
      </dsp:txBody>
      <dsp:txXfrm>
        <a:off x="1199290" y="1860370"/>
        <a:ext cx="4614948" cy="10383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3BC-3316-5AE3-7C9D-CA97651C9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196EF6-C808-E8AF-169E-03D7BFEF8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683A29-066B-A5C8-B794-98BA6B25F958}"/>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5" name="Footer Placeholder 4">
            <a:extLst>
              <a:ext uri="{FF2B5EF4-FFF2-40B4-BE49-F238E27FC236}">
                <a16:creationId xmlns:a16="http://schemas.microsoft.com/office/drawing/2014/main" id="{C33C3875-E562-982C-5D43-DCFDE4EBD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5B434-BF5A-4AFF-DDB3-E01F52356EE0}"/>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84190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E982-B80B-7AC8-A49E-BC06316B3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8079D-FF9F-6860-6D57-6C61F05DF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5DC4E-4ABF-64EA-D9F8-E192C4CC05B7}"/>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5" name="Footer Placeholder 4">
            <a:extLst>
              <a:ext uri="{FF2B5EF4-FFF2-40B4-BE49-F238E27FC236}">
                <a16:creationId xmlns:a16="http://schemas.microsoft.com/office/drawing/2014/main" id="{D13E4459-34C8-0956-7D2F-201F1F7E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5128F-C0E1-A22D-70CD-D8602AA48177}"/>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267406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BADA1-6B86-F445-D184-422C7A2140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09D0F4-719C-132E-F2A4-CB59F4E53E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32613-900B-DA6A-71AA-2CD368D51439}"/>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5" name="Footer Placeholder 4">
            <a:extLst>
              <a:ext uri="{FF2B5EF4-FFF2-40B4-BE49-F238E27FC236}">
                <a16:creationId xmlns:a16="http://schemas.microsoft.com/office/drawing/2014/main" id="{7EFEB2D7-876B-D449-386E-F12F60539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477E0-997C-B959-F054-7F9712375E4D}"/>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47978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D46-AF69-CF41-0894-D38838AFC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4403F9-B498-76A1-C475-5CE102CA6B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F563D-200D-3E76-2EF6-8979852FEF6B}"/>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5" name="Footer Placeholder 4">
            <a:extLst>
              <a:ext uri="{FF2B5EF4-FFF2-40B4-BE49-F238E27FC236}">
                <a16:creationId xmlns:a16="http://schemas.microsoft.com/office/drawing/2014/main" id="{EAB43EF8-831F-1BA8-E4BE-120CEE91E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19E1D-A556-B4D1-982D-115E89C50874}"/>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240011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A13E-DA8D-57B3-389E-D8C6DCDE7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DB9880-E140-06DB-5AE8-E2F7505BE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B70A73-E56F-2F2A-EFB8-5557065075B3}"/>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5" name="Footer Placeholder 4">
            <a:extLst>
              <a:ext uri="{FF2B5EF4-FFF2-40B4-BE49-F238E27FC236}">
                <a16:creationId xmlns:a16="http://schemas.microsoft.com/office/drawing/2014/main" id="{DDAC9D85-D24E-3E94-5CEE-03EC9FE26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B2528-083A-807D-C955-1E0952D7C774}"/>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313719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9B04-0214-0D21-0086-3EB4DDE48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A9F34-00DE-F3A4-EA1E-A47E70DBF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EEB958-0BDB-716E-4F95-0DC75CCCD6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F887B-EA53-4518-050E-51E0EB0B49AC}"/>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6" name="Footer Placeholder 5">
            <a:extLst>
              <a:ext uri="{FF2B5EF4-FFF2-40B4-BE49-F238E27FC236}">
                <a16:creationId xmlns:a16="http://schemas.microsoft.com/office/drawing/2014/main" id="{2536B922-5748-1F29-B9C1-AFFB86637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22DE2-D1DC-8FF6-9BCE-C7D976A17405}"/>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421056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157A-F4EF-A3CF-D53C-E316287023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1C443F-B4D3-4786-4A31-C28FEA997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55862-A011-47C0-7175-ACCD192066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D6BF3A-3A98-30D1-7D82-E24A0590EE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3B929-C0FB-93DA-096B-DFEE9E2CA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6E9F8B-26F3-5B13-3CEF-08841A5AB72E}"/>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8" name="Footer Placeholder 7">
            <a:extLst>
              <a:ext uri="{FF2B5EF4-FFF2-40B4-BE49-F238E27FC236}">
                <a16:creationId xmlns:a16="http://schemas.microsoft.com/office/drawing/2014/main" id="{A2B89A61-51AE-F159-BFB2-262F3F5457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E9DDDE-65F7-B29C-3C8E-305483973DCC}"/>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360414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3F84-43C6-632D-E4ED-D1723DF78F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D6E855-90DF-1FE3-A07B-99842E60D0A6}"/>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4" name="Footer Placeholder 3">
            <a:extLst>
              <a:ext uri="{FF2B5EF4-FFF2-40B4-BE49-F238E27FC236}">
                <a16:creationId xmlns:a16="http://schemas.microsoft.com/office/drawing/2014/main" id="{8CB1F697-4C01-7788-0CD6-7C742807D9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824AD1-A947-275E-C07D-2CAA365F0889}"/>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299952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72BB05-C903-C297-6EBD-2A1AB7CC8C39}"/>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3" name="Footer Placeholder 2">
            <a:extLst>
              <a:ext uri="{FF2B5EF4-FFF2-40B4-BE49-F238E27FC236}">
                <a16:creationId xmlns:a16="http://schemas.microsoft.com/office/drawing/2014/main" id="{CFFADFF3-D48D-28B4-39FA-B623F624AD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00CBAF-1CC6-1620-9C1D-99496237DEFB}"/>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150382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E716-6F45-DA29-31CB-D815DA6EE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DDBDCF-EC77-29C5-22A6-339F26609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C7960-7893-02FB-99A5-11A54EA97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9EF62-6642-49C9-2030-1F8728D980E5}"/>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6" name="Footer Placeholder 5">
            <a:extLst>
              <a:ext uri="{FF2B5EF4-FFF2-40B4-BE49-F238E27FC236}">
                <a16:creationId xmlns:a16="http://schemas.microsoft.com/office/drawing/2014/main" id="{E25009BC-FDB9-2379-5E3B-D01DCF80C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8AD6A-01B5-79FD-1539-ED2DF8342738}"/>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254910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E6A0-BC8E-4546-5AF7-BC2600CA0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300EA-6F59-600F-DC0B-EE6B6CF0C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9C05BB-EC93-3682-AFDE-A41721054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599F1-CB73-C898-6697-3613C95AAD60}"/>
              </a:ext>
            </a:extLst>
          </p:cNvPr>
          <p:cNvSpPr>
            <a:spLocks noGrp="1"/>
          </p:cNvSpPr>
          <p:nvPr>
            <p:ph type="dt" sz="half" idx="10"/>
          </p:nvPr>
        </p:nvSpPr>
        <p:spPr/>
        <p:txBody>
          <a:bodyPr/>
          <a:lstStyle/>
          <a:p>
            <a:fld id="{58231EE7-2188-4879-A9D9-AECF66CEEAF8}" type="datetimeFigureOut">
              <a:rPr lang="en-US" smtClean="0"/>
              <a:t>9/24/2023</a:t>
            </a:fld>
            <a:endParaRPr lang="en-US"/>
          </a:p>
        </p:txBody>
      </p:sp>
      <p:sp>
        <p:nvSpPr>
          <p:cNvPr id="6" name="Footer Placeholder 5">
            <a:extLst>
              <a:ext uri="{FF2B5EF4-FFF2-40B4-BE49-F238E27FC236}">
                <a16:creationId xmlns:a16="http://schemas.microsoft.com/office/drawing/2014/main" id="{0C472143-8DF8-0CDF-79B5-86B7A3E5E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8BCF0-3BAB-9E66-7430-94413E8B4844}"/>
              </a:ext>
            </a:extLst>
          </p:cNvPr>
          <p:cNvSpPr>
            <a:spLocks noGrp="1"/>
          </p:cNvSpPr>
          <p:nvPr>
            <p:ph type="sldNum" sz="quarter" idx="12"/>
          </p:nvPr>
        </p:nvSpPr>
        <p:spPr/>
        <p:txBody>
          <a:bodyPr/>
          <a:lstStyle/>
          <a:p>
            <a:fld id="{98FA7952-5341-4410-B143-A4E3D211D378}" type="slidenum">
              <a:rPr lang="en-US" smtClean="0"/>
              <a:t>‹#›</a:t>
            </a:fld>
            <a:endParaRPr lang="en-US"/>
          </a:p>
        </p:txBody>
      </p:sp>
    </p:spTree>
    <p:extLst>
      <p:ext uri="{BB962C8B-B14F-4D97-AF65-F5344CB8AC3E}">
        <p14:creationId xmlns:p14="http://schemas.microsoft.com/office/powerpoint/2010/main" val="408561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162206-BAA7-846C-A0EB-63F24FFEA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5B5119-2164-A3BD-BC05-C89D310223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22AFC-8014-744D-7B61-30D0D4D16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31EE7-2188-4879-A9D9-AECF66CEEAF8}" type="datetimeFigureOut">
              <a:rPr lang="en-US" smtClean="0"/>
              <a:t>9/24/2023</a:t>
            </a:fld>
            <a:endParaRPr lang="en-US"/>
          </a:p>
        </p:txBody>
      </p:sp>
      <p:sp>
        <p:nvSpPr>
          <p:cNvPr id="5" name="Footer Placeholder 4">
            <a:extLst>
              <a:ext uri="{FF2B5EF4-FFF2-40B4-BE49-F238E27FC236}">
                <a16:creationId xmlns:a16="http://schemas.microsoft.com/office/drawing/2014/main" id="{346C62D4-84B1-A425-44AF-FC588DF25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B7E394-8E5E-C72B-3A8D-9BD6B4D69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A7952-5341-4410-B143-A4E3D211D378}" type="slidenum">
              <a:rPr lang="en-US" smtClean="0"/>
              <a:t>‹#›</a:t>
            </a:fld>
            <a:endParaRPr lang="en-US"/>
          </a:p>
        </p:txBody>
      </p:sp>
    </p:spTree>
    <p:extLst>
      <p:ext uri="{BB962C8B-B14F-4D97-AF65-F5344CB8AC3E}">
        <p14:creationId xmlns:p14="http://schemas.microsoft.com/office/powerpoint/2010/main" val="1921586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0A88E-2398-730C-E6E8-4981CB39FE75}"/>
              </a:ext>
            </a:extLst>
          </p:cNvPr>
          <p:cNvSpPr>
            <a:spLocks noGrp="1"/>
          </p:cNvSpPr>
          <p:nvPr>
            <p:ph type="title"/>
          </p:nvPr>
        </p:nvSpPr>
        <p:spPr>
          <a:xfrm>
            <a:off x="1136398" y="502021"/>
            <a:ext cx="5427525" cy="1667997"/>
          </a:xfrm>
        </p:spPr>
        <p:txBody>
          <a:bodyPr anchor="b">
            <a:normAutofit/>
          </a:bodyPr>
          <a:lstStyle/>
          <a:p>
            <a:r>
              <a:rPr lang="en-US" sz="3700"/>
              <a:t>Credit Card Fraud Detection with Machine Learning</a:t>
            </a:r>
          </a:p>
        </p:txBody>
      </p:sp>
      <p:sp>
        <p:nvSpPr>
          <p:cNvPr id="3" name="Content Placeholder 2">
            <a:extLst>
              <a:ext uri="{FF2B5EF4-FFF2-40B4-BE49-F238E27FC236}">
                <a16:creationId xmlns:a16="http://schemas.microsoft.com/office/drawing/2014/main" id="{DF713280-DD2A-F8E5-AB11-34F3BCFEB8A8}"/>
              </a:ext>
            </a:extLst>
          </p:cNvPr>
          <p:cNvSpPr>
            <a:spLocks noGrp="1"/>
          </p:cNvSpPr>
          <p:nvPr>
            <p:ph idx="1"/>
          </p:nvPr>
        </p:nvSpPr>
        <p:spPr>
          <a:xfrm>
            <a:off x="1136398" y="2405467"/>
            <a:ext cx="5427526" cy="3535083"/>
          </a:xfrm>
        </p:spPr>
        <p:txBody>
          <a:bodyPr anchor="t">
            <a:normAutofit/>
          </a:bodyPr>
          <a:lstStyle/>
          <a:p>
            <a:r>
              <a:rPr lang="en-US" sz="2000"/>
              <a:t>Author – Jagadish Janakiraman</a:t>
            </a:r>
          </a:p>
          <a:p>
            <a:r>
              <a:rPr lang="en-US" sz="2000"/>
              <a:t>Date – 9/25/2023</a:t>
            </a:r>
          </a:p>
        </p:txBody>
      </p:sp>
      <p:pic>
        <p:nvPicPr>
          <p:cNvPr id="14" name="Picture 4" descr="A stack of bank cards">
            <a:extLst>
              <a:ext uri="{FF2B5EF4-FFF2-40B4-BE49-F238E27FC236}">
                <a16:creationId xmlns:a16="http://schemas.microsoft.com/office/drawing/2014/main" id="{0FCF9DD5-BDDA-EEE8-8C40-4E88A9D69C88}"/>
              </a:ext>
            </a:extLst>
          </p:cNvPr>
          <p:cNvPicPr>
            <a:picLocks noChangeAspect="1"/>
          </p:cNvPicPr>
          <p:nvPr/>
        </p:nvPicPr>
        <p:blipFill rotWithShape="1">
          <a:blip r:embed="rId2"/>
          <a:srcRect l="33000"/>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66" name="Rectangle 6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44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D15B57-8752-291C-310C-FDBAA09447DC}"/>
              </a:ext>
            </a:extLst>
          </p:cNvPr>
          <p:cNvSpPr>
            <a:spLocks noGrp="1"/>
          </p:cNvSpPr>
          <p:nvPr>
            <p:ph type="title"/>
          </p:nvPr>
        </p:nvSpPr>
        <p:spPr>
          <a:xfrm>
            <a:off x="1051560" y="586822"/>
            <a:ext cx="3657600" cy="1645920"/>
          </a:xfrm>
        </p:spPr>
        <p:txBody>
          <a:bodyPr>
            <a:normAutofit/>
          </a:bodyPr>
          <a:lstStyle/>
          <a:p>
            <a:r>
              <a:rPr lang="en-US" sz="3200"/>
              <a:t>Model Evaluation with ADASYN</a:t>
            </a:r>
          </a:p>
        </p:txBody>
      </p:sp>
      <p:sp>
        <p:nvSpPr>
          <p:cNvPr id="14" name="Rectangle 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23DC33-E41A-942A-2CBA-959AFA5A6871}"/>
              </a:ext>
            </a:extLst>
          </p:cNvPr>
          <p:cNvSpPr>
            <a:spLocks noGrp="1"/>
          </p:cNvSpPr>
          <p:nvPr>
            <p:ph idx="1"/>
          </p:nvPr>
        </p:nvSpPr>
        <p:spPr>
          <a:xfrm>
            <a:off x="5250106" y="586822"/>
            <a:ext cx="6106742" cy="1645920"/>
          </a:xfrm>
        </p:spPr>
        <p:txBody>
          <a:bodyPr anchor="ctr">
            <a:normAutofit/>
          </a:bodyPr>
          <a:lstStyle/>
          <a:p>
            <a:pPr marL="0" indent="0">
              <a:buNone/>
            </a:pPr>
            <a:r>
              <a:rPr lang="en-US" sz="1800" b="0" i="0">
                <a:effectLst/>
                <a:latin typeface="freight-text-pro"/>
              </a:rPr>
              <a:t>In summary, the selection of a threshold value, such as 0.1210, plays a crucial role in binary classification. It determines how predictions are categorized into classes, with a focus on optimizing TPR and FPR to minimize misclassifications, especially in scenarios like fraud detection.</a:t>
            </a:r>
            <a:endParaRPr lang="en-US" sz="1800">
              <a:latin typeface="freight-text-pro"/>
            </a:endParaRPr>
          </a:p>
        </p:txBody>
      </p:sp>
      <p:pic>
        <p:nvPicPr>
          <p:cNvPr id="5" name="Picture 4">
            <a:extLst>
              <a:ext uri="{FF2B5EF4-FFF2-40B4-BE49-F238E27FC236}">
                <a16:creationId xmlns:a16="http://schemas.microsoft.com/office/drawing/2014/main" id="{5F4C3959-D82D-7A2E-F3F6-0C40DC76A903}"/>
              </a:ext>
            </a:extLst>
          </p:cNvPr>
          <p:cNvPicPr>
            <a:picLocks noChangeAspect="1"/>
          </p:cNvPicPr>
          <p:nvPr/>
        </p:nvPicPr>
        <p:blipFill>
          <a:blip r:embed="rId2"/>
          <a:stretch>
            <a:fillRect/>
          </a:stretch>
        </p:blipFill>
        <p:spPr>
          <a:xfrm>
            <a:off x="1006521" y="2729397"/>
            <a:ext cx="4584032" cy="3483864"/>
          </a:xfrm>
          <a:prstGeom prst="rect">
            <a:avLst/>
          </a:prstGeom>
        </p:spPr>
      </p:pic>
      <p:graphicFrame>
        <p:nvGraphicFramePr>
          <p:cNvPr id="4" name="Table 5">
            <a:extLst>
              <a:ext uri="{FF2B5EF4-FFF2-40B4-BE49-F238E27FC236}">
                <a16:creationId xmlns:a16="http://schemas.microsoft.com/office/drawing/2014/main" id="{1978C2A7-08E8-B20E-9CFB-20E314C587F8}"/>
              </a:ext>
            </a:extLst>
          </p:cNvPr>
          <p:cNvGraphicFramePr>
            <a:graphicFrameLocks noGrp="1"/>
          </p:cNvGraphicFramePr>
          <p:nvPr>
            <p:extLst>
              <p:ext uri="{D42A27DB-BD31-4B8C-83A1-F6EECF244321}">
                <p14:modId xmlns:p14="http://schemas.microsoft.com/office/powerpoint/2010/main" val="1679660872"/>
              </p:ext>
            </p:extLst>
          </p:nvPr>
        </p:nvGraphicFramePr>
        <p:xfrm>
          <a:off x="6198781" y="2780834"/>
          <a:ext cx="5523083" cy="3070095"/>
        </p:xfrm>
        <a:graphic>
          <a:graphicData uri="http://schemas.openxmlformats.org/drawingml/2006/table">
            <a:tbl>
              <a:tblPr firstRow="1" bandRow="1">
                <a:tableStyleId>{5C22544A-7EE6-4342-B048-85BDC9FD1C3A}</a:tableStyleId>
              </a:tblPr>
              <a:tblGrid>
                <a:gridCol w="363464">
                  <a:extLst>
                    <a:ext uri="{9D8B030D-6E8A-4147-A177-3AD203B41FA5}">
                      <a16:colId xmlns:a16="http://schemas.microsoft.com/office/drawing/2014/main" val="4124676591"/>
                    </a:ext>
                  </a:extLst>
                </a:gridCol>
                <a:gridCol w="1619827">
                  <a:extLst>
                    <a:ext uri="{9D8B030D-6E8A-4147-A177-3AD203B41FA5}">
                      <a16:colId xmlns:a16="http://schemas.microsoft.com/office/drawing/2014/main" val="1986819784"/>
                    </a:ext>
                  </a:extLst>
                </a:gridCol>
                <a:gridCol w="3539792">
                  <a:extLst>
                    <a:ext uri="{9D8B030D-6E8A-4147-A177-3AD203B41FA5}">
                      <a16:colId xmlns:a16="http://schemas.microsoft.com/office/drawing/2014/main" val="3612541629"/>
                    </a:ext>
                  </a:extLst>
                </a:gridCol>
              </a:tblGrid>
              <a:tr h="1088135">
                <a:tc>
                  <a:txBody>
                    <a:bodyPr/>
                    <a:lstStyle/>
                    <a:p>
                      <a:r>
                        <a:rPr lang="en-US" sz="1300"/>
                        <a:t>1</a:t>
                      </a:r>
                    </a:p>
                  </a:txBody>
                  <a:tcPr marL="83276" marR="83276" marT="41638" marB="41638"/>
                </a:tc>
                <a:tc>
                  <a:txBody>
                    <a:bodyPr/>
                    <a:lstStyle/>
                    <a:p>
                      <a:r>
                        <a:rPr lang="en-US" sz="1300" b="0" i="0" dirty="0">
                          <a:solidFill>
                            <a:srgbClr val="091E42"/>
                          </a:solidFill>
                          <a:effectLst/>
                          <a:latin typeface="freight-text-pro"/>
                        </a:rPr>
                        <a:t>ROC Curve Analysis</a:t>
                      </a:r>
                      <a:endParaRPr lang="en-US" sz="1300" dirty="0"/>
                    </a:p>
                  </a:txBody>
                  <a:tcPr marL="83276" marR="83276" marT="41638" marB="41638"/>
                </a:tc>
                <a:tc>
                  <a:txBody>
                    <a:bodyPr/>
                    <a:lstStyle/>
                    <a:p>
                      <a:pPr marL="0" indent="0" algn="l">
                        <a:buNone/>
                      </a:pPr>
                      <a:r>
                        <a:rPr lang="en-US" sz="1300" b="0" i="0" dirty="0">
                          <a:solidFill>
                            <a:srgbClr val="091E42"/>
                          </a:solidFill>
                          <a:effectLst/>
                          <a:latin typeface="freight-text-pro"/>
                        </a:rPr>
                        <a:t>- ROC curve evaluates model performance at different thresholds.</a:t>
                      </a:r>
                    </a:p>
                    <a:p>
                      <a:pPr marL="0" indent="0" algn="l">
                        <a:buNone/>
                      </a:pPr>
                      <a:r>
                        <a:rPr lang="en-US" sz="1300" b="0" i="0" dirty="0">
                          <a:solidFill>
                            <a:srgbClr val="091E42"/>
                          </a:solidFill>
                          <a:effectLst/>
                          <a:latin typeface="freight-text-pro"/>
                        </a:rPr>
                        <a:t>   - The best threshold balances True Positive Rate (TPR) and False Positive Rate (FPR) to minimize misclassifications.</a:t>
                      </a:r>
                      <a:endParaRPr lang="en-US" sz="1300" dirty="0"/>
                    </a:p>
                  </a:txBody>
                  <a:tcPr marL="83276" marR="83276" marT="41638" marB="41638"/>
                </a:tc>
                <a:extLst>
                  <a:ext uri="{0D108BD9-81ED-4DB2-BD59-A6C34878D82A}">
                    <a16:rowId xmlns:a16="http://schemas.microsoft.com/office/drawing/2014/main" val="2124589511"/>
                  </a:ext>
                </a:extLst>
              </a:tr>
              <a:tr h="893825">
                <a:tc>
                  <a:txBody>
                    <a:bodyPr/>
                    <a:lstStyle/>
                    <a:p>
                      <a:r>
                        <a:rPr lang="en-US" sz="1300"/>
                        <a:t>2</a:t>
                      </a:r>
                    </a:p>
                  </a:txBody>
                  <a:tcPr marL="83276" marR="83276" marT="41638" marB="41638"/>
                </a:tc>
                <a:tc>
                  <a:txBody>
                    <a:bodyPr/>
                    <a:lstStyle/>
                    <a:p>
                      <a:r>
                        <a:rPr lang="en-US" sz="1300" b="0" i="0">
                          <a:solidFill>
                            <a:srgbClr val="091E42"/>
                          </a:solidFill>
                          <a:effectLst/>
                          <a:latin typeface="freight-text-pro"/>
                        </a:rPr>
                        <a:t>Focus on High Recall</a:t>
                      </a:r>
                      <a:endParaRPr lang="en-US" sz="1300"/>
                    </a:p>
                  </a:txBody>
                  <a:tcPr marL="83276" marR="83276" marT="41638" marB="41638"/>
                </a:tc>
                <a:tc>
                  <a:txBody>
                    <a:bodyPr/>
                    <a:lstStyle/>
                    <a:p>
                      <a:pPr marL="0" indent="0" algn="l">
                        <a:buNone/>
                      </a:pPr>
                      <a:r>
                        <a:rPr lang="en-US" sz="1300" b="0" i="0">
                          <a:solidFill>
                            <a:srgbClr val="091E42"/>
                          </a:solidFill>
                          <a:effectLst/>
                          <a:latin typeface="freight-text-pro"/>
                        </a:rPr>
                        <a:t>- Priority is to detect actual fraudulent transactions, especially high-value ones.</a:t>
                      </a:r>
                    </a:p>
                    <a:p>
                      <a:pPr marL="0" indent="0" algn="l">
                        <a:buNone/>
                      </a:pPr>
                      <a:r>
                        <a:rPr lang="en-US" sz="1300" b="0" i="0">
                          <a:solidFill>
                            <a:srgbClr val="091E42"/>
                          </a:solidFill>
                          <a:effectLst/>
                          <a:latin typeface="freight-text-pro"/>
                        </a:rPr>
                        <a:t>   - High Recall ensures fewer fraudulent cases go undetected.</a:t>
                      </a:r>
                      <a:endParaRPr lang="en-US" sz="1300"/>
                    </a:p>
                  </a:txBody>
                  <a:tcPr marL="83276" marR="83276" marT="41638" marB="41638"/>
                </a:tc>
                <a:extLst>
                  <a:ext uri="{0D108BD9-81ED-4DB2-BD59-A6C34878D82A}">
                    <a16:rowId xmlns:a16="http://schemas.microsoft.com/office/drawing/2014/main" val="3767029743"/>
                  </a:ext>
                </a:extLst>
              </a:tr>
              <a:tr h="1088135">
                <a:tc>
                  <a:txBody>
                    <a:bodyPr/>
                    <a:lstStyle/>
                    <a:p>
                      <a:r>
                        <a:rPr lang="en-US" sz="1300"/>
                        <a:t>3</a:t>
                      </a:r>
                    </a:p>
                  </a:txBody>
                  <a:tcPr marL="83276" marR="83276" marT="41638" marB="41638"/>
                </a:tc>
                <a:tc>
                  <a:txBody>
                    <a:bodyPr/>
                    <a:lstStyle/>
                    <a:p>
                      <a:r>
                        <a:rPr lang="en-US" sz="1300" b="0" i="0">
                          <a:solidFill>
                            <a:srgbClr val="091E42"/>
                          </a:solidFill>
                          <a:effectLst/>
                          <a:latin typeface="freight-text-pro"/>
                        </a:rPr>
                        <a:t>Threshold Values</a:t>
                      </a:r>
                      <a:endParaRPr lang="en-US" sz="1300"/>
                    </a:p>
                  </a:txBody>
                  <a:tcPr marL="83276" marR="83276" marT="41638" marB="41638"/>
                </a:tc>
                <a:tc>
                  <a:txBody>
                    <a:bodyPr/>
                    <a:lstStyle/>
                    <a:p>
                      <a:pPr marL="0" indent="0" algn="l">
                        <a:buNone/>
                      </a:pPr>
                      <a:r>
                        <a:rPr lang="en-US" sz="1300" b="0" i="0" dirty="0">
                          <a:solidFill>
                            <a:srgbClr val="091E42"/>
                          </a:solidFill>
                          <a:effectLst/>
                          <a:latin typeface="freight-text-pro"/>
                        </a:rPr>
                        <a:t>- Best Threshold: 0.1210</a:t>
                      </a:r>
                    </a:p>
                    <a:p>
                      <a:pPr marL="0" indent="0" algn="l">
                        <a:buNone/>
                      </a:pPr>
                      <a:r>
                        <a:rPr lang="en-US" sz="1300" b="0" i="0" dirty="0">
                          <a:solidFill>
                            <a:srgbClr val="091E42"/>
                          </a:solidFill>
                          <a:effectLst/>
                          <a:latin typeface="freight-text-pro"/>
                        </a:rPr>
                        <a:t>   - Threshold Interpretation: Predicted probabilities ≥ 0.1210 → "class 1" (positive class), Predicted probabilities &lt; 0.1210 → "class 0" (negative class).</a:t>
                      </a:r>
                      <a:endParaRPr lang="en-US" sz="1300" dirty="0"/>
                    </a:p>
                  </a:txBody>
                  <a:tcPr marL="83276" marR="83276" marT="41638" marB="41638"/>
                </a:tc>
                <a:extLst>
                  <a:ext uri="{0D108BD9-81ED-4DB2-BD59-A6C34878D82A}">
                    <a16:rowId xmlns:a16="http://schemas.microsoft.com/office/drawing/2014/main" val="854076702"/>
                  </a:ext>
                </a:extLst>
              </a:tr>
            </a:tbl>
          </a:graphicData>
        </a:graphic>
      </p:graphicFrame>
    </p:spTree>
    <p:extLst>
      <p:ext uri="{BB962C8B-B14F-4D97-AF65-F5344CB8AC3E}">
        <p14:creationId xmlns:p14="http://schemas.microsoft.com/office/powerpoint/2010/main" val="223646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DE171-8F94-1646-328D-D79A60114EE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Interpreting an F1 Score of 0.9455 in Classification</a:t>
            </a:r>
          </a:p>
        </p:txBody>
      </p:sp>
      <p:graphicFrame>
        <p:nvGraphicFramePr>
          <p:cNvPr id="4" name="Table 5">
            <a:extLst>
              <a:ext uri="{FF2B5EF4-FFF2-40B4-BE49-F238E27FC236}">
                <a16:creationId xmlns:a16="http://schemas.microsoft.com/office/drawing/2014/main" id="{FD83068A-7F55-69FF-0AAD-2A8DD593BFB5}"/>
              </a:ext>
            </a:extLst>
          </p:cNvPr>
          <p:cNvGraphicFramePr>
            <a:graphicFrameLocks noGrp="1"/>
          </p:cNvGraphicFramePr>
          <p:nvPr>
            <p:extLst>
              <p:ext uri="{D42A27DB-BD31-4B8C-83A1-F6EECF244321}">
                <p14:modId xmlns:p14="http://schemas.microsoft.com/office/powerpoint/2010/main" val="534957308"/>
              </p:ext>
            </p:extLst>
          </p:nvPr>
        </p:nvGraphicFramePr>
        <p:xfrm>
          <a:off x="1007678" y="1966293"/>
          <a:ext cx="10176643" cy="4452164"/>
        </p:xfrm>
        <a:graphic>
          <a:graphicData uri="http://schemas.openxmlformats.org/drawingml/2006/table">
            <a:tbl>
              <a:tblPr firstRow="1" bandRow="1">
                <a:tableStyleId>{5C22544A-7EE6-4342-B048-85BDC9FD1C3A}</a:tableStyleId>
              </a:tblPr>
              <a:tblGrid>
                <a:gridCol w="3402125">
                  <a:extLst>
                    <a:ext uri="{9D8B030D-6E8A-4147-A177-3AD203B41FA5}">
                      <a16:colId xmlns:a16="http://schemas.microsoft.com/office/drawing/2014/main" val="1986819784"/>
                    </a:ext>
                  </a:extLst>
                </a:gridCol>
                <a:gridCol w="6774518">
                  <a:extLst>
                    <a:ext uri="{9D8B030D-6E8A-4147-A177-3AD203B41FA5}">
                      <a16:colId xmlns:a16="http://schemas.microsoft.com/office/drawing/2014/main" val="3612541629"/>
                    </a:ext>
                  </a:extLst>
                </a:gridCol>
              </a:tblGrid>
              <a:tr h="537286">
                <a:tc>
                  <a:txBody>
                    <a:bodyPr/>
                    <a:lstStyle/>
                    <a:p>
                      <a:r>
                        <a:rPr lang="en-US" sz="1400" dirty="0"/>
                        <a:t>F1 Score Overview</a:t>
                      </a:r>
                      <a:endParaRPr lang="en-US" sz="1300" dirty="0"/>
                    </a:p>
                  </a:txBody>
                  <a:tcPr marL="81861" marR="81861" marT="40931" marB="40931"/>
                </a:tc>
                <a:tc>
                  <a:txBody>
                    <a:bodyPr/>
                    <a:lstStyle/>
                    <a:p>
                      <a:r>
                        <a:rPr lang="en-US" sz="1400" dirty="0"/>
                        <a:t> - The F1 Score is a key metric for evaluating classification models.</a:t>
                      </a:r>
                    </a:p>
                    <a:p>
                      <a:r>
                        <a:rPr lang="en-US" sz="1400" dirty="0"/>
                        <a:t>   - It combines precision and recall to provide a balanced performance measure.</a:t>
                      </a:r>
                      <a:endParaRPr lang="en-US" sz="1300" dirty="0"/>
                    </a:p>
                  </a:txBody>
                  <a:tcPr marL="81861" marR="81861" marT="40931" marB="40931"/>
                </a:tc>
                <a:extLst>
                  <a:ext uri="{0D108BD9-81ED-4DB2-BD59-A6C34878D82A}">
                    <a16:rowId xmlns:a16="http://schemas.microsoft.com/office/drawing/2014/main" val="2124589511"/>
                  </a:ext>
                </a:extLst>
              </a:tr>
              <a:tr h="537286">
                <a:tc>
                  <a:txBody>
                    <a:bodyPr/>
                    <a:lstStyle/>
                    <a:p>
                      <a:r>
                        <a:rPr lang="en-US" sz="1400" dirty="0"/>
                        <a:t>Understanding the F1 Score of 0.9455</a:t>
                      </a:r>
                      <a:endParaRPr lang="en-US" sz="1300" dirty="0"/>
                    </a:p>
                  </a:txBody>
                  <a:tcPr marL="81861" marR="81861" marT="40931" marB="40931"/>
                </a:tc>
                <a:tc>
                  <a:txBody>
                    <a:bodyPr/>
                    <a:lstStyle/>
                    <a:p>
                      <a:r>
                        <a:rPr lang="en-US" sz="1400" dirty="0"/>
                        <a:t> - An F1 Score of 0.9455 indicates a high-performing classification model.</a:t>
                      </a:r>
                    </a:p>
                    <a:p>
                      <a:r>
                        <a:rPr lang="en-US" sz="1400" dirty="0"/>
                        <a:t>   - It suggests a strong balance between precision and recall.</a:t>
                      </a:r>
                      <a:endParaRPr lang="en-US" sz="1300" dirty="0"/>
                    </a:p>
                  </a:txBody>
                  <a:tcPr marL="81861" marR="81861" marT="40931" marB="40931"/>
                </a:tc>
                <a:extLst>
                  <a:ext uri="{0D108BD9-81ED-4DB2-BD59-A6C34878D82A}">
                    <a16:rowId xmlns:a16="http://schemas.microsoft.com/office/drawing/2014/main" val="3767029743"/>
                  </a:ext>
                </a:extLst>
              </a:tr>
              <a:tr h="537286">
                <a:tc>
                  <a:txBody>
                    <a:bodyPr/>
                    <a:lstStyle/>
                    <a:p>
                      <a:r>
                        <a:rPr lang="en-US" sz="1400" dirty="0"/>
                        <a:t>Precision and Recall</a:t>
                      </a:r>
                      <a:endParaRPr lang="en-US" sz="1300" dirty="0"/>
                    </a:p>
                  </a:txBody>
                  <a:tcPr marL="81861" marR="81861" marT="40931" marB="40931"/>
                </a:tc>
                <a:tc>
                  <a:txBody>
                    <a:bodyPr/>
                    <a:lstStyle/>
                    <a:p>
                      <a:r>
                        <a:rPr lang="en-US" sz="1400" dirty="0"/>
                        <a:t>- High Precision: Model's positive predictions are highly likely to be correct.</a:t>
                      </a:r>
                    </a:p>
                    <a:p>
                      <a:r>
                        <a:rPr lang="en-US" sz="1400" dirty="0"/>
                        <a:t>   - High Recall: Model effectively captures most actual positive cases.</a:t>
                      </a:r>
                      <a:endParaRPr lang="en-US" sz="1300" dirty="0"/>
                    </a:p>
                  </a:txBody>
                  <a:tcPr marL="81861" marR="81861" marT="40931" marB="40931"/>
                </a:tc>
                <a:extLst>
                  <a:ext uri="{0D108BD9-81ED-4DB2-BD59-A6C34878D82A}">
                    <a16:rowId xmlns:a16="http://schemas.microsoft.com/office/drawing/2014/main" val="854076702"/>
                  </a:ext>
                </a:extLst>
              </a:tr>
              <a:tr h="941775">
                <a:tc>
                  <a:txBody>
                    <a:bodyPr/>
                    <a:lstStyle/>
                    <a:p>
                      <a:r>
                        <a:rPr lang="en-US" sz="1400" dirty="0"/>
                        <a:t>Practical Significance</a:t>
                      </a:r>
                      <a:endParaRPr lang="en-US" sz="1300" dirty="0"/>
                    </a:p>
                  </a:txBody>
                  <a:tcPr marL="81861" marR="81861" marT="40931" marB="40931"/>
                </a:tc>
                <a:tc>
                  <a:txBody>
                    <a:bodyPr/>
                    <a:lstStyle/>
                    <a:p>
                      <a:r>
                        <a:rPr lang="en-US" sz="1400" dirty="0"/>
                        <a:t> - The model excels in identifying the target class, such as fraudulent transactions.</a:t>
                      </a:r>
                    </a:p>
                    <a:p>
                      <a:r>
                        <a:rPr lang="en-US" sz="1400" dirty="0"/>
                        <a:t>   - Minimizes both false positives (false alarms) and false negatives (missed detections).</a:t>
                      </a:r>
                    </a:p>
                    <a:p>
                      <a:endParaRPr lang="en-US" sz="1300" dirty="0"/>
                    </a:p>
                  </a:txBody>
                  <a:tcPr marL="81861" marR="81861" marT="40931" marB="40931"/>
                </a:tc>
                <a:extLst>
                  <a:ext uri="{0D108BD9-81ED-4DB2-BD59-A6C34878D82A}">
                    <a16:rowId xmlns:a16="http://schemas.microsoft.com/office/drawing/2014/main" val="2478459662"/>
                  </a:ext>
                </a:extLst>
              </a:tr>
              <a:tr h="732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Application in Credit Card Fraud Detection</a:t>
                      </a:r>
                    </a:p>
                  </a:txBody>
                  <a:tcPr marL="81861" marR="81861" marT="40931" marB="40931"/>
                </a:tc>
                <a:tc>
                  <a:txBody>
                    <a:bodyPr/>
                    <a:lstStyle/>
                    <a:p>
                      <a:r>
                        <a:rPr lang="en-US" sz="1400" dirty="0"/>
                        <a:t>- Especially valuable for detecting fraudulent transactions accurately.</a:t>
                      </a:r>
                    </a:p>
                    <a:p>
                      <a:r>
                        <a:rPr lang="en-US" sz="1400" dirty="0"/>
                        <a:t>   - Balances the need to catch fraud (recall) and avoid false alarms (precision).</a:t>
                      </a:r>
                    </a:p>
                    <a:p>
                      <a:endParaRPr lang="en-US" sz="1300" dirty="0"/>
                    </a:p>
                  </a:txBody>
                  <a:tcPr marL="81861" marR="81861" marT="40931" marB="40931"/>
                </a:tc>
                <a:extLst>
                  <a:ext uri="{0D108BD9-81ED-4DB2-BD59-A6C34878D82A}">
                    <a16:rowId xmlns:a16="http://schemas.microsoft.com/office/drawing/2014/main" val="451047839"/>
                  </a:ext>
                </a:extLst>
              </a:tr>
              <a:tr h="11664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Summary</a:t>
                      </a:r>
                    </a:p>
                  </a:txBody>
                  <a:tcPr marL="81861" marR="81861" marT="40931" marB="40931"/>
                </a:tc>
                <a:tc>
                  <a:txBody>
                    <a:bodyPr/>
                    <a:lstStyle/>
                    <a:p>
                      <a:r>
                        <a:rPr lang="en-US" sz="1400" dirty="0"/>
                        <a:t> - An F1 Score of 0.9455 reflects the model's excellence in handling imbalanced data.</a:t>
                      </a:r>
                    </a:p>
                    <a:p>
                      <a:r>
                        <a:rPr lang="en-US" sz="1400" dirty="0"/>
                        <a:t>   - It signifies the model's ability to accurately detect the target class.</a:t>
                      </a:r>
                    </a:p>
                    <a:p>
                      <a:endParaRPr lang="en-US" sz="1400" dirty="0"/>
                    </a:p>
                    <a:p>
                      <a:r>
                        <a:rPr lang="en-US" sz="1400" dirty="0"/>
                        <a:t>Overall, this F1 Score is a strong indicator of the model's effectiveness in credit card fraud detection, where precision and recall are both critical for success.</a:t>
                      </a:r>
                      <a:endParaRPr lang="en-US" sz="1300" dirty="0"/>
                    </a:p>
                  </a:txBody>
                  <a:tcPr marL="81861" marR="81861" marT="40931" marB="40931"/>
                </a:tc>
                <a:extLst>
                  <a:ext uri="{0D108BD9-81ED-4DB2-BD59-A6C34878D82A}">
                    <a16:rowId xmlns:a16="http://schemas.microsoft.com/office/drawing/2014/main" val="524205372"/>
                  </a:ext>
                </a:extLst>
              </a:tr>
            </a:tbl>
          </a:graphicData>
        </a:graphic>
      </p:graphicFrame>
    </p:spTree>
    <p:extLst>
      <p:ext uri="{BB962C8B-B14F-4D97-AF65-F5344CB8AC3E}">
        <p14:creationId xmlns:p14="http://schemas.microsoft.com/office/powerpoint/2010/main" val="204714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6A4E-7FC4-E1A9-BBEA-9AE961CAC07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a:t>
            </a:r>
          </a:p>
        </p:txBody>
      </p:sp>
      <p:sp>
        <p:nvSpPr>
          <p:cNvPr id="3" name="Content Placeholder 2">
            <a:extLst>
              <a:ext uri="{FF2B5EF4-FFF2-40B4-BE49-F238E27FC236}">
                <a16:creationId xmlns:a16="http://schemas.microsoft.com/office/drawing/2014/main" id="{E3D60D69-0D09-DF6F-9B5B-F2B5EBC25496}"/>
              </a:ext>
            </a:extLst>
          </p:cNvPr>
          <p:cNvSpPr>
            <a:spLocks noGrp="1"/>
          </p:cNvSpPr>
          <p:nvPr>
            <p:ph idx="1"/>
          </p:nvPr>
        </p:nvSpPr>
        <p:spPr>
          <a:xfrm>
            <a:off x="4810259" y="649480"/>
            <a:ext cx="6555347" cy="5546047"/>
          </a:xfrm>
        </p:spPr>
        <p:txBody>
          <a:bodyPr anchor="ctr">
            <a:normAutofit/>
          </a:bodyPr>
          <a:lstStyle/>
          <a:p>
            <a:pPr marL="0" indent="0">
              <a:buNone/>
            </a:pPr>
            <a:r>
              <a:rPr lang="en-US" sz="1100" dirty="0"/>
              <a:t>Choosing between SMOTE and ADASYN based solely on ROC AUC score may not be the best approach, as both techniques have their advantages and disadvantages. The ROC AUC score is just one aspect to consider when selecting a final model. Here are some factors to weigh in your decision:</a:t>
            </a:r>
          </a:p>
          <a:p>
            <a:pPr marL="0" indent="0">
              <a:buNone/>
            </a:pPr>
            <a:r>
              <a:rPr lang="en-US" sz="1100" dirty="0"/>
              <a:t>Data Distribution : SMOTE tends to create synthetic samples that are closer to the original samples, while ADASYN focuses on those minority samples that are difficult to classify. Depending on your dataset and the specific characteristics of fraudulent transactions, one method may be more appropriate than the other. Consider the nature of your data and whether SMOTE or ADASYN aligns better with the underlying distribution.</a:t>
            </a:r>
          </a:p>
          <a:p>
            <a:pPr marL="0" indent="0">
              <a:buNone/>
            </a:pPr>
            <a:r>
              <a:rPr lang="en-US" sz="1100" dirty="0"/>
              <a:t>Computational Resources : SMOTE is computationally less intensive than ADASYN, as it generates synthetic samples in a simpler manner. If you have limited computational resources and need a quicker solution, SMOTE might be a better choice.</a:t>
            </a:r>
          </a:p>
          <a:p>
            <a:pPr marL="0" indent="0">
              <a:buNone/>
            </a:pPr>
            <a:r>
              <a:rPr lang="en-US" sz="1100" dirty="0"/>
              <a:t>Interpretability: Consider the interpretability of your model. Sometimes, simpler models are preferred over complex ones, especially in applications where interpretability is crucial. If a simpler model with SMOTE achieves a satisfactory ROC AUC score and is easier to interpret, it might be a better choice.</a:t>
            </a:r>
          </a:p>
          <a:p>
            <a:pPr marL="0" indent="0">
              <a:buNone/>
            </a:pPr>
            <a:r>
              <a:rPr lang="en-US" sz="1100" dirty="0"/>
              <a:t>Other Evaluation Metrics: ROC AUC is just one evaluation metric. It's important to also look at other metrics like precision, recall, F1-score, and confusion matrices. Evaluate the models based on these metrics to understand their performance in correctly classifying fraudulent transactions.</a:t>
            </a:r>
          </a:p>
          <a:p>
            <a:pPr marL="0" indent="0">
              <a:buNone/>
            </a:pPr>
            <a:r>
              <a:rPr lang="en-US" sz="1100" dirty="0"/>
              <a:t>Business Considerations:  Think about the real-world impact of your model. Consider the cost of false positives and false negatives. Depending on the specific business scenario, you might prioritize recall (identifying most fraudulent transactions) over precision (minimizing false positives) or vice versa.</a:t>
            </a:r>
          </a:p>
          <a:p>
            <a:pPr marL="0" indent="0">
              <a:buNone/>
            </a:pPr>
            <a:r>
              <a:rPr lang="en-US" sz="1100" dirty="0"/>
              <a:t>Cross-Validation:  Ensure that your model's performance is consistent across different cross-validation folds. A model that consistently performs well on various folds is more reliable.</a:t>
            </a:r>
          </a:p>
          <a:p>
            <a:pPr marL="0" indent="0">
              <a:buNone/>
            </a:pPr>
            <a:r>
              <a:rPr lang="en-US" sz="1100" dirty="0"/>
              <a:t>Ensemble Methods:  Consider using ensemble methods that combine the strengths of both SMOTE and ADASYN. You can create an ensemble of models trained on datasets balanced with SMOTE and ADASYN to potentially improve overall performance.</a:t>
            </a:r>
          </a:p>
          <a:p>
            <a:pPr marL="0" indent="0">
              <a:buNone/>
            </a:pPr>
            <a:r>
              <a:rPr lang="en-US" sz="1100" dirty="0"/>
              <a:t>In summary, it's recommended to conduct a thorough evaluation of both SMOTE and ADASYN, considering not only the ROC AUC score but also the factors mentioned above. Depending on your dataset and specific business needs, one technique may emerge as the better choice. Ultimately, the goal is to select a model that offers a good balance between performance and practicality.</a:t>
            </a:r>
          </a:p>
        </p:txBody>
      </p:sp>
    </p:spTree>
    <p:extLst>
      <p:ext uri="{BB962C8B-B14F-4D97-AF65-F5344CB8AC3E}">
        <p14:creationId xmlns:p14="http://schemas.microsoft.com/office/powerpoint/2010/main" val="400566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8066E-D989-0665-D2EF-B72FF5B58861}"/>
              </a:ext>
            </a:extLst>
          </p:cNvPr>
          <p:cNvSpPr>
            <a:spLocks noGrp="1"/>
          </p:cNvSpPr>
          <p:nvPr>
            <p:ph type="title"/>
          </p:nvPr>
        </p:nvSpPr>
        <p:spPr>
          <a:xfrm>
            <a:off x="1136398" y="502021"/>
            <a:ext cx="5427525" cy="1667997"/>
          </a:xfrm>
        </p:spPr>
        <p:txBody>
          <a:bodyPr anchor="b">
            <a:normAutofit/>
          </a:bodyPr>
          <a:lstStyle/>
          <a:p>
            <a:r>
              <a:rPr lang="en-US" sz="4000"/>
              <a:t>Agenda</a:t>
            </a:r>
          </a:p>
        </p:txBody>
      </p:sp>
      <p:sp>
        <p:nvSpPr>
          <p:cNvPr id="3" name="Content Placeholder 2">
            <a:extLst>
              <a:ext uri="{FF2B5EF4-FFF2-40B4-BE49-F238E27FC236}">
                <a16:creationId xmlns:a16="http://schemas.microsoft.com/office/drawing/2014/main" id="{7C6C9774-F587-9CEC-85CE-A0ECDFE05DBD}"/>
              </a:ext>
            </a:extLst>
          </p:cNvPr>
          <p:cNvSpPr>
            <a:spLocks noGrp="1"/>
          </p:cNvSpPr>
          <p:nvPr>
            <p:ph idx="1"/>
          </p:nvPr>
        </p:nvSpPr>
        <p:spPr>
          <a:xfrm>
            <a:off x="1136398" y="2405467"/>
            <a:ext cx="5427526" cy="3535083"/>
          </a:xfrm>
        </p:spPr>
        <p:txBody>
          <a:bodyPr anchor="t">
            <a:normAutofit/>
          </a:bodyPr>
          <a:lstStyle/>
          <a:p>
            <a:r>
              <a:rPr lang="en-US" sz="2000" dirty="0"/>
              <a:t>Overview</a:t>
            </a:r>
          </a:p>
          <a:p>
            <a:r>
              <a:rPr lang="en-US" sz="2000" dirty="0"/>
              <a:t>Data Pre-Processing</a:t>
            </a:r>
          </a:p>
          <a:p>
            <a:r>
              <a:rPr lang="en-US" sz="2000" dirty="0"/>
              <a:t>Model Selection</a:t>
            </a:r>
          </a:p>
          <a:p>
            <a:r>
              <a:rPr lang="en-US" sz="2000" dirty="0"/>
              <a:t>Hyperparameter Tuning</a:t>
            </a:r>
          </a:p>
          <a:p>
            <a:r>
              <a:rPr lang="en-US" sz="2000" dirty="0"/>
              <a:t>Model Evaluation</a:t>
            </a:r>
          </a:p>
        </p:txBody>
      </p:sp>
      <p:pic>
        <p:nvPicPr>
          <p:cNvPr id="31" name="Picture 4" descr="White bulbs with a yellow one standing out">
            <a:extLst>
              <a:ext uri="{FF2B5EF4-FFF2-40B4-BE49-F238E27FC236}">
                <a16:creationId xmlns:a16="http://schemas.microsoft.com/office/drawing/2014/main" id="{E7CA49BF-2D4C-5157-F49E-4020BB2FE831}"/>
              </a:ext>
            </a:extLst>
          </p:cNvPr>
          <p:cNvPicPr>
            <a:picLocks noChangeAspect="1"/>
          </p:cNvPicPr>
          <p:nvPr/>
        </p:nvPicPr>
        <p:blipFill rotWithShape="1">
          <a:blip r:embed="rId2"/>
          <a:srcRect l="28004" r="5246"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53" name="Rectangle 5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249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D8D85-E2C0-71DF-A7DA-517E08E734A2}"/>
              </a:ext>
            </a:extLst>
          </p:cNvPr>
          <p:cNvSpPr>
            <a:spLocks noGrp="1"/>
          </p:cNvSpPr>
          <p:nvPr>
            <p:ph type="title"/>
          </p:nvPr>
        </p:nvSpPr>
        <p:spPr>
          <a:xfrm>
            <a:off x="1136398" y="502021"/>
            <a:ext cx="5427525" cy="1667997"/>
          </a:xfrm>
        </p:spPr>
        <p:txBody>
          <a:bodyPr anchor="b">
            <a:normAutofit/>
          </a:bodyPr>
          <a:lstStyle/>
          <a:p>
            <a:r>
              <a:rPr lang="en-US" sz="4000"/>
              <a:t>Overview</a:t>
            </a:r>
          </a:p>
        </p:txBody>
      </p:sp>
      <p:sp>
        <p:nvSpPr>
          <p:cNvPr id="3" name="Content Placeholder 2">
            <a:extLst>
              <a:ext uri="{FF2B5EF4-FFF2-40B4-BE49-F238E27FC236}">
                <a16:creationId xmlns:a16="http://schemas.microsoft.com/office/drawing/2014/main" id="{E5E91E62-9215-D66C-4CC7-A0496757EC7A}"/>
              </a:ext>
            </a:extLst>
          </p:cNvPr>
          <p:cNvSpPr>
            <a:spLocks noGrp="1"/>
          </p:cNvSpPr>
          <p:nvPr>
            <p:ph idx="1"/>
          </p:nvPr>
        </p:nvSpPr>
        <p:spPr>
          <a:xfrm>
            <a:off x="1136398" y="2405467"/>
            <a:ext cx="5427526" cy="3535083"/>
          </a:xfrm>
        </p:spPr>
        <p:txBody>
          <a:bodyPr anchor="t">
            <a:normAutofit/>
          </a:bodyPr>
          <a:lstStyle/>
          <a:p>
            <a:pPr marL="0" indent="0">
              <a:buNone/>
            </a:pPr>
            <a:r>
              <a:rPr lang="en-US" sz="1400" i="0">
                <a:effectLst/>
                <a:latin typeface="+mj-lt"/>
              </a:rPr>
              <a:t>Objective -</a:t>
            </a:r>
            <a:r>
              <a:rPr lang="en-US" sz="1400" b="1" i="0">
                <a:effectLst/>
                <a:latin typeface="+mj-lt"/>
              </a:rPr>
              <a:t>  </a:t>
            </a:r>
            <a:r>
              <a:rPr lang="en-US" sz="1400" i="0">
                <a:effectLst/>
                <a:latin typeface="+mj-lt"/>
              </a:rPr>
              <a:t>Predict fraudulent credit card transactions with the help of machine learning models.</a:t>
            </a:r>
          </a:p>
          <a:p>
            <a:pPr marL="0" indent="0">
              <a:buNone/>
            </a:pPr>
            <a:endParaRPr lang="en-US" sz="1400" i="0">
              <a:effectLst/>
              <a:latin typeface="+mj-lt"/>
            </a:endParaRPr>
          </a:p>
          <a:p>
            <a:pPr>
              <a:buFont typeface="Arial" panose="020B0604020202020204" pitchFamily="34" charset="0"/>
              <a:buChar char="•"/>
            </a:pPr>
            <a:r>
              <a:rPr lang="en-US" sz="1400" b="1" i="0">
                <a:effectLst/>
                <a:latin typeface="+mj-lt"/>
              </a:rPr>
              <a:t>Approach</a:t>
            </a:r>
            <a:r>
              <a:rPr lang="en-US" sz="1400" b="0" i="0">
                <a:effectLst/>
                <a:latin typeface="+mj-lt"/>
              </a:rPr>
              <a:t>:</a:t>
            </a:r>
          </a:p>
          <a:p>
            <a:r>
              <a:rPr lang="en-US" sz="1400" b="1">
                <a:latin typeface="+mj-lt"/>
              </a:rPr>
              <a:t>Data understanding: Load the data and understand the features.</a:t>
            </a:r>
          </a:p>
          <a:p>
            <a:r>
              <a:rPr lang="en-US" sz="1400" b="1">
                <a:latin typeface="+mj-lt"/>
              </a:rPr>
              <a:t>Exploratory data analytics (EDA): Identify and mitigate skewness in the data.</a:t>
            </a:r>
          </a:p>
          <a:p>
            <a:r>
              <a:rPr lang="en-US" sz="1400" b="1">
                <a:latin typeface="+mj-lt"/>
              </a:rPr>
              <a:t>Train/Test split: Use k-fold cross-validation.</a:t>
            </a:r>
          </a:p>
          <a:p>
            <a:r>
              <a:rPr lang="en-US" sz="1400" b="1">
                <a:latin typeface="+mj-lt"/>
              </a:rPr>
              <a:t>Model building / hyperparameter tuning: Experiment with different models and fine-tune hyperparameters.</a:t>
            </a:r>
          </a:p>
          <a:p>
            <a:r>
              <a:rPr lang="en-US" sz="1400" b="1">
                <a:latin typeface="+mj-lt"/>
              </a:rPr>
              <a:t>Model evaluation: Use appropriate evaluation metrics, considering the imbalanced dataset.</a:t>
            </a:r>
          </a:p>
          <a:p>
            <a:pPr marL="457200" indent="-457200">
              <a:buFont typeface="+mj-lt"/>
              <a:buAutoNum type="arabicPeriod"/>
            </a:pPr>
            <a:endParaRPr lang="en-US" sz="1400">
              <a:latin typeface="+mj-lt"/>
            </a:endParaRPr>
          </a:p>
        </p:txBody>
      </p:sp>
      <p:pic>
        <p:nvPicPr>
          <p:cNvPr id="29" name="Picture 4" descr="Light bulb on yellow background with sketched light beams and cord">
            <a:extLst>
              <a:ext uri="{FF2B5EF4-FFF2-40B4-BE49-F238E27FC236}">
                <a16:creationId xmlns:a16="http://schemas.microsoft.com/office/drawing/2014/main" id="{09B1F3BB-8555-9ACA-2650-3E0CAD92D8C4}"/>
              </a:ext>
            </a:extLst>
          </p:cNvPr>
          <p:cNvPicPr>
            <a:picLocks noChangeAspect="1"/>
          </p:cNvPicPr>
          <p:nvPr/>
        </p:nvPicPr>
        <p:blipFill rotWithShape="1">
          <a:blip r:embed="rId2"/>
          <a:srcRect l="38500" r="1"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81" name="Rectangle 8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91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EF243-AA48-B06B-ADEA-01419A7801BB}"/>
              </a:ext>
            </a:extLst>
          </p:cNvPr>
          <p:cNvSpPr>
            <a:spLocks noGrp="1"/>
          </p:cNvSpPr>
          <p:nvPr>
            <p:ph type="title"/>
          </p:nvPr>
        </p:nvSpPr>
        <p:spPr>
          <a:xfrm>
            <a:off x="1136396" y="457201"/>
            <a:ext cx="5814240" cy="1556870"/>
          </a:xfrm>
        </p:spPr>
        <p:txBody>
          <a:bodyPr vert="horz" lIns="91440" tIns="45720" rIns="91440" bIns="45720" rtlCol="0" anchor="b">
            <a:normAutofit/>
          </a:bodyPr>
          <a:lstStyle/>
          <a:p>
            <a:r>
              <a:rPr lang="en-US" sz="4000"/>
              <a:t>Data – Imbalanced Dataset</a:t>
            </a:r>
          </a:p>
        </p:txBody>
      </p:sp>
      <p:graphicFrame>
        <p:nvGraphicFramePr>
          <p:cNvPr id="74" name="Content Placeholder 3">
            <a:extLst>
              <a:ext uri="{FF2B5EF4-FFF2-40B4-BE49-F238E27FC236}">
                <a16:creationId xmlns:a16="http://schemas.microsoft.com/office/drawing/2014/main" id="{CA83000E-A4AA-B067-03D3-0D43F4D64CFC}"/>
              </a:ext>
            </a:extLst>
          </p:cNvPr>
          <p:cNvGraphicFramePr>
            <a:graphicFrameLocks noGrp="1"/>
          </p:cNvGraphicFramePr>
          <p:nvPr>
            <p:ph idx="1"/>
          </p:nvPr>
        </p:nvGraphicFramePr>
        <p:xfrm>
          <a:off x="1136396" y="2277036"/>
          <a:ext cx="5814239" cy="3461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4">
            <a:extLst>
              <a:ext uri="{FF2B5EF4-FFF2-40B4-BE49-F238E27FC236}">
                <a16:creationId xmlns:a16="http://schemas.microsoft.com/office/drawing/2014/main" id="{EA96ADB4-AE6D-99D4-C1C0-667A11071A13}"/>
              </a:ext>
            </a:extLst>
          </p:cNvPr>
          <p:cNvPicPr>
            <a:picLocks noChangeAspect="1"/>
          </p:cNvPicPr>
          <p:nvPr/>
        </p:nvPicPr>
        <p:blipFill rotWithShape="1">
          <a:blip r:embed="rId7"/>
          <a:srcRect r="12306" b="-1"/>
          <a:stretch/>
        </p:blipFill>
        <p:spPr>
          <a:xfrm>
            <a:off x="7679766" y="840667"/>
            <a:ext cx="3712869" cy="2127549"/>
          </a:xfrm>
          <a:prstGeom prst="rect">
            <a:avLst/>
          </a:prstGeom>
        </p:spPr>
      </p:pic>
      <p:pic>
        <p:nvPicPr>
          <p:cNvPr id="8" name="Content Placeholder 3">
            <a:extLst>
              <a:ext uri="{FF2B5EF4-FFF2-40B4-BE49-F238E27FC236}">
                <a16:creationId xmlns:a16="http://schemas.microsoft.com/office/drawing/2014/main" id="{13EDBE0A-8815-6928-252B-563878B5B142}"/>
              </a:ext>
            </a:extLst>
          </p:cNvPr>
          <p:cNvPicPr>
            <a:picLocks noChangeAspect="1"/>
          </p:cNvPicPr>
          <p:nvPr/>
        </p:nvPicPr>
        <p:blipFill>
          <a:blip r:embed="rId8"/>
          <a:stretch>
            <a:fillRect/>
          </a:stretch>
        </p:blipFill>
        <p:spPr>
          <a:xfrm>
            <a:off x="8309270" y="3375824"/>
            <a:ext cx="2425149" cy="2243263"/>
          </a:xfrm>
          <a:prstGeom prst="rect">
            <a:avLst/>
          </a:prstGeom>
        </p:spPr>
      </p:pic>
      <p:sp>
        <p:nvSpPr>
          <p:cNvPr id="70" name="Rectangle 6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27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BB590-957E-B8CA-B78E-79EE58409394}"/>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4000"/>
              <a:t>Data - Correlation </a:t>
            </a:r>
          </a:p>
        </p:txBody>
      </p:sp>
      <p:pic>
        <p:nvPicPr>
          <p:cNvPr id="5" name="Content Placeholder 4">
            <a:extLst>
              <a:ext uri="{FF2B5EF4-FFF2-40B4-BE49-F238E27FC236}">
                <a16:creationId xmlns:a16="http://schemas.microsoft.com/office/drawing/2014/main" id="{9E9DFA77-E43E-74A3-834B-3869C72D29B8}"/>
              </a:ext>
            </a:extLst>
          </p:cNvPr>
          <p:cNvPicPr>
            <a:picLocks noGrp="1" noChangeAspect="1"/>
          </p:cNvPicPr>
          <p:nvPr>
            <p:ph idx="1"/>
          </p:nvPr>
        </p:nvPicPr>
        <p:blipFill rotWithShape="1">
          <a:blip r:embed="rId2"/>
          <a:srcRect r="3756"/>
          <a:stretch/>
        </p:blipFill>
        <p:spPr>
          <a:xfrm>
            <a:off x="20" y="431"/>
            <a:ext cx="8115280" cy="6408311"/>
          </a:xfrm>
          <a:prstGeom prst="rect">
            <a:avLst/>
          </a:prstGeom>
        </p:spPr>
      </p:pic>
      <p:sp>
        <p:nvSpPr>
          <p:cNvPr id="3" name="TextBox 2">
            <a:extLst>
              <a:ext uri="{FF2B5EF4-FFF2-40B4-BE49-F238E27FC236}">
                <a16:creationId xmlns:a16="http://schemas.microsoft.com/office/drawing/2014/main" id="{4A7AC1A6-2FA6-30BD-3D6C-2D57F9C8B1D8}"/>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No high correlation between features.</a:t>
            </a:r>
            <a:br>
              <a:rPr lang="en-US" sz="2000" dirty="0"/>
            </a:br>
            <a:endParaRPr lang="en-US" sz="2000" dirty="0"/>
          </a:p>
        </p:txBody>
      </p:sp>
      <p:sp>
        <p:nvSpPr>
          <p:cNvPr id="28" name="Rectangle 2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79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9">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1">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53" name="Rectangle 52">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3">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0D8E67D-9DB5-B9D4-7BD4-B2240D56351C}"/>
              </a:ext>
            </a:extLst>
          </p:cNvPr>
          <p:cNvSpPr>
            <a:spLocks noGrp="1"/>
          </p:cNvSpPr>
          <p:nvPr>
            <p:ph type="title"/>
          </p:nvPr>
        </p:nvSpPr>
        <p:spPr>
          <a:xfrm>
            <a:off x="1371600" y="407695"/>
            <a:ext cx="9724030" cy="834251"/>
          </a:xfrm>
        </p:spPr>
        <p:txBody>
          <a:bodyPr vert="horz" lIns="91440" tIns="45720" rIns="91440" bIns="45720" rtlCol="0" anchor="ctr">
            <a:normAutofit/>
          </a:bodyPr>
          <a:lstStyle/>
          <a:p>
            <a:r>
              <a:rPr lang="en-US" sz="4000">
                <a:solidFill>
                  <a:srgbClr val="FFFFFF"/>
                </a:solidFill>
              </a:rPr>
              <a:t>Normalized Data</a:t>
            </a:r>
          </a:p>
        </p:txBody>
      </p:sp>
      <p:pic>
        <p:nvPicPr>
          <p:cNvPr id="5" name="Content Placeholder 4">
            <a:extLst>
              <a:ext uri="{FF2B5EF4-FFF2-40B4-BE49-F238E27FC236}">
                <a16:creationId xmlns:a16="http://schemas.microsoft.com/office/drawing/2014/main" id="{C76C51A4-7E6B-4795-5DC7-E634E423F134}"/>
              </a:ext>
            </a:extLst>
          </p:cNvPr>
          <p:cNvPicPr>
            <a:picLocks noGrp="1" noChangeAspect="1"/>
          </p:cNvPicPr>
          <p:nvPr>
            <p:ph idx="1"/>
          </p:nvPr>
        </p:nvPicPr>
        <p:blipFill>
          <a:blip r:embed="rId2"/>
          <a:stretch>
            <a:fillRect/>
          </a:stretch>
        </p:blipFill>
        <p:spPr>
          <a:xfrm>
            <a:off x="1216889" y="2200459"/>
            <a:ext cx="3061813" cy="1163488"/>
          </a:xfrm>
          <a:prstGeom prst="rect">
            <a:avLst/>
          </a:prstGeom>
        </p:spPr>
      </p:pic>
      <p:pic>
        <p:nvPicPr>
          <p:cNvPr id="7" name="Picture 6">
            <a:extLst>
              <a:ext uri="{FF2B5EF4-FFF2-40B4-BE49-F238E27FC236}">
                <a16:creationId xmlns:a16="http://schemas.microsoft.com/office/drawing/2014/main" id="{1DFA8053-6CDA-EBC8-DC79-88BC7D5016D5}"/>
              </a:ext>
            </a:extLst>
          </p:cNvPr>
          <p:cNvPicPr>
            <a:picLocks noChangeAspect="1"/>
          </p:cNvPicPr>
          <p:nvPr/>
        </p:nvPicPr>
        <p:blipFill>
          <a:blip r:embed="rId3"/>
          <a:stretch>
            <a:fillRect/>
          </a:stretch>
        </p:blipFill>
        <p:spPr>
          <a:xfrm>
            <a:off x="4599296" y="2200459"/>
            <a:ext cx="3007003" cy="1518537"/>
          </a:xfrm>
          <a:prstGeom prst="rect">
            <a:avLst/>
          </a:prstGeom>
        </p:spPr>
      </p:pic>
      <p:pic>
        <p:nvPicPr>
          <p:cNvPr id="9" name="Picture 8">
            <a:extLst>
              <a:ext uri="{FF2B5EF4-FFF2-40B4-BE49-F238E27FC236}">
                <a16:creationId xmlns:a16="http://schemas.microsoft.com/office/drawing/2014/main" id="{FE18F748-8092-7D83-6FC5-1FE5D93FDDB2}"/>
              </a:ext>
            </a:extLst>
          </p:cNvPr>
          <p:cNvPicPr>
            <a:picLocks noChangeAspect="1"/>
          </p:cNvPicPr>
          <p:nvPr/>
        </p:nvPicPr>
        <p:blipFill>
          <a:blip r:embed="rId4"/>
          <a:stretch>
            <a:fillRect/>
          </a:stretch>
        </p:blipFill>
        <p:spPr>
          <a:xfrm>
            <a:off x="7913295" y="2200459"/>
            <a:ext cx="3061813" cy="949162"/>
          </a:xfrm>
          <a:prstGeom prst="rect">
            <a:avLst/>
          </a:prstGeom>
        </p:spPr>
      </p:pic>
      <p:sp>
        <p:nvSpPr>
          <p:cNvPr id="3" name="TextBox 2">
            <a:extLst>
              <a:ext uri="{FF2B5EF4-FFF2-40B4-BE49-F238E27FC236}">
                <a16:creationId xmlns:a16="http://schemas.microsoft.com/office/drawing/2014/main" id="{25F6FDDF-DEAC-0A1C-F484-9A2F37C9469A}"/>
              </a:ext>
            </a:extLst>
          </p:cNvPr>
          <p:cNvSpPr txBox="1"/>
          <p:nvPr/>
        </p:nvSpPr>
        <p:spPr>
          <a:xfrm>
            <a:off x="1371601" y="4786744"/>
            <a:ext cx="9448800" cy="144263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0" i="0" dirty="0">
              <a:effectLst/>
            </a:endParaRPr>
          </a:p>
          <a:p>
            <a:pPr marL="742950" lvl="1" indent="-228600">
              <a:lnSpc>
                <a:spcPct val="90000"/>
              </a:lnSpc>
              <a:spcAft>
                <a:spcPts val="600"/>
              </a:spcAft>
              <a:buFont typeface="Arial" panose="020B0604020202020204" pitchFamily="34" charset="0"/>
              <a:buChar char="•"/>
            </a:pPr>
            <a:r>
              <a:rPr lang="en-US" sz="2000" b="0" i="0" dirty="0">
                <a:effectLst/>
              </a:rPr>
              <a:t>Skewness removed using Power Transformer.</a:t>
            </a:r>
            <a:br>
              <a:rPr lang="en-US" sz="2000" dirty="0"/>
            </a:br>
            <a:endParaRPr lang="en-US" sz="2000" dirty="0"/>
          </a:p>
        </p:txBody>
      </p:sp>
    </p:spTree>
    <p:extLst>
      <p:ext uri="{BB962C8B-B14F-4D97-AF65-F5344CB8AC3E}">
        <p14:creationId xmlns:p14="http://schemas.microsoft.com/office/powerpoint/2010/main" val="297279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0">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1A2E3-FECE-B43A-094A-8B2B0AD0CC19}"/>
              </a:ext>
            </a:extLst>
          </p:cNvPr>
          <p:cNvSpPr>
            <a:spLocks noGrp="1"/>
          </p:cNvSpPr>
          <p:nvPr>
            <p:ph type="title"/>
          </p:nvPr>
        </p:nvSpPr>
        <p:spPr>
          <a:xfrm>
            <a:off x="806825" y="457201"/>
            <a:ext cx="2844800" cy="3588870"/>
          </a:xfrm>
        </p:spPr>
        <p:txBody>
          <a:bodyPr vert="horz" lIns="91440" tIns="45720" rIns="91440" bIns="45720" rtlCol="0" anchor="b">
            <a:normAutofit/>
          </a:bodyPr>
          <a:lstStyle/>
          <a:p>
            <a:pPr algn="r"/>
            <a:r>
              <a:rPr lang="en-US" sz="3700">
                <a:solidFill>
                  <a:srgbClr val="FFFFFF"/>
                </a:solidFill>
              </a:rPr>
              <a:t>Oversampled Datapoints</a:t>
            </a:r>
          </a:p>
        </p:txBody>
      </p:sp>
      <p:sp>
        <p:nvSpPr>
          <p:cNvPr id="3" name="TextBox 2">
            <a:extLst>
              <a:ext uri="{FF2B5EF4-FFF2-40B4-BE49-F238E27FC236}">
                <a16:creationId xmlns:a16="http://schemas.microsoft.com/office/drawing/2014/main" id="{866E656E-8895-B5E0-8C3B-83F304E91AAC}"/>
              </a:ext>
            </a:extLst>
          </p:cNvPr>
          <p:cNvSpPr txBox="1"/>
          <p:nvPr/>
        </p:nvSpPr>
        <p:spPr>
          <a:xfrm>
            <a:off x="4649245" y="669363"/>
            <a:ext cx="3290579" cy="553421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ADASYN adaptively generates synthetic samples in regions of the feature space with low minority class density, while SMOTE interpolates between existing minority class samples, making ADASYN suitable for highly imbalanced datasets with clustered minority instances and SMOTE appropriate for datasets with more evenly distributed minority class instances.</a:t>
            </a:r>
          </a:p>
        </p:txBody>
      </p:sp>
      <p:pic>
        <p:nvPicPr>
          <p:cNvPr id="8" name="Picture 7">
            <a:extLst>
              <a:ext uri="{FF2B5EF4-FFF2-40B4-BE49-F238E27FC236}">
                <a16:creationId xmlns:a16="http://schemas.microsoft.com/office/drawing/2014/main" id="{A3DAC6F1-8FE0-0D64-B34B-4B0D542D82A5}"/>
              </a:ext>
            </a:extLst>
          </p:cNvPr>
          <p:cNvPicPr>
            <a:picLocks noChangeAspect="1"/>
          </p:cNvPicPr>
          <p:nvPr/>
        </p:nvPicPr>
        <p:blipFill>
          <a:blip r:embed="rId2"/>
          <a:stretch>
            <a:fillRect/>
          </a:stretch>
        </p:blipFill>
        <p:spPr>
          <a:xfrm>
            <a:off x="8658496" y="900555"/>
            <a:ext cx="2442312" cy="2381255"/>
          </a:xfrm>
          <a:prstGeom prst="rect">
            <a:avLst/>
          </a:prstGeom>
        </p:spPr>
      </p:pic>
      <p:pic>
        <p:nvPicPr>
          <p:cNvPr id="6" name="Picture 5">
            <a:extLst>
              <a:ext uri="{FF2B5EF4-FFF2-40B4-BE49-F238E27FC236}">
                <a16:creationId xmlns:a16="http://schemas.microsoft.com/office/drawing/2014/main" id="{5A0369C5-D56F-C52F-4718-4571F30B0CC5}"/>
              </a:ext>
            </a:extLst>
          </p:cNvPr>
          <p:cNvPicPr>
            <a:picLocks noChangeAspect="1"/>
          </p:cNvPicPr>
          <p:nvPr/>
        </p:nvPicPr>
        <p:blipFill>
          <a:blip r:embed="rId3"/>
          <a:stretch>
            <a:fillRect/>
          </a:stretch>
        </p:blipFill>
        <p:spPr>
          <a:xfrm>
            <a:off x="8666875" y="3589863"/>
            <a:ext cx="2425554" cy="2395235"/>
          </a:xfrm>
          <a:prstGeom prst="rect">
            <a:avLst/>
          </a:prstGeom>
        </p:spPr>
      </p:pic>
    </p:spTree>
    <p:extLst>
      <p:ext uri="{BB962C8B-B14F-4D97-AF65-F5344CB8AC3E}">
        <p14:creationId xmlns:p14="http://schemas.microsoft.com/office/powerpoint/2010/main" val="343601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6803C-0720-05CB-F1A7-BDA405F18A6D}"/>
              </a:ext>
            </a:extLst>
          </p:cNvPr>
          <p:cNvSpPr>
            <a:spLocks noGrp="1"/>
          </p:cNvSpPr>
          <p:nvPr>
            <p:ph type="title"/>
          </p:nvPr>
        </p:nvSpPr>
        <p:spPr>
          <a:xfrm>
            <a:off x="394301" y="259362"/>
            <a:ext cx="10044023" cy="877729"/>
          </a:xfrm>
        </p:spPr>
        <p:txBody>
          <a:bodyPr anchor="ctr">
            <a:normAutofit fontScale="90000"/>
          </a:bodyPr>
          <a:lstStyle/>
          <a:p>
            <a:r>
              <a:rPr lang="en-US" sz="4000" dirty="0">
                <a:solidFill>
                  <a:srgbClr val="FFFFFF"/>
                </a:solidFill>
              </a:rPr>
              <a:t>Model Performance - Logistic Regression with Hyperparameter Tuning </a:t>
            </a:r>
          </a:p>
        </p:txBody>
      </p:sp>
      <p:graphicFrame>
        <p:nvGraphicFramePr>
          <p:cNvPr id="4" name="Table 4">
            <a:extLst>
              <a:ext uri="{FF2B5EF4-FFF2-40B4-BE49-F238E27FC236}">
                <a16:creationId xmlns:a16="http://schemas.microsoft.com/office/drawing/2014/main" id="{9D177A2C-B843-0FCE-A9B7-AEF3024875C8}"/>
              </a:ext>
            </a:extLst>
          </p:cNvPr>
          <p:cNvGraphicFramePr>
            <a:graphicFrameLocks noGrp="1"/>
          </p:cNvGraphicFramePr>
          <p:nvPr>
            <p:ph idx="1"/>
            <p:extLst>
              <p:ext uri="{D42A27DB-BD31-4B8C-83A1-F6EECF244321}">
                <p14:modId xmlns:p14="http://schemas.microsoft.com/office/powerpoint/2010/main" val="3391683017"/>
              </p:ext>
            </p:extLst>
          </p:nvPr>
        </p:nvGraphicFramePr>
        <p:xfrm>
          <a:off x="149149" y="2067892"/>
          <a:ext cx="11624321" cy="3999376"/>
        </p:xfrm>
        <a:graphic>
          <a:graphicData uri="http://schemas.openxmlformats.org/drawingml/2006/table">
            <a:tbl>
              <a:tblPr firstRow="1" bandRow="1">
                <a:tableStyleId>{5C22544A-7EE6-4342-B048-85BDC9FD1C3A}</a:tableStyleId>
              </a:tblPr>
              <a:tblGrid>
                <a:gridCol w="1786191">
                  <a:extLst>
                    <a:ext uri="{9D8B030D-6E8A-4147-A177-3AD203B41FA5}">
                      <a16:colId xmlns:a16="http://schemas.microsoft.com/office/drawing/2014/main" val="4046375680"/>
                    </a:ext>
                  </a:extLst>
                </a:gridCol>
                <a:gridCol w="1818726">
                  <a:extLst>
                    <a:ext uri="{9D8B030D-6E8A-4147-A177-3AD203B41FA5}">
                      <a16:colId xmlns:a16="http://schemas.microsoft.com/office/drawing/2014/main" val="3836363078"/>
                    </a:ext>
                  </a:extLst>
                </a:gridCol>
                <a:gridCol w="2596627">
                  <a:extLst>
                    <a:ext uri="{9D8B030D-6E8A-4147-A177-3AD203B41FA5}">
                      <a16:colId xmlns:a16="http://schemas.microsoft.com/office/drawing/2014/main" val="2601938607"/>
                    </a:ext>
                  </a:extLst>
                </a:gridCol>
                <a:gridCol w="1767548">
                  <a:extLst>
                    <a:ext uri="{9D8B030D-6E8A-4147-A177-3AD203B41FA5}">
                      <a16:colId xmlns:a16="http://schemas.microsoft.com/office/drawing/2014/main" val="1790429295"/>
                    </a:ext>
                  </a:extLst>
                </a:gridCol>
                <a:gridCol w="1786191">
                  <a:extLst>
                    <a:ext uri="{9D8B030D-6E8A-4147-A177-3AD203B41FA5}">
                      <a16:colId xmlns:a16="http://schemas.microsoft.com/office/drawing/2014/main" val="3582529616"/>
                    </a:ext>
                  </a:extLst>
                </a:gridCol>
                <a:gridCol w="1869038">
                  <a:extLst>
                    <a:ext uri="{9D8B030D-6E8A-4147-A177-3AD203B41FA5}">
                      <a16:colId xmlns:a16="http://schemas.microsoft.com/office/drawing/2014/main" val="3542389499"/>
                    </a:ext>
                  </a:extLst>
                </a:gridCol>
              </a:tblGrid>
              <a:tr h="721839">
                <a:tc>
                  <a:txBody>
                    <a:bodyPr/>
                    <a:lstStyle/>
                    <a:p>
                      <a:r>
                        <a:rPr lang="en-US" sz="1900"/>
                        <a:t>Data Type</a:t>
                      </a:r>
                    </a:p>
                  </a:txBody>
                  <a:tcPr marL="97546" marR="97546" marT="48773" marB="48773"/>
                </a:tc>
                <a:tc>
                  <a:txBody>
                    <a:bodyPr/>
                    <a:lstStyle/>
                    <a:p>
                      <a:r>
                        <a:rPr lang="en-US" sz="1900" dirty="0"/>
                        <a:t>Data Oversampling</a:t>
                      </a:r>
                    </a:p>
                  </a:txBody>
                  <a:tcPr marL="97546" marR="97546" marT="48773" marB="48773"/>
                </a:tc>
                <a:tc>
                  <a:txBody>
                    <a:bodyPr/>
                    <a:lstStyle/>
                    <a:p>
                      <a:r>
                        <a:rPr lang="en-US" sz="1900"/>
                        <a:t>Size</a:t>
                      </a:r>
                    </a:p>
                  </a:txBody>
                  <a:tcPr marL="97546" marR="97546" marT="48773" marB="48773"/>
                </a:tc>
                <a:tc>
                  <a:txBody>
                    <a:bodyPr/>
                    <a:lstStyle/>
                    <a:p>
                      <a:r>
                        <a:rPr lang="en-US" sz="1900" dirty="0"/>
                        <a:t>Run Time</a:t>
                      </a:r>
                    </a:p>
                  </a:txBody>
                  <a:tcPr marL="97546" marR="97546" marT="48773" marB="48773"/>
                </a:tc>
                <a:tc>
                  <a:txBody>
                    <a:bodyPr/>
                    <a:lstStyle/>
                    <a:p>
                      <a:r>
                        <a:rPr lang="en-US" sz="1900" dirty="0"/>
                        <a:t>Evaluation - ROC AUC</a:t>
                      </a:r>
                    </a:p>
                  </a:txBody>
                  <a:tcPr marL="97546" marR="97546" marT="48773" marB="48773"/>
                </a:tc>
                <a:tc>
                  <a:txBody>
                    <a:bodyPr/>
                    <a:lstStyle/>
                    <a:p>
                      <a:r>
                        <a:rPr lang="en-US" sz="1900"/>
                        <a:t>Optimal ‘C’ Param</a:t>
                      </a:r>
                    </a:p>
                  </a:txBody>
                  <a:tcPr marL="97546" marR="97546" marT="48773" marB="48773"/>
                </a:tc>
                <a:extLst>
                  <a:ext uri="{0D108BD9-81ED-4DB2-BD59-A6C34878D82A}">
                    <a16:rowId xmlns:a16="http://schemas.microsoft.com/office/drawing/2014/main" val="2638266860"/>
                  </a:ext>
                </a:extLst>
              </a:tr>
              <a:tr h="591778">
                <a:tc>
                  <a:txBody>
                    <a:bodyPr/>
                    <a:lstStyle/>
                    <a:p>
                      <a:r>
                        <a:rPr lang="en-US" sz="1500"/>
                        <a:t>Imbalanced Dataset</a:t>
                      </a:r>
                    </a:p>
                  </a:txBody>
                  <a:tcPr marL="97546" marR="97546" marT="48773" marB="48773"/>
                </a:tc>
                <a:tc>
                  <a:txBody>
                    <a:bodyPr/>
                    <a:lstStyle/>
                    <a:p>
                      <a:r>
                        <a:rPr lang="en-US" sz="1500"/>
                        <a:t>NA</a:t>
                      </a:r>
                    </a:p>
                  </a:txBody>
                  <a:tcPr marL="97546" marR="97546" marT="48773" marB="48773"/>
                </a:tc>
                <a:tc>
                  <a:txBody>
                    <a:bodyPr/>
                    <a:lstStyle/>
                    <a:p>
                      <a:r>
                        <a:rPr lang="en-US" sz="1500"/>
                        <a:t>X_Train : 227845</a:t>
                      </a:r>
                    </a:p>
                    <a:p>
                      <a:r>
                        <a:rPr lang="en-US" sz="1500"/>
                        <a:t>X_Test : 56962</a:t>
                      </a:r>
                    </a:p>
                  </a:txBody>
                  <a:tcPr marL="97546" marR="97546" marT="48773" marB="48773"/>
                </a:tc>
                <a:tc>
                  <a:txBody>
                    <a:bodyPr/>
                    <a:lstStyle/>
                    <a:p>
                      <a:pPr algn="ctr"/>
                      <a:r>
                        <a:rPr lang="en-US" sz="1500" dirty="0"/>
                        <a:t>4.34 seconds</a:t>
                      </a:r>
                    </a:p>
                  </a:txBody>
                  <a:tcPr marL="97546" marR="97546" marT="48773" marB="48773"/>
                </a:tc>
                <a:tc>
                  <a:txBody>
                    <a:bodyPr/>
                    <a:lstStyle/>
                    <a:p>
                      <a:pPr algn="ctr"/>
                      <a:r>
                        <a:rPr lang="en-US" sz="1500" dirty="0"/>
                        <a:t>0.9806</a:t>
                      </a:r>
                    </a:p>
                  </a:txBody>
                  <a:tcPr marL="97546" marR="97546" marT="48773" marB="48773"/>
                </a:tc>
                <a:tc>
                  <a:txBody>
                    <a:bodyPr/>
                    <a:lstStyle/>
                    <a:p>
                      <a:pPr algn="ctr"/>
                      <a:r>
                        <a:rPr lang="en-US" sz="1500"/>
                        <a:t>0.001</a:t>
                      </a:r>
                    </a:p>
                  </a:txBody>
                  <a:tcPr marL="97546" marR="97546" marT="48773" marB="48773"/>
                </a:tc>
                <a:extLst>
                  <a:ext uri="{0D108BD9-81ED-4DB2-BD59-A6C34878D82A}">
                    <a16:rowId xmlns:a16="http://schemas.microsoft.com/office/drawing/2014/main" val="1931460037"/>
                  </a:ext>
                </a:extLst>
              </a:tr>
              <a:tr h="819384">
                <a:tc>
                  <a:txBody>
                    <a:bodyPr/>
                    <a:lstStyle/>
                    <a:p>
                      <a:r>
                        <a:rPr lang="en-US" sz="1500"/>
                        <a:t>Balanced Dataset</a:t>
                      </a:r>
                    </a:p>
                  </a:txBody>
                  <a:tcPr marL="97546" marR="97546" marT="48773" marB="48773"/>
                </a:tc>
                <a:tc>
                  <a:txBody>
                    <a:bodyPr/>
                    <a:lstStyle/>
                    <a:p>
                      <a:r>
                        <a:rPr lang="en-US" sz="1500"/>
                        <a:t>Random Oversampling</a:t>
                      </a:r>
                    </a:p>
                  </a:txBody>
                  <a:tcPr marL="97546" marR="97546" marT="48773" marB="48773"/>
                </a:tc>
                <a:tc>
                  <a:txBody>
                    <a:bodyPr/>
                    <a:lstStyle/>
                    <a:p>
                      <a:r>
                        <a:rPr lang="en-US" sz="1500" b="0" i="0" kern="1200">
                          <a:solidFill>
                            <a:schemeClr val="dk1"/>
                          </a:solidFill>
                          <a:effectLst/>
                          <a:latin typeface="+mn-lt"/>
                          <a:ea typeface="+mn-ea"/>
                          <a:cs typeface="+mn-cs"/>
                        </a:rPr>
                        <a:t>X_train_ros : 454902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X_Test : 56962</a:t>
                      </a:r>
                    </a:p>
                  </a:txBody>
                  <a:tcPr marL="97546" marR="97546" marT="48773" marB="48773"/>
                </a:tc>
                <a:tc>
                  <a:txBody>
                    <a:bodyPr/>
                    <a:lstStyle/>
                    <a:p>
                      <a:pPr algn="ctr"/>
                      <a:r>
                        <a:rPr lang="en-US" sz="1500"/>
                        <a:t>8.22 seconds</a:t>
                      </a:r>
                    </a:p>
                  </a:txBody>
                  <a:tcPr marL="97546" marR="97546" marT="48773" marB="48773"/>
                </a:tc>
                <a:tc>
                  <a:txBody>
                    <a:bodyPr/>
                    <a:lstStyle/>
                    <a:p>
                      <a:pPr algn="ctr"/>
                      <a:r>
                        <a:rPr lang="en-US" sz="1500" dirty="0"/>
                        <a:t>0.9718</a:t>
                      </a:r>
                    </a:p>
                  </a:txBody>
                  <a:tcPr marL="97546" marR="97546" marT="48773" marB="48773"/>
                </a:tc>
                <a:tc>
                  <a:txBody>
                    <a:bodyPr/>
                    <a:lstStyle/>
                    <a:p>
                      <a:pPr algn="ctr"/>
                      <a:r>
                        <a:rPr lang="en-US" sz="1500"/>
                        <a:t>10</a:t>
                      </a:r>
                    </a:p>
                  </a:txBody>
                  <a:tcPr marL="97546" marR="97546" marT="48773" marB="48773"/>
                </a:tc>
                <a:extLst>
                  <a:ext uri="{0D108BD9-81ED-4DB2-BD59-A6C34878D82A}">
                    <a16:rowId xmlns:a16="http://schemas.microsoft.com/office/drawing/2014/main" val="89103389"/>
                  </a:ext>
                </a:extLst>
              </a:tr>
              <a:tr h="1046991">
                <a:tc>
                  <a:txBody>
                    <a:bodyPr/>
                    <a:lstStyle/>
                    <a:p>
                      <a:r>
                        <a:rPr lang="en-US" sz="1500"/>
                        <a:t>Balanced Dataset</a:t>
                      </a:r>
                    </a:p>
                  </a:txBody>
                  <a:tcPr marL="97546" marR="97546" marT="48773" marB="48773"/>
                </a:tc>
                <a:tc>
                  <a:txBody>
                    <a:bodyPr/>
                    <a:lstStyle/>
                    <a:p>
                      <a:r>
                        <a:rPr lang="en-US" sz="1500"/>
                        <a:t>SMOTE</a:t>
                      </a:r>
                    </a:p>
                  </a:txBody>
                  <a:tcPr marL="97546" marR="97546" marT="48773" marB="48773"/>
                </a:tc>
                <a:tc>
                  <a:txBody>
                    <a:bodyPr/>
                    <a:lstStyle/>
                    <a:p>
                      <a:r>
                        <a:rPr lang="en-US" sz="1500"/>
                        <a:t>X_train_smote : 454902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X_Test : 56962</a:t>
                      </a:r>
                    </a:p>
                    <a:p>
                      <a:endParaRPr lang="en-US" sz="1500"/>
                    </a:p>
                  </a:txBody>
                  <a:tcPr marL="97546" marR="97546" marT="48773" marB="48773"/>
                </a:tc>
                <a:tc>
                  <a:txBody>
                    <a:bodyPr/>
                    <a:lstStyle/>
                    <a:p>
                      <a:pPr algn="ctr"/>
                      <a:r>
                        <a:rPr lang="en-US" sz="1500"/>
                        <a:t>8.37 seconds</a:t>
                      </a:r>
                    </a:p>
                  </a:txBody>
                  <a:tcPr marL="97546" marR="97546" marT="48773" marB="48773"/>
                </a:tc>
                <a:tc>
                  <a:txBody>
                    <a:bodyPr/>
                    <a:lstStyle/>
                    <a:p>
                      <a:pPr algn="ctr"/>
                      <a:r>
                        <a:rPr lang="en-US" sz="1500" dirty="0"/>
                        <a:t>0.9705</a:t>
                      </a:r>
                    </a:p>
                  </a:txBody>
                  <a:tcPr marL="97546" marR="97546" marT="48773" marB="48773"/>
                </a:tc>
                <a:tc>
                  <a:txBody>
                    <a:bodyPr/>
                    <a:lstStyle/>
                    <a:p>
                      <a:pPr algn="ctr"/>
                      <a:r>
                        <a:rPr lang="en-US" sz="1500" dirty="0"/>
                        <a:t>10</a:t>
                      </a:r>
                    </a:p>
                  </a:txBody>
                  <a:tcPr marL="97546" marR="97546" marT="48773" marB="48773"/>
                </a:tc>
                <a:extLst>
                  <a:ext uri="{0D108BD9-81ED-4DB2-BD59-A6C34878D82A}">
                    <a16:rowId xmlns:a16="http://schemas.microsoft.com/office/drawing/2014/main" val="1714661332"/>
                  </a:ext>
                </a:extLst>
              </a:tr>
              <a:tr h="819384">
                <a:tc>
                  <a:txBody>
                    <a:bodyPr/>
                    <a:lstStyle/>
                    <a:p>
                      <a:r>
                        <a:rPr lang="en-US" sz="1500"/>
                        <a:t>Balanced Dataset</a:t>
                      </a:r>
                    </a:p>
                  </a:txBody>
                  <a:tcPr marL="97546" marR="97546" marT="48773" marB="48773"/>
                </a:tc>
                <a:tc>
                  <a:txBody>
                    <a:bodyPr/>
                    <a:lstStyle/>
                    <a:p>
                      <a:r>
                        <a:rPr lang="en-US" sz="1500"/>
                        <a:t>ADASYN</a:t>
                      </a:r>
                    </a:p>
                  </a:txBody>
                  <a:tcPr marL="97546" marR="97546" marT="48773" marB="48773"/>
                </a:tc>
                <a:tc>
                  <a:txBody>
                    <a:bodyPr/>
                    <a:lstStyle/>
                    <a:p>
                      <a:r>
                        <a:rPr lang="en-US" sz="1500" dirty="0" err="1"/>
                        <a:t>X_train_adasyn</a:t>
                      </a:r>
                      <a:r>
                        <a:rPr lang="en-US" sz="1500" dirty="0"/>
                        <a:t> : 454900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err="1"/>
                        <a:t>X_Test</a:t>
                      </a:r>
                      <a:r>
                        <a:rPr lang="en-US" sz="1500" dirty="0"/>
                        <a:t> : 56962</a:t>
                      </a:r>
                    </a:p>
                  </a:txBody>
                  <a:tcPr marL="97546" marR="97546" marT="48773" marB="48773"/>
                </a:tc>
                <a:tc>
                  <a:txBody>
                    <a:bodyPr/>
                    <a:lstStyle/>
                    <a:p>
                      <a:pPr algn="ctr"/>
                      <a:r>
                        <a:rPr lang="en-US" sz="1500" dirty="0"/>
                        <a:t>7.72 seconds</a:t>
                      </a:r>
                    </a:p>
                  </a:txBody>
                  <a:tcPr marL="97546" marR="97546" marT="48773" marB="48773"/>
                </a:tc>
                <a:tc>
                  <a:txBody>
                    <a:bodyPr/>
                    <a:lstStyle/>
                    <a:p>
                      <a:pPr algn="ctr"/>
                      <a:r>
                        <a:rPr lang="en-US" sz="1500" dirty="0"/>
                        <a:t>0.9714</a:t>
                      </a:r>
                    </a:p>
                  </a:txBody>
                  <a:tcPr marL="97546" marR="97546" marT="48773" marB="48773"/>
                </a:tc>
                <a:tc>
                  <a:txBody>
                    <a:bodyPr/>
                    <a:lstStyle/>
                    <a:p>
                      <a:pPr algn="ctr"/>
                      <a:r>
                        <a:rPr lang="en-US" sz="1500" dirty="0"/>
                        <a:t>10</a:t>
                      </a:r>
                    </a:p>
                  </a:txBody>
                  <a:tcPr marL="97546" marR="97546" marT="48773" marB="48773"/>
                </a:tc>
                <a:extLst>
                  <a:ext uri="{0D108BD9-81ED-4DB2-BD59-A6C34878D82A}">
                    <a16:rowId xmlns:a16="http://schemas.microsoft.com/office/drawing/2014/main" val="2218449266"/>
                  </a:ext>
                </a:extLst>
              </a:tr>
            </a:tbl>
          </a:graphicData>
        </a:graphic>
      </p:graphicFrame>
    </p:spTree>
    <p:extLst>
      <p:ext uri="{BB962C8B-B14F-4D97-AF65-F5344CB8AC3E}">
        <p14:creationId xmlns:p14="http://schemas.microsoft.com/office/powerpoint/2010/main" val="340865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6803C-0720-05CB-F1A7-BDA405F18A6D}"/>
              </a:ext>
            </a:extLst>
          </p:cNvPr>
          <p:cNvSpPr>
            <a:spLocks noGrp="1"/>
          </p:cNvSpPr>
          <p:nvPr>
            <p:ph type="title"/>
          </p:nvPr>
        </p:nvSpPr>
        <p:spPr>
          <a:xfrm>
            <a:off x="418492" y="349112"/>
            <a:ext cx="10044023" cy="877729"/>
          </a:xfrm>
        </p:spPr>
        <p:txBody>
          <a:bodyPr anchor="ctr">
            <a:normAutofit fontScale="90000"/>
          </a:bodyPr>
          <a:lstStyle/>
          <a:p>
            <a:r>
              <a:rPr lang="en-US" sz="4000" dirty="0">
                <a:solidFill>
                  <a:srgbClr val="FFFFFF"/>
                </a:solidFill>
              </a:rPr>
              <a:t>Model Performance - XGBoost with Hyperparameter Tuning </a:t>
            </a:r>
          </a:p>
        </p:txBody>
      </p:sp>
      <p:graphicFrame>
        <p:nvGraphicFramePr>
          <p:cNvPr id="4" name="Table 4">
            <a:extLst>
              <a:ext uri="{FF2B5EF4-FFF2-40B4-BE49-F238E27FC236}">
                <a16:creationId xmlns:a16="http://schemas.microsoft.com/office/drawing/2014/main" id="{9D177A2C-B843-0FCE-A9B7-AEF3024875C8}"/>
              </a:ext>
            </a:extLst>
          </p:cNvPr>
          <p:cNvGraphicFramePr>
            <a:graphicFrameLocks noGrp="1"/>
          </p:cNvGraphicFramePr>
          <p:nvPr>
            <p:ph idx="1"/>
            <p:extLst>
              <p:ext uri="{D42A27DB-BD31-4B8C-83A1-F6EECF244321}">
                <p14:modId xmlns:p14="http://schemas.microsoft.com/office/powerpoint/2010/main" val="1203679507"/>
              </p:ext>
            </p:extLst>
          </p:nvPr>
        </p:nvGraphicFramePr>
        <p:xfrm>
          <a:off x="149149" y="2067892"/>
          <a:ext cx="11751699" cy="4536453"/>
        </p:xfrm>
        <a:graphic>
          <a:graphicData uri="http://schemas.openxmlformats.org/drawingml/2006/table">
            <a:tbl>
              <a:tblPr firstRow="1" bandRow="1">
                <a:tableStyleId>{5C22544A-7EE6-4342-B048-85BDC9FD1C3A}</a:tableStyleId>
              </a:tblPr>
              <a:tblGrid>
                <a:gridCol w="1805764">
                  <a:extLst>
                    <a:ext uri="{9D8B030D-6E8A-4147-A177-3AD203B41FA5}">
                      <a16:colId xmlns:a16="http://schemas.microsoft.com/office/drawing/2014/main" val="4046375680"/>
                    </a:ext>
                  </a:extLst>
                </a:gridCol>
                <a:gridCol w="1838655">
                  <a:extLst>
                    <a:ext uri="{9D8B030D-6E8A-4147-A177-3AD203B41FA5}">
                      <a16:colId xmlns:a16="http://schemas.microsoft.com/office/drawing/2014/main" val="3836363078"/>
                    </a:ext>
                  </a:extLst>
                </a:gridCol>
                <a:gridCol w="2625081">
                  <a:extLst>
                    <a:ext uri="{9D8B030D-6E8A-4147-A177-3AD203B41FA5}">
                      <a16:colId xmlns:a16="http://schemas.microsoft.com/office/drawing/2014/main" val="2601938607"/>
                    </a:ext>
                  </a:extLst>
                </a:gridCol>
                <a:gridCol w="1786916">
                  <a:extLst>
                    <a:ext uri="{9D8B030D-6E8A-4147-A177-3AD203B41FA5}">
                      <a16:colId xmlns:a16="http://schemas.microsoft.com/office/drawing/2014/main" val="1790429295"/>
                    </a:ext>
                  </a:extLst>
                </a:gridCol>
                <a:gridCol w="1805764">
                  <a:extLst>
                    <a:ext uri="{9D8B030D-6E8A-4147-A177-3AD203B41FA5}">
                      <a16:colId xmlns:a16="http://schemas.microsoft.com/office/drawing/2014/main" val="3582529616"/>
                    </a:ext>
                  </a:extLst>
                </a:gridCol>
                <a:gridCol w="1889519">
                  <a:extLst>
                    <a:ext uri="{9D8B030D-6E8A-4147-A177-3AD203B41FA5}">
                      <a16:colId xmlns:a16="http://schemas.microsoft.com/office/drawing/2014/main" val="3542389499"/>
                    </a:ext>
                  </a:extLst>
                </a:gridCol>
              </a:tblGrid>
              <a:tr h="721839">
                <a:tc>
                  <a:txBody>
                    <a:bodyPr/>
                    <a:lstStyle/>
                    <a:p>
                      <a:r>
                        <a:rPr lang="en-US" sz="1900"/>
                        <a:t>Data Type</a:t>
                      </a:r>
                    </a:p>
                  </a:txBody>
                  <a:tcPr marL="97546" marR="97546" marT="48773" marB="48773"/>
                </a:tc>
                <a:tc>
                  <a:txBody>
                    <a:bodyPr/>
                    <a:lstStyle/>
                    <a:p>
                      <a:r>
                        <a:rPr lang="en-US" sz="1900" dirty="0"/>
                        <a:t>Data Oversampling</a:t>
                      </a:r>
                    </a:p>
                  </a:txBody>
                  <a:tcPr marL="97546" marR="97546" marT="48773" marB="48773"/>
                </a:tc>
                <a:tc>
                  <a:txBody>
                    <a:bodyPr/>
                    <a:lstStyle/>
                    <a:p>
                      <a:r>
                        <a:rPr lang="en-US" sz="1900"/>
                        <a:t>Size</a:t>
                      </a:r>
                    </a:p>
                  </a:txBody>
                  <a:tcPr marL="97546" marR="97546" marT="48773" marB="48773"/>
                </a:tc>
                <a:tc>
                  <a:txBody>
                    <a:bodyPr/>
                    <a:lstStyle/>
                    <a:p>
                      <a:r>
                        <a:rPr lang="en-US" sz="1900" dirty="0"/>
                        <a:t>Run Time</a:t>
                      </a:r>
                    </a:p>
                  </a:txBody>
                  <a:tcPr marL="97546" marR="97546" marT="48773" marB="48773"/>
                </a:tc>
                <a:tc>
                  <a:txBody>
                    <a:bodyPr/>
                    <a:lstStyle/>
                    <a:p>
                      <a:r>
                        <a:rPr lang="en-US" sz="1900" dirty="0"/>
                        <a:t>Evaluation - ROC AUC</a:t>
                      </a:r>
                    </a:p>
                  </a:txBody>
                  <a:tcPr marL="97546" marR="97546" marT="48773" marB="48773"/>
                </a:tc>
                <a:tc>
                  <a:txBody>
                    <a:bodyPr/>
                    <a:lstStyle/>
                    <a:p>
                      <a:r>
                        <a:rPr lang="en-US" sz="1900" dirty="0"/>
                        <a:t>Best Hyperparameters</a:t>
                      </a:r>
                    </a:p>
                  </a:txBody>
                  <a:tcPr marL="97546" marR="97546" marT="48773" marB="48773"/>
                </a:tc>
                <a:extLst>
                  <a:ext uri="{0D108BD9-81ED-4DB2-BD59-A6C34878D82A}">
                    <a16:rowId xmlns:a16="http://schemas.microsoft.com/office/drawing/2014/main" val="2638266860"/>
                  </a:ext>
                </a:extLst>
              </a:tr>
              <a:tr h="591778">
                <a:tc>
                  <a:txBody>
                    <a:bodyPr/>
                    <a:lstStyle/>
                    <a:p>
                      <a:r>
                        <a:rPr lang="en-US" sz="1400" dirty="0"/>
                        <a:t>Imbalanced Dataset</a:t>
                      </a:r>
                    </a:p>
                  </a:txBody>
                  <a:tcPr marL="97546" marR="97546" marT="48773" marB="48773"/>
                </a:tc>
                <a:tc>
                  <a:txBody>
                    <a:bodyPr/>
                    <a:lstStyle/>
                    <a:p>
                      <a:r>
                        <a:rPr lang="en-US" sz="1400" dirty="0"/>
                        <a:t>NA</a:t>
                      </a:r>
                    </a:p>
                  </a:txBody>
                  <a:tcPr marL="97546" marR="97546" marT="48773" marB="48773"/>
                </a:tc>
                <a:tc>
                  <a:txBody>
                    <a:bodyPr/>
                    <a:lstStyle/>
                    <a:p>
                      <a:r>
                        <a:rPr lang="en-US" sz="1400" dirty="0" err="1">
                          <a:solidFill>
                            <a:schemeClr val="tx1"/>
                          </a:solidFill>
                        </a:rPr>
                        <a:t>X_Train</a:t>
                      </a:r>
                      <a:r>
                        <a:rPr lang="en-US" sz="1400" dirty="0">
                          <a:solidFill>
                            <a:schemeClr val="tx1"/>
                          </a:solidFill>
                        </a:rPr>
                        <a:t> : 227845</a:t>
                      </a:r>
                    </a:p>
                    <a:p>
                      <a:r>
                        <a:rPr lang="en-US" sz="1400" dirty="0" err="1">
                          <a:solidFill>
                            <a:schemeClr val="tx1"/>
                          </a:solidFill>
                        </a:rPr>
                        <a:t>X_Test</a:t>
                      </a:r>
                      <a:r>
                        <a:rPr lang="en-US" sz="1400" dirty="0">
                          <a:solidFill>
                            <a:schemeClr val="tx1"/>
                          </a:solidFill>
                        </a:rPr>
                        <a:t> : 56962</a:t>
                      </a:r>
                    </a:p>
                  </a:txBody>
                  <a:tcPr marL="97546" marR="97546" marT="48773" marB="48773"/>
                </a:tc>
                <a:tc>
                  <a:txBody>
                    <a:bodyPr/>
                    <a:lstStyle/>
                    <a:p>
                      <a:pPr algn="ctr"/>
                      <a:r>
                        <a:rPr lang="en-US" sz="1400" dirty="0"/>
                        <a:t>3538.86 seconds</a:t>
                      </a:r>
                    </a:p>
                  </a:txBody>
                  <a:tcPr marL="97546" marR="97546" marT="48773" marB="48773"/>
                </a:tc>
                <a:tc>
                  <a:txBody>
                    <a:bodyPr/>
                    <a:lstStyle/>
                    <a:p>
                      <a:pPr algn="ctr"/>
                      <a:r>
                        <a:rPr lang="en-US" sz="1400" dirty="0"/>
                        <a:t>0.9785</a:t>
                      </a:r>
                    </a:p>
                  </a:txBody>
                  <a:tcPr marL="97546" marR="97546" marT="48773" marB="48773"/>
                </a:tc>
                <a:tc>
                  <a:txBody>
                    <a:bodyPr/>
                    <a:lstStyle/>
                    <a:p>
                      <a:pPr algn="ctr"/>
                      <a:r>
                        <a:rPr lang="en-US" sz="1400" b="0" i="0" kern="1200" dirty="0" err="1">
                          <a:solidFill>
                            <a:schemeClr val="dk1"/>
                          </a:solidFill>
                          <a:effectLst/>
                          <a:latin typeface="+mn-lt"/>
                          <a:ea typeface="+mn-ea"/>
                          <a:cs typeface="+mn-cs"/>
                        </a:rPr>
                        <a:t>learning_rate</a:t>
                      </a:r>
                      <a:r>
                        <a:rPr lang="en-US" sz="1400" b="0" i="0" kern="1200" dirty="0">
                          <a:solidFill>
                            <a:schemeClr val="dk1"/>
                          </a:solidFill>
                          <a:effectLst/>
                          <a:latin typeface="+mn-lt"/>
                          <a:ea typeface="+mn-ea"/>
                          <a:cs typeface="+mn-cs"/>
                        </a:rPr>
                        <a:t>: 0.2</a:t>
                      </a:r>
                    </a:p>
                    <a:p>
                      <a:pPr algn="ctr"/>
                      <a:r>
                        <a:rPr lang="en-US" sz="1400" b="0" i="0" kern="1200" dirty="0" err="1">
                          <a:solidFill>
                            <a:schemeClr val="dk1"/>
                          </a:solidFill>
                          <a:effectLst/>
                          <a:latin typeface="+mn-lt"/>
                          <a:ea typeface="+mn-ea"/>
                          <a:cs typeface="+mn-cs"/>
                        </a:rPr>
                        <a:t>max_depth</a:t>
                      </a:r>
                      <a:r>
                        <a:rPr lang="en-US" sz="1400" b="0" i="0" kern="1200" dirty="0">
                          <a:solidFill>
                            <a:schemeClr val="dk1"/>
                          </a:solidFill>
                          <a:effectLst/>
                          <a:latin typeface="+mn-lt"/>
                          <a:ea typeface="+mn-ea"/>
                          <a:cs typeface="+mn-cs"/>
                        </a:rPr>
                        <a:t>: 5</a:t>
                      </a:r>
                    </a:p>
                    <a:p>
                      <a:pPr algn="ctr"/>
                      <a:r>
                        <a:rPr lang="en-US" sz="1400" b="0" i="0" kern="1200" dirty="0" err="1">
                          <a:solidFill>
                            <a:schemeClr val="dk1"/>
                          </a:solidFill>
                          <a:effectLst/>
                          <a:latin typeface="+mn-lt"/>
                          <a:ea typeface="+mn-ea"/>
                          <a:cs typeface="+mn-cs"/>
                        </a:rPr>
                        <a:t>n_estimators</a:t>
                      </a:r>
                      <a:r>
                        <a:rPr lang="en-US" sz="1400" b="0" i="0" kern="1200" dirty="0">
                          <a:solidFill>
                            <a:schemeClr val="dk1"/>
                          </a:solidFill>
                          <a:effectLst/>
                          <a:latin typeface="+mn-lt"/>
                          <a:ea typeface="+mn-ea"/>
                          <a:cs typeface="+mn-cs"/>
                        </a:rPr>
                        <a:t>: 300</a:t>
                      </a:r>
                      <a:endParaRPr lang="en-US" sz="1400" dirty="0"/>
                    </a:p>
                  </a:txBody>
                  <a:tcPr marL="97546" marR="97546" marT="48773" marB="48773"/>
                </a:tc>
                <a:extLst>
                  <a:ext uri="{0D108BD9-81ED-4DB2-BD59-A6C34878D82A}">
                    <a16:rowId xmlns:a16="http://schemas.microsoft.com/office/drawing/2014/main" val="1931460037"/>
                  </a:ext>
                </a:extLst>
              </a:tr>
              <a:tr h="819384">
                <a:tc>
                  <a:txBody>
                    <a:bodyPr/>
                    <a:lstStyle/>
                    <a:p>
                      <a:r>
                        <a:rPr lang="en-US" sz="1400"/>
                        <a:t>Balanced Dataset</a:t>
                      </a:r>
                    </a:p>
                  </a:txBody>
                  <a:tcPr marL="97546" marR="97546" marT="48773" marB="48773"/>
                </a:tc>
                <a:tc>
                  <a:txBody>
                    <a:bodyPr/>
                    <a:lstStyle/>
                    <a:p>
                      <a:r>
                        <a:rPr lang="en-US" sz="1400"/>
                        <a:t>Random Oversampling</a:t>
                      </a:r>
                    </a:p>
                  </a:txBody>
                  <a:tcPr marL="97546" marR="97546" marT="48773" marB="48773"/>
                </a:tc>
                <a:tc>
                  <a:txBody>
                    <a:bodyPr/>
                    <a:lstStyle/>
                    <a:p>
                      <a:r>
                        <a:rPr lang="en-US" sz="1400" b="0" i="0" kern="1200" dirty="0" err="1">
                          <a:solidFill>
                            <a:schemeClr val="tx1"/>
                          </a:solidFill>
                          <a:effectLst/>
                          <a:latin typeface="+mn-lt"/>
                          <a:ea typeface="+mn-ea"/>
                          <a:cs typeface="+mn-cs"/>
                        </a:rPr>
                        <a:t>X_train_ros</a:t>
                      </a:r>
                      <a:r>
                        <a:rPr lang="en-US" sz="1400" b="0" i="0" kern="1200" dirty="0">
                          <a:solidFill>
                            <a:schemeClr val="tx1"/>
                          </a:solidFill>
                          <a:effectLst/>
                          <a:latin typeface="+mn-lt"/>
                          <a:ea typeface="+mn-ea"/>
                          <a:cs typeface="+mn-cs"/>
                        </a:rPr>
                        <a:t> : 454902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chemeClr val="tx1"/>
                          </a:solidFill>
                        </a:rPr>
                        <a:t>X_Test</a:t>
                      </a:r>
                      <a:r>
                        <a:rPr lang="en-US" sz="1400" dirty="0">
                          <a:solidFill>
                            <a:schemeClr val="tx1"/>
                          </a:solidFill>
                        </a:rPr>
                        <a:t> : 56962</a:t>
                      </a:r>
                    </a:p>
                  </a:txBody>
                  <a:tcPr marL="97546" marR="97546" marT="48773" marB="48773"/>
                </a:tc>
                <a:tc>
                  <a:txBody>
                    <a:bodyPr/>
                    <a:lstStyle/>
                    <a:p>
                      <a:pPr algn="ctr"/>
                      <a:r>
                        <a:rPr lang="en-US" sz="1400" dirty="0"/>
                        <a:t>5510.31 seconds</a:t>
                      </a:r>
                    </a:p>
                  </a:txBody>
                  <a:tcPr marL="97546" marR="97546" marT="48773" marB="48773"/>
                </a:tc>
                <a:tc>
                  <a:txBody>
                    <a:bodyPr/>
                    <a:lstStyle/>
                    <a:p>
                      <a:pPr algn="ctr"/>
                      <a:r>
                        <a:rPr lang="en-US" sz="1400" dirty="0"/>
                        <a:t>0.9779</a:t>
                      </a:r>
                    </a:p>
                  </a:txBody>
                  <a:tcPr marL="97546" marR="97546" marT="48773" marB="48773"/>
                </a:tc>
                <a:tc>
                  <a:txBody>
                    <a:bodyPr/>
                    <a:lstStyle/>
                    <a:p>
                      <a:pPr algn="ctr"/>
                      <a:r>
                        <a:rPr lang="en-US" sz="1400" b="0" i="0" kern="1200" dirty="0" err="1">
                          <a:solidFill>
                            <a:schemeClr val="dk1"/>
                          </a:solidFill>
                          <a:effectLst/>
                          <a:latin typeface="+mn-lt"/>
                          <a:ea typeface="+mn-ea"/>
                          <a:cs typeface="+mn-cs"/>
                        </a:rPr>
                        <a:t>learning_rate</a:t>
                      </a:r>
                      <a:r>
                        <a:rPr lang="en-US" sz="1400" b="0" i="0" kern="1200" dirty="0">
                          <a:solidFill>
                            <a:schemeClr val="dk1"/>
                          </a:solidFill>
                          <a:effectLst/>
                          <a:latin typeface="+mn-lt"/>
                          <a:ea typeface="+mn-ea"/>
                          <a:cs typeface="+mn-cs"/>
                        </a:rPr>
                        <a:t>: 0.2</a:t>
                      </a:r>
                    </a:p>
                    <a:p>
                      <a:pPr algn="ctr"/>
                      <a:r>
                        <a:rPr lang="en-US" sz="1400" b="0" i="0" kern="1200" dirty="0" err="1">
                          <a:solidFill>
                            <a:schemeClr val="dk1"/>
                          </a:solidFill>
                          <a:effectLst/>
                          <a:latin typeface="+mn-lt"/>
                          <a:ea typeface="+mn-ea"/>
                          <a:cs typeface="+mn-cs"/>
                        </a:rPr>
                        <a:t>max_depth</a:t>
                      </a:r>
                      <a:r>
                        <a:rPr lang="en-US" sz="1400" b="0" i="0" kern="1200" dirty="0">
                          <a:solidFill>
                            <a:schemeClr val="dk1"/>
                          </a:solidFill>
                          <a:effectLst/>
                          <a:latin typeface="+mn-lt"/>
                          <a:ea typeface="+mn-ea"/>
                          <a:cs typeface="+mn-cs"/>
                        </a:rPr>
                        <a:t>: 4</a:t>
                      </a:r>
                    </a:p>
                    <a:p>
                      <a:pPr algn="ctr"/>
                      <a:r>
                        <a:rPr lang="en-US" sz="1400" b="0" i="0" kern="1200" dirty="0" err="1">
                          <a:solidFill>
                            <a:schemeClr val="dk1"/>
                          </a:solidFill>
                          <a:effectLst/>
                          <a:latin typeface="+mn-lt"/>
                          <a:ea typeface="+mn-ea"/>
                          <a:cs typeface="+mn-cs"/>
                        </a:rPr>
                        <a:t>n_estimators</a:t>
                      </a:r>
                      <a:r>
                        <a:rPr lang="en-US" sz="1400" b="0" i="0" kern="1200" dirty="0">
                          <a:solidFill>
                            <a:schemeClr val="dk1"/>
                          </a:solidFill>
                          <a:effectLst/>
                          <a:latin typeface="+mn-lt"/>
                          <a:ea typeface="+mn-ea"/>
                          <a:cs typeface="+mn-cs"/>
                        </a:rPr>
                        <a:t>: 300</a:t>
                      </a:r>
                      <a:endParaRPr lang="en-US" sz="1400" dirty="0"/>
                    </a:p>
                  </a:txBody>
                  <a:tcPr marL="97546" marR="97546" marT="48773" marB="48773"/>
                </a:tc>
                <a:extLst>
                  <a:ext uri="{0D108BD9-81ED-4DB2-BD59-A6C34878D82A}">
                    <a16:rowId xmlns:a16="http://schemas.microsoft.com/office/drawing/2014/main" val="89103389"/>
                  </a:ext>
                </a:extLst>
              </a:tr>
              <a:tr h="1046991">
                <a:tc>
                  <a:txBody>
                    <a:bodyPr/>
                    <a:lstStyle/>
                    <a:p>
                      <a:r>
                        <a:rPr lang="en-US" sz="1400"/>
                        <a:t>Balanced Dataset</a:t>
                      </a:r>
                    </a:p>
                  </a:txBody>
                  <a:tcPr marL="97546" marR="97546" marT="48773" marB="48773"/>
                </a:tc>
                <a:tc>
                  <a:txBody>
                    <a:bodyPr/>
                    <a:lstStyle/>
                    <a:p>
                      <a:r>
                        <a:rPr lang="en-US" sz="1400"/>
                        <a:t>SMOTE</a:t>
                      </a:r>
                    </a:p>
                  </a:txBody>
                  <a:tcPr marL="97546" marR="97546" marT="48773" marB="48773"/>
                </a:tc>
                <a:tc>
                  <a:txBody>
                    <a:bodyPr/>
                    <a:lstStyle/>
                    <a:p>
                      <a:r>
                        <a:rPr lang="en-US" sz="1400" dirty="0" err="1">
                          <a:solidFill>
                            <a:schemeClr val="tx1"/>
                          </a:solidFill>
                        </a:rPr>
                        <a:t>X_train_smote</a:t>
                      </a:r>
                      <a:r>
                        <a:rPr lang="en-US" sz="1400" dirty="0">
                          <a:solidFill>
                            <a:schemeClr val="tx1"/>
                          </a:solidFill>
                        </a:rPr>
                        <a:t> : 454902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solidFill>
                            <a:schemeClr val="tx1"/>
                          </a:solidFill>
                        </a:rPr>
                        <a:t>X_Test</a:t>
                      </a:r>
                      <a:r>
                        <a:rPr lang="en-US" sz="1400" dirty="0">
                          <a:solidFill>
                            <a:schemeClr val="tx1"/>
                          </a:solidFill>
                        </a:rPr>
                        <a:t> : 56962</a:t>
                      </a:r>
                    </a:p>
                    <a:p>
                      <a:endParaRPr lang="en-US" sz="1400" dirty="0">
                        <a:solidFill>
                          <a:schemeClr val="tx1"/>
                        </a:solidFill>
                      </a:endParaRPr>
                    </a:p>
                  </a:txBody>
                  <a:tcPr marL="97546" marR="97546" marT="48773" marB="48773"/>
                </a:tc>
                <a:tc>
                  <a:txBody>
                    <a:bodyPr/>
                    <a:lstStyle/>
                    <a:p>
                      <a:pPr algn="ctr"/>
                      <a:r>
                        <a:rPr lang="en-US" sz="1400" dirty="0"/>
                        <a:t>8909.62 seconds</a:t>
                      </a:r>
                    </a:p>
                  </a:txBody>
                  <a:tcPr marL="97546" marR="97546" marT="48773" marB="48773"/>
                </a:tc>
                <a:tc>
                  <a:txBody>
                    <a:bodyPr/>
                    <a:lstStyle/>
                    <a:p>
                      <a:pPr algn="ctr"/>
                      <a:r>
                        <a:rPr lang="en-US" sz="1400" dirty="0"/>
                        <a:t>1.00</a:t>
                      </a:r>
                    </a:p>
                  </a:txBody>
                  <a:tcPr marL="97546" marR="97546" marT="48773" marB="48773"/>
                </a:tc>
                <a:tc>
                  <a:txBody>
                    <a:bodyPr/>
                    <a:lstStyle/>
                    <a:p>
                      <a:pPr algn="ctr"/>
                      <a:r>
                        <a:rPr lang="en-US" sz="1400" b="0" i="0" kern="1200" dirty="0" err="1">
                          <a:solidFill>
                            <a:schemeClr val="dk1"/>
                          </a:solidFill>
                          <a:effectLst/>
                          <a:latin typeface="+mn-lt"/>
                          <a:ea typeface="+mn-ea"/>
                          <a:cs typeface="+mn-cs"/>
                        </a:rPr>
                        <a:t>learning_rate</a:t>
                      </a:r>
                      <a:r>
                        <a:rPr lang="en-US" sz="1400" b="0" i="0" kern="1200" dirty="0">
                          <a:solidFill>
                            <a:schemeClr val="dk1"/>
                          </a:solidFill>
                          <a:effectLst/>
                          <a:latin typeface="+mn-lt"/>
                          <a:ea typeface="+mn-ea"/>
                          <a:cs typeface="+mn-cs"/>
                        </a:rPr>
                        <a:t>: 0.2</a:t>
                      </a:r>
                    </a:p>
                    <a:p>
                      <a:pPr algn="ctr"/>
                      <a:r>
                        <a:rPr lang="en-US" sz="1400" b="0" i="0" kern="1200" dirty="0" err="1">
                          <a:solidFill>
                            <a:schemeClr val="dk1"/>
                          </a:solidFill>
                          <a:effectLst/>
                          <a:latin typeface="+mn-lt"/>
                          <a:ea typeface="+mn-ea"/>
                          <a:cs typeface="+mn-cs"/>
                        </a:rPr>
                        <a:t>max_depth</a:t>
                      </a:r>
                      <a:r>
                        <a:rPr lang="en-US" sz="1400" b="0" i="0" kern="1200" dirty="0">
                          <a:solidFill>
                            <a:schemeClr val="dk1"/>
                          </a:solidFill>
                          <a:effectLst/>
                          <a:latin typeface="+mn-lt"/>
                          <a:ea typeface="+mn-ea"/>
                          <a:cs typeface="+mn-cs"/>
                        </a:rPr>
                        <a:t>: 5</a:t>
                      </a:r>
                    </a:p>
                    <a:p>
                      <a:pPr algn="ctr"/>
                      <a:r>
                        <a:rPr lang="en-US" sz="1400" b="0" i="0" kern="1200" dirty="0" err="1">
                          <a:solidFill>
                            <a:schemeClr val="dk1"/>
                          </a:solidFill>
                          <a:effectLst/>
                          <a:latin typeface="+mn-lt"/>
                          <a:ea typeface="+mn-ea"/>
                          <a:cs typeface="+mn-cs"/>
                        </a:rPr>
                        <a:t>n_estimators</a:t>
                      </a:r>
                      <a:r>
                        <a:rPr lang="en-US" sz="1400" b="0" i="0" kern="1200" dirty="0">
                          <a:solidFill>
                            <a:schemeClr val="dk1"/>
                          </a:solidFill>
                          <a:effectLst/>
                          <a:latin typeface="+mn-lt"/>
                          <a:ea typeface="+mn-ea"/>
                          <a:cs typeface="+mn-cs"/>
                        </a:rPr>
                        <a:t>: 300</a:t>
                      </a:r>
                      <a:endParaRPr lang="en-US" sz="1400" dirty="0"/>
                    </a:p>
                    <a:p>
                      <a:pPr algn="ctr"/>
                      <a:endParaRPr lang="en-US" sz="1400" dirty="0"/>
                    </a:p>
                  </a:txBody>
                  <a:tcPr marL="97546" marR="97546" marT="48773" marB="48773"/>
                </a:tc>
                <a:extLst>
                  <a:ext uri="{0D108BD9-81ED-4DB2-BD59-A6C34878D82A}">
                    <a16:rowId xmlns:a16="http://schemas.microsoft.com/office/drawing/2014/main" val="1714661332"/>
                  </a:ext>
                </a:extLst>
              </a:tr>
              <a:tr h="819384">
                <a:tc>
                  <a:txBody>
                    <a:bodyPr/>
                    <a:lstStyle/>
                    <a:p>
                      <a:r>
                        <a:rPr lang="en-US" sz="1500"/>
                        <a:t>Balanced Dataset</a:t>
                      </a:r>
                    </a:p>
                  </a:txBody>
                  <a:tcPr marL="97546" marR="97546" marT="48773" marB="48773"/>
                </a:tc>
                <a:tc>
                  <a:txBody>
                    <a:bodyPr/>
                    <a:lstStyle/>
                    <a:p>
                      <a:r>
                        <a:rPr lang="en-US" sz="1500"/>
                        <a:t>ADASYN</a:t>
                      </a:r>
                    </a:p>
                  </a:txBody>
                  <a:tcPr marL="97546" marR="97546" marT="48773" marB="48773"/>
                </a:tc>
                <a:tc>
                  <a:txBody>
                    <a:bodyPr/>
                    <a:lstStyle/>
                    <a:p>
                      <a:r>
                        <a:rPr lang="en-US" sz="1500" dirty="0" err="1">
                          <a:solidFill>
                            <a:schemeClr val="tx1"/>
                          </a:solidFill>
                        </a:rPr>
                        <a:t>X_train_adasyn</a:t>
                      </a:r>
                      <a:r>
                        <a:rPr lang="en-US" sz="1500" dirty="0">
                          <a:solidFill>
                            <a:schemeClr val="tx1"/>
                          </a:solidFill>
                        </a:rPr>
                        <a:t> : 454900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err="1">
                          <a:solidFill>
                            <a:schemeClr val="tx1"/>
                          </a:solidFill>
                        </a:rPr>
                        <a:t>X_Test</a:t>
                      </a:r>
                      <a:r>
                        <a:rPr lang="en-US" sz="1500" dirty="0">
                          <a:solidFill>
                            <a:schemeClr val="tx1"/>
                          </a:solidFill>
                        </a:rPr>
                        <a:t> : 56962</a:t>
                      </a:r>
                    </a:p>
                  </a:txBody>
                  <a:tcPr marL="97546" marR="97546" marT="48773" marB="48773"/>
                </a:tc>
                <a:tc>
                  <a:txBody>
                    <a:bodyPr/>
                    <a:lstStyle/>
                    <a:p>
                      <a:pPr algn="ctr"/>
                      <a:r>
                        <a:rPr lang="en-US" sz="1500" dirty="0"/>
                        <a:t>8977.06 seconds</a:t>
                      </a:r>
                    </a:p>
                  </a:txBody>
                  <a:tcPr marL="97546" marR="97546" marT="48773" marB="48773"/>
                </a:tc>
                <a:tc>
                  <a:txBody>
                    <a:bodyPr/>
                    <a:lstStyle/>
                    <a:p>
                      <a:pPr algn="ctr"/>
                      <a:r>
                        <a:rPr lang="en-US" sz="1500" dirty="0"/>
                        <a:t>0.9751</a:t>
                      </a:r>
                    </a:p>
                  </a:txBody>
                  <a:tcPr marL="97546" marR="97546" marT="48773" marB="48773"/>
                </a:tc>
                <a:tc>
                  <a:txBody>
                    <a:bodyPr/>
                    <a:lstStyle/>
                    <a:p>
                      <a:pPr marL="0" algn="ctr" defTabSz="914400" rtl="0" eaLnBrk="1" latinLnBrk="0" hangingPunct="1"/>
                      <a:r>
                        <a:rPr lang="en-US" sz="1400" b="0" i="0" kern="1200" dirty="0" err="1">
                          <a:solidFill>
                            <a:schemeClr val="dk1"/>
                          </a:solidFill>
                          <a:effectLst/>
                          <a:latin typeface="+mn-lt"/>
                          <a:ea typeface="+mn-ea"/>
                          <a:cs typeface="+mn-cs"/>
                        </a:rPr>
                        <a:t>learning_rate</a:t>
                      </a:r>
                      <a:r>
                        <a:rPr lang="en-US" sz="1400" b="0" i="0" kern="1200" dirty="0">
                          <a:solidFill>
                            <a:schemeClr val="dk1"/>
                          </a:solidFill>
                          <a:effectLst/>
                          <a:latin typeface="+mn-lt"/>
                          <a:ea typeface="+mn-ea"/>
                          <a:cs typeface="+mn-cs"/>
                        </a:rPr>
                        <a:t>: 0.2</a:t>
                      </a:r>
                    </a:p>
                    <a:p>
                      <a:pPr marL="0" algn="ctr" defTabSz="914400" rtl="0" eaLnBrk="1" latinLnBrk="0" hangingPunct="1"/>
                      <a:r>
                        <a:rPr lang="en-US" sz="1400" b="0" i="0" kern="1200" dirty="0" err="1">
                          <a:solidFill>
                            <a:schemeClr val="dk1"/>
                          </a:solidFill>
                          <a:effectLst/>
                          <a:latin typeface="+mn-lt"/>
                          <a:ea typeface="+mn-ea"/>
                          <a:cs typeface="+mn-cs"/>
                        </a:rPr>
                        <a:t>max_depth</a:t>
                      </a:r>
                      <a:r>
                        <a:rPr lang="en-US" sz="1400" b="0" i="0" kern="1200" dirty="0">
                          <a:solidFill>
                            <a:schemeClr val="dk1"/>
                          </a:solidFill>
                          <a:effectLst/>
                          <a:latin typeface="+mn-lt"/>
                          <a:ea typeface="+mn-ea"/>
                          <a:cs typeface="+mn-cs"/>
                        </a:rPr>
                        <a:t>: 5</a:t>
                      </a:r>
                    </a:p>
                    <a:p>
                      <a:pPr marL="0" algn="ctr" defTabSz="914400" rtl="0" eaLnBrk="1" latinLnBrk="0" hangingPunct="1"/>
                      <a:r>
                        <a:rPr lang="en-US" sz="1400" b="0" i="0" kern="1200" dirty="0" err="1">
                          <a:solidFill>
                            <a:schemeClr val="dk1"/>
                          </a:solidFill>
                          <a:effectLst/>
                          <a:latin typeface="+mn-lt"/>
                          <a:ea typeface="+mn-ea"/>
                          <a:cs typeface="+mn-cs"/>
                        </a:rPr>
                        <a:t>n_estimators</a:t>
                      </a:r>
                      <a:r>
                        <a:rPr lang="en-US" sz="1400" b="0" i="0" kern="1200" dirty="0">
                          <a:solidFill>
                            <a:schemeClr val="dk1"/>
                          </a:solidFill>
                          <a:effectLst/>
                          <a:latin typeface="+mn-lt"/>
                          <a:ea typeface="+mn-ea"/>
                          <a:cs typeface="+mn-cs"/>
                        </a:rPr>
                        <a:t>: 300</a:t>
                      </a:r>
                    </a:p>
                    <a:p>
                      <a:pPr algn="ctr"/>
                      <a:endParaRPr lang="en-US" sz="1500" dirty="0"/>
                    </a:p>
                  </a:txBody>
                  <a:tcPr marL="97546" marR="97546" marT="48773" marB="48773"/>
                </a:tc>
                <a:extLst>
                  <a:ext uri="{0D108BD9-81ED-4DB2-BD59-A6C34878D82A}">
                    <a16:rowId xmlns:a16="http://schemas.microsoft.com/office/drawing/2014/main" val="2218449266"/>
                  </a:ext>
                </a:extLst>
              </a:tr>
            </a:tbl>
          </a:graphicData>
        </a:graphic>
      </p:graphicFrame>
    </p:spTree>
    <p:extLst>
      <p:ext uri="{BB962C8B-B14F-4D97-AF65-F5344CB8AC3E}">
        <p14:creationId xmlns:p14="http://schemas.microsoft.com/office/powerpoint/2010/main" val="398405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1267</Words>
  <Application>Microsoft Office PowerPoint</Application>
  <PresentationFormat>Widescreen</PresentationFormat>
  <Paragraphs>151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freight-text-pro</vt:lpstr>
      <vt:lpstr>Office Theme</vt:lpstr>
      <vt:lpstr>Credit Card Fraud Detection with Machine Learning</vt:lpstr>
      <vt:lpstr>Agenda</vt:lpstr>
      <vt:lpstr>Overview</vt:lpstr>
      <vt:lpstr>Data – Imbalanced Dataset</vt:lpstr>
      <vt:lpstr>Data - Correlation </vt:lpstr>
      <vt:lpstr>Normalized Data</vt:lpstr>
      <vt:lpstr>Oversampled Datapoints</vt:lpstr>
      <vt:lpstr>Model Performance - Logistic Regression with Hyperparameter Tuning </vt:lpstr>
      <vt:lpstr>Model Performance - XGBoost with Hyperparameter Tuning </vt:lpstr>
      <vt:lpstr>Model Evaluation with ADASYN</vt:lpstr>
      <vt:lpstr>Interpreting an F1 Score of 0.9455 in Classification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Sahana Jagadish</dc:creator>
  <cp:lastModifiedBy>Sahana Jagadish</cp:lastModifiedBy>
  <cp:revision>84</cp:revision>
  <dcterms:created xsi:type="dcterms:W3CDTF">2023-09-09T20:13:00Z</dcterms:created>
  <dcterms:modified xsi:type="dcterms:W3CDTF">2023-09-25T02:57:24Z</dcterms:modified>
</cp:coreProperties>
</file>