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84" d="100"/>
          <a:sy n="84" d="100"/>
        </p:scale>
        <p:origin x="643" y="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E3FAAE95-7C58-45E3-AD98-73FA7240629C}" type="doc">
      <dgm:prSet loTypeId="urn:microsoft.com/office/officeart/2016/7/layout/HexagonTimeline" loCatId="process" qsTypeId="urn:microsoft.com/office/officeart/2005/8/quickstyle/simple1" qsCatId="simple" csTypeId="urn:microsoft.com/office/officeart/2005/8/colors/accent1_2" csCatId="accent1" phldr="1"/>
      <dgm:spPr/>
      <dgm:t>
        <a:bodyPr/>
        <a:lstStyle/>
        <a:p>
          <a:endParaRPr lang="en-US"/>
        </a:p>
      </dgm:t>
    </dgm:pt>
    <dgm:pt modelId="{6406A53E-FCD2-4C97-BAF0-01A658308256}">
      <dgm:prSet/>
      <dgm:spPr/>
      <dgm:t>
        <a:bodyPr/>
        <a:lstStyle/>
        <a:p>
          <a:r>
            <a:rPr lang="en-US"/>
            <a:t>4:00 AM – 8:00 AM</a:t>
          </a:r>
        </a:p>
      </dgm:t>
    </dgm:pt>
    <dgm:pt modelId="{0CAB50C6-3E41-41CA-9E82-276F32A66958}" type="parTrans" cxnId="{B6025807-12FC-4A1D-BE76-69272605DD6F}">
      <dgm:prSet/>
      <dgm:spPr/>
      <dgm:t>
        <a:bodyPr/>
        <a:lstStyle/>
        <a:p>
          <a:endParaRPr lang="en-US"/>
        </a:p>
      </dgm:t>
    </dgm:pt>
    <dgm:pt modelId="{3ADD6055-1074-400B-9F68-B8234ADE8D9B}" type="sibTrans" cxnId="{B6025807-12FC-4A1D-BE76-69272605DD6F}">
      <dgm:prSet/>
      <dgm:spPr/>
      <dgm:t>
        <a:bodyPr/>
        <a:lstStyle/>
        <a:p>
          <a:endParaRPr lang="en-US"/>
        </a:p>
      </dgm:t>
    </dgm:pt>
    <dgm:pt modelId="{72EF67EF-D0F5-4149-B2D6-F26AA04472D3}">
      <dgm:prSet/>
      <dgm:spPr/>
      <dgm:t>
        <a:bodyPr/>
        <a:lstStyle/>
        <a:p>
          <a:r>
            <a:rPr lang="en-US"/>
            <a:t>Maximum cancellations observed from City to Airport in the early morning</a:t>
          </a:r>
        </a:p>
      </dgm:t>
    </dgm:pt>
    <dgm:pt modelId="{90A7233A-4EEF-4C5C-8CDA-A97E6EEF0EF9}" type="parTrans" cxnId="{DBD726BF-BF11-4CC8-BFED-575B199E87FA}">
      <dgm:prSet/>
      <dgm:spPr/>
      <dgm:t>
        <a:bodyPr/>
        <a:lstStyle/>
        <a:p>
          <a:endParaRPr lang="en-US"/>
        </a:p>
      </dgm:t>
    </dgm:pt>
    <dgm:pt modelId="{25FDD35C-0E1D-4BF0-A278-09EE778EF355}" type="sibTrans" cxnId="{DBD726BF-BF11-4CC8-BFED-575B199E87FA}">
      <dgm:prSet/>
      <dgm:spPr/>
      <dgm:t>
        <a:bodyPr/>
        <a:lstStyle/>
        <a:p>
          <a:endParaRPr lang="en-US"/>
        </a:p>
      </dgm:t>
    </dgm:pt>
    <dgm:pt modelId="{60469479-3401-40C8-85C7-F568B985E3DD}">
      <dgm:prSet/>
      <dgm:spPr/>
      <dgm:t>
        <a:bodyPr/>
        <a:lstStyle/>
        <a:p>
          <a:r>
            <a:rPr lang="en-US"/>
            <a:t>4:00 PM – 8:00 PM</a:t>
          </a:r>
        </a:p>
      </dgm:t>
    </dgm:pt>
    <dgm:pt modelId="{23E1B185-92D5-476D-9196-38BD1A4EF13E}" type="parTrans" cxnId="{67E582DB-E76E-4015-A332-5874D1FE6558}">
      <dgm:prSet/>
      <dgm:spPr/>
      <dgm:t>
        <a:bodyPr/>
        <a:lstStyle/>
        <a:p>
          <a:endParaRPr lang="en-US"/>
        </a:p>
      </dgm:t>
    </dgm:pt>
    <dgm:pt modelId="{42A6DA45-E486-4F66-9422-A62B1F51C559}" type="sibTrans" cxnId="{67E582DB-E76E-4015-A332-5874D1FE6558}">
      <dgm:prSet/>
      <dgm:spPr/>
      <dgm:t>
        <a:bodyPr/>
        <a:lstStyle/>
        <a:p>
          <a:endParaRPr lang="en-US"/>
        </a:p>
      </dgm:t>
    </dgm:pt>
    <dgm:pt modelId="{15DBB634-0FEF-4811-ADE8-83C49686F24D}">
      <dgm:prSet/>
      <dgm:spPr/>
      <dgm:t>
        <a:bodyPr/>
        <a:lstStyle/>
        <a:p>
          <a:r>
            <a:rPr lang="en-US"/>
            <a:t>Maximum cabs unavailability observed from Airport to City in the evening 4 PM – 8 PM </a:t>
          </a:r>
        </a:p>
      </dgm:t>
    </dgm:pt>
    <dgm:pt modelId="{4B58A6D7-9562-49F1-82C1-34345CCB1A36}" type="parTrans" cxnId="{FA023E33-075D-42DE-89C3-D1EDD11F870A}">
      <dgm:prSet/>
      <dgm:spPr/>
      <dgm:t>
        <a:bodyPr/>
        <a:lstStyle/>
        <a:p>
          <a:endParaRPr lang="en-US"/>
        </a:p>
      </dgm:t>
    </dgm:pt>
    <dgm:pt modelId="{3EF8C483-C552-4AF4-877B-18C3783A794A}" type="sibTrans" cxnId="{FA023E33-075D-42DE-89C3-D1EDD11F870A}">
      <dgm:prSet/>
      <dgm:spPr/>
      <dgm:t>
        <a:bodyPr/>
        <a:lstStyle/>
        <a:p>
          <a:endParaRPr lang="en-US"/>
        </a:p>
      </dgm:t>
    </dgm:pt>
    <dgm:pt modelId="{3D9950F0-5016-4E5C-B927-7A540436BDC2}" type="pres">
      <dgm:prSet presAssocID="{E3FAAE95-7C58-45E3-AD98-73FA7240629C}" presName="Name0" presStyleCnt="0">
        <dgm:presLayoutVars>
          <dgm:chMax/>
          <dgm:chPref/>
          <dgm:animLvl val="lvl"/>
        </dgm:presLayoutVars>
      </dgm:prSet>
      <dgm:spPr/>
    </dgm:pt>
    <dgm:pt modelId="{DE3A3043-2172-45FA-ACF5-25585F286D4C}" type="pres">
      <dgm:prSet presAssocID="{6406A53E-FCD2-4C97-BAF0-01A658308256}" presName="composite" presStyleCnt="0"/>
      <dgm:spPr/>
    </dgm:pt>
    <dgm:pt modelId="{084378D2-0E4D-414B-BF7E-F4CAE7CCEC23}" type="pres">
      <dgm:prSet presAssocID="{6406A53E-FCD2-4C97-BAF0-01A658308256}" presName="Parent1" presStyleLbl="alignNode1" presStyleIdx="0" presStyleCnt="2">
        <dgm:presLayoutVars>
          <dgm:chMax val="1"/>
          <dgm:chPref val="1"/>
          <dgm:bulletEnabled val="1"/>
        </dgm:presLayoutVars>
      </dgm:prSet>
      <dgm:spPr/>
    </dgm:pt>
    <dgm:pt modelId="{CE8FF76E-ECED-4B98-929E-E2FAF9C3C3E8}" type="pres">
      <dgm:prSet presAssocID="{6406A53E-FCD2-4C97-BAF0-01A658308256}" presName="Childtext1" presStyleLbl="revTx" presStyleIdx="0" presStyleCnt="2">
        <dgm:presLayoutVars>
          <dgm:chMax val="0"/>
          <dgm:chPref val="0"/>
          <dgm:bulletEnabled/>
        </dgm:presLayoutVars>
      </dgm:prSet>
      <dgm:spPr/>
    </dgm:pt>
    <dgm:pt modelId="{FA0EDE92-AAF8-4C4F-B769-2F675F7EBAEC}" type="pres">
      <dgm:prSet presAssocID="{6406A53E-FCD2-4C97-BAF0-01A658308256}" presName="ConnectLine" presStyleLbl="sibTrans1D1" presStyleIdx="0" presStyleCnt="2"/>
      <dgm:spPr>
        <a:noFill/>
        <a:ln w="12700" cap="flat" cmpd="sng" algn="ctr">
          <a:solidFill>
            <a:schemeClr val="accent1">
              <a:hueOff val="0"/>
              <a:satOff val="0"/>
              <a:lumOff val="0"/>
              <a:alphaOff val="0"/>
            </a:schemeClr>
          </a:solidFill>
          <a:prstDash val="dash"/>
          <a:miter lim="800000"/>
        </a:ln>
        <a:effectLst/>
      </dgm:spPr>
    </dgm:pt>
    <dgm:pt modelId="{65AC50F3-715E-41B1-9FCE-B1AE626BA720}" type="pres">
      <dgm:prSet presAssocID="{6406A53E-FCD2-4C97-BAF0-01A658308256}" presName="ConnectLineEnd" presStyleLbl="node1" presStyleIdx="0" presStyleCnt="2"/>
      <dgm:spPr/>
    </dgm:pt>
    <dgm:pt modelId="{12C5D52E-06AC-4F40-B757-34B179EEA89E}" type="pres">
      <dgm:prSet presAssocID="{6406A53E-FCD2-4C97-BAF0-01A658308256}" presName="EmptyPane" presStyleCnt="0"/>
      <dgm:spPr/>
    </dgm:pt>
    <dgm:pt modelId="{D626397E-90C4-4D34-B0B9-6C44601C05FE}" type="pres">
      <dgm:prSet presAssocID="{3ADD6055-1074-400B-9F68-B8234ADE8D9B}" presName="spaceBetweenRectangles" presStyleLbl="fgAcc1" presStyleIdx="0" presStyleCnt="1"/>
      <dgm:spPr/>
    </dgm:pt>
    <dgm:pt modelId="{ED4FC827-F7A6-44D2-A32E-16AAD0CDECFE}" type="pres">
      <dgm:prSet presAssocID="{60469479-3401-40C8-85C7-F568B985E3DD}" presName="composite" presStyleCnt="0"/>
      <dgm:spPr/>
    </dgm:pt>
    <dgm:pt modelId="{B606DA16-AA9E-4F56-AC5B-05EAA1DE8642}" type="pres">
      <dgm:prSet presAssocID="{60469479-3401-40C8-85C7-F568B985E3DD}" presName="Parent1" presStyleLbl="alignNode1" presStyleIdx="1" presStyleCnt="2">
        <dgm:presLayoutVars>
          <dgm:chMax val="1"/>
          <dgm:chPref val="1"/>
          <dgm:bulletEnabled val="1"/>
        </dgm:presLayoutVars>
      </dgm:prSet>
      <dgm:spPr/>
    </dgm:pt>
    <dgm:pt modelId="{0C0ECD3C-F5DB-4359-80AB-51482BBE224A}" type="pres">
      <dgm:prSet presAssocID="{60469479-3401-40C8-85C7-F568B985E3DD}" presName="Childtext1" presStyleLbl="revTx" presStyleIdx="1" presStyleCnt="2">
        <dgm:presLayoutVars>
          <dgm:chMax val="0"/>
          <dgm:chPref val="0"/>
          <dgm:bulletEnabled/>
        </dgm:presLayoutVars>
      </dgm:prSet>
      <dgm:spPr/>
    </dgm:pt>
    <dgm:pt modelId="{A2437F72-5190-4628-8F3D-8FFC806E78A4}" type="pres">
      <dgm:prSet presAssocID="{60469479-3401-40C8-85C7-F568B985E3DD}" presName="ConnectLine" presStyleLbl="sibTrans1D1" presStyleIdx="1" presStyleCnt="2"/>
      <dgm:spPr>
        <a:noFill/>
        <a:ln w="12700" cap="flat" cmpd="sng" algn="ctr">
          <a:solidFill>
            <a:schemeClr val="accent1">
              <a:hueOff val="0"/>
              <a:satOff val="0"/>
              <a:lumOff val="0"/>
              <a:alphaOff val="0"/>
            </a:schemeClr>
          </a:solidFill>
          <a:prstDash val="dash"/>
          <a:miter lim="800000"/>
        </a:ln>
        <a:effectLst/>
      </dgm:spPr>
    </dgm:pt>
    <dgm:pt modelId="{48377D2C-8478-4EC9-AD54-C532C7CBC6E3}" type="pres">
      <dgm:prSet presAssocID="{60469479-3401-40C8-85C7-F568B985E3DD}" presName="ConnectLineEnd" presStyleLbl="node1" presStyleIdx="1" presStyleCnt="2"/>
      <dgm:spPr/>
    </dgm:pt>
    <dgm:pt modelId="{7B2E24A7-A5AF-4D9F-ACA3-866E5B9DD8F3}" type="pres">
      <dgm:prSet presAssocID="{60469479-3401-40C8-85C7-F568B985E3DD}" presName="EmptyPane" presStyleCnt="0"/>
      <dgm:spPr/>
    </dgm:pt>
  </dgm:ptLst>
  <dgm:cxnLst>
    <dgm:cxn modelId="{B6025807-12FC-4A1D-BE76-69272605DD6F}" srcId="{E3FAAE95-7C58-45E3-AD98-73FA7240629C}" destId="{6406A53E-FCD2-4C97-BAF0-01A658308256}" srcOrd="0" destOrd="0" parTransId="{0CAB50C6-3E41-41CA-9E82-276F32A66958}" sibTransId="{3ADD6055-1074-400B-9F68-B8234ADE8D9B}"/>
    <dgm:cxn modelId="{FA023E33-075D-42DE-89C3-D1EDD11F870A}" srcId="{60469479-3401-40C8-85C7-F568B985E3DD}" destId="{15DBB634-0FEF-4811-ADE8-83C49686F24D}" srcOrd="0" destOrd="0" parTransId="{4B58A6D7-9562-49F1-82C1-34345CCB1A36}" sibTransId="{3EF8C483-C552-4AF4-877B-18C3783A794A}"/>
    <dgm:cxn modelId="{5882FF6D-98C3-42DC-9D65-4E5A6611E67D}" type="presOf" srcId="{60469479-3401-40C8-85C7-F568B985E3DD}" destId="{B606DA16-AA9E-4F56-AC5B-05EAA1DE8642}" srcOrd="0" destOrd="0" presId="urn:microsoft.com/office/officeart/2016/7/layout/HexagonTimeline"/>
    <dgm:cxn modelId="{C2F25AA0-8B3E-462B-9EAC-B1A579EF5500}" type="presOf" srcId="{E3FAAE95-7C58-45E3-AD98-73FA7240629C}" destId="{3D9950F0-5016-4E5C-B927-7A540436BDC2}" srcOrd="0" destOrd="0" presId="urn:microsoft.com/office/officeart/2016/7/layout/HexagonTimeline"/>
    <dgm:cxn modelId="{7D58E7AE-F3AC-419D-A293-A22247F0DA43}" type="presOf" srcId="{15DBB634-0FEF-4811-ADE8-83C49686F24D}" destId="{0C0ECD3C-F5DB-4359-80AB-51482BBE224A}" srcOrd="0" destOrd="0" presId="urn:microsoft.com/office/officeart/2016/7/layout/HexagonTimeline"/>
    <dgm:cxn modelId="{D4519CB0-02B3-40C2-A1E8-5886BFC5A92A}" type="presOf" srcId="{72EF67EF-D0F5-4149-B2D6-F26AA04472D3}" destId="{CE8FF76E-ECED-4B98-929E-E2FAF9C3C3E8}" srcOrd="0" destOrd="0" presId="urn:microsoft.com/office/officeart/2016/7/layout/HexagonTimeline"/>
    <dgm:cxn modelId="{DBD726BF-BF11-4CC8-BFED-575B199E87FA}" srcId="{6406A53E-FCD2-4C97-BAF0-01A658308256}" destId="{72EF67EF-D0F5-4149-B2D6-F26AA04472D3}" srcOrd="0" destOrd="0" parTransId="{90A7233A-4EEF-4C5C-8CDA-A97E6EEF0EF9}" sibTransId="{25FDD35C-0E1D-4BF0-A278-09EE778EF355}"/>
    <dgm:cxn modelId="{67E582DB-E76E-4015-A332-5874D1FE6558}" srcId="{E3FAAE95-7C58-45E3-AD98-73FA7240629C}" destId="{60469479-3401-40C8-85C7-F568B985E3DD}" srcOrd="1" destOrd="0" parTransId="{23E1B185-92D5-476D-9196-38BD1A4EF13E}" sibTransId="{42A6DA45-E486-4F66-9422-A62B1F51C559}"/>
    <dgm:cxn modelId="{152FA0ED-CBE6-4A54-AF5B-55EC02543766}" type="presOf" srcId="{6406A53E-FCD2-4C97-BAF0-01A658308256}" destId="{084378D2-0E4D-414B-BF7E-F4CAE7CCEC23}" srcOrd="0" destOrd="0" presId="urn:microsoft.com/office/officeart/2016/7/layout/HexagonTimeline"/>
    <dgm:cxn modelId="{B57B6D7C-2B14-49B8-B88D-71BB77B88267}" type="presParOf" srcId="{3D9950F0-5016-4E5C-B927-7A540436BDC2}" destId="{DE3A3043-2172-45FA-ACF5-25585F286D4C}" srcOrd="0" destOrd="0" presId="urn:microsoft.com/office/officeart/2016/7/layout/HexagonTimeline"/>
    <dgm:cxn modelId="{30CD46F6-FCCA-4D90-BEAA-664C3AE9F1AF}" type="presParOf" srcId="{DE3A3043-2172-45FA-ACF5-25585F286D4C}" destId="{084378D2-0E4D-414B-BF7E-F4CAE7CCEC23}" srcOrd="0" destOrd="0" presId="urn:microsoft.com/office/officeart/2016/7/layout/HexagonTimeline"/>
    <dgm:cxn modelId="{2ACBA891-FB19-4D2B-A58B-EB5CF80FF793}" type="presParOf" srcId="{DE3A3043-2172-45FA-ACF5-25585F286D4C}" destId="{CE8FF76E-ECED-4B98-929E-E2FAF9C3C3E8}" srcOrd="1" destOrd="0" presId="urn:microsoft.com/office/officeart/2016/7/layout/HexagonTimeline"/>
    <dgm:cxn modelId="{C2A840A7-3656-4C8C-8BFB-79EA942BD510}" type="presParOf" srcId="{DE3A3043-2172-45FA-ACF5-25585F286D4C}" destId="{FA0EDE92-AAF8-4C4F-B769-2F675F7EBAEC}" srcOrd="2" destOrd="0" presId="urn:microsoft.com/office/officeart/2016/7/layout/HexagonTimeline"/>
    <dgm:cxn modelId="{75DAE840-11F1-4209-953A-47CED1C3DD16}" type="presParOf" srcId="{DE3A3043-2172-45FA-ACF5-25585F286D4C}" destId="{65AC50F3-715E-41B1-9FCE-B1AE626BA720}" srcOrd="3" destOrd="0" presId="urn:microsoft.com/office/officeart/2016/7/layout/HexagonTimeline"/>
    <dgm:cxn modelId="{34A2A622-548A-49F8-8FD4-0C23352EBA01}" type="presParOf" srcId="{DE3A3043-2172-45FA-ACF5-25585F286D4C}" destId="{12C5D52E-06AC-4F40-B757-34B179EEA89E}" srcOrd="4" destOrd="0" presId="urn:microsoft.com/office/officeart/2016/7/layout/HexagonTimeline"/>
    <dgm:cxn modelId="{9EA0B4F7-44E9-457E-AF5C-F5C8B7DB8D95}" type="presParOf" srcId="{3D9950F0-5016-4E5C-B927-7A540436BDC2}" destId="{D626397E-90C4-4D34-B0B9-6C44601C05FE}" srcOrd="1" destOrd="0" presId="urn:microsoft.com/office/officeart/2016/7/layout/HexagonTimeline"/>
    <dgm:cxn modelId="{B2407CFD-9211-4B16-8309-FFB7AF41F170}" type="presParOf" srcId="{3D9950F0-5016-4E5C-B927-7A540436BDC2}" destId="{ED4FC827-F7A6-44D2-A32E-16AAD0CDECFE}" srcOrd="2" destOrd="0" presId="urn:microsoft.com/office/officeart/2016/7/layout/HexagonTimeline"/>
    <dgm:cxn modelId="{370E9105-2B0A-4CBF-AE7B-484356B405FD}" type="presParOf" srcId="{ED4FC827-F7A6-44D2-A32E-16AAD0CDECFE}" destId="{B606DA16-AA9E-4F56-AC5B-05EAA1DE8642}" srcOrd="0" destOrd="0" presId="urn:microsoft.com/office/officeart/2016/7/layout/HexagonTimeline"/>
    <dgm:cxn modelId="{606B6E9A-66E9-48F3-8F3F-92E167AFC0F1}" type="presParOf" srcId="{ED4FC827-F7A6-44D2-A32E-16AAD0CDECFE}" destId="{0C0ECD3C-F5DB-4359-80AB-51482BBE224A}" srcOrd="1" destOrd="0" presId="urn:microsoft.com/office/officeart/2016/7/layout/HexagonTimeline"/>
    <dgm:cxn modelId="{ADB1882A-2551-4FB2-BF61-F5BA3CD283B7}" type="presParOf" srcId="{ED4FC827-F7A6-44D2-A32E-16AAD0CDECFE}" destId="{A2437F72-5190-4628-8F3D-8FFC806E78A4}" srcOrd="2" destOrd="0" presId="urn:microsoft.com/office/officeart/2016/7/layout/HexagonTimeline"/>
    <dgm:cxn modelId="{C13286BD-029B-412B-8385-B1994AED936A}" type="presParOf" srcId="{ED4FC827-F7A6-44D2-A32E-16AAD0CDECFE}" destId="{48377D2C-8478-4EC9-AD54-C532C7CBC6E3}" srcOrd="3" destOrd="0" presId="urn:microsoft.com/office/officeart/2016/7/layout/HexagonTimeline"/>
    <dgm:cxn modelId="{340D828E-D9E4-4547-8132-C9B997B77053}" type="presParOf" srcId="{ED4FC827-F7A6-44D2-A32E-16AAD0CDECFE}" destId="{7B2E24A7-A5AF-4D9F-ACA3-866E5B9DD8F3}" srcOrd="4" destOrd="0" presId="urn:microsoft.com/office/officeart/2016/7/layout/Hexago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36714B8-056B-4837-94D2-F6D691731BE3}"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320147B2-489D-4916-B9B1-E32A23FB1310}">
      <dgm:prSet/>
      <dgm:spPr/>
      <dgm:t>
        <a:bodyPr/>
        <a:lstStyle/>
        <a:p>
          <a:pPr>
            <a:defRPr cap="all"/>
          </a:pPr>
          <a:r>
            <a:rPr lang="en-US" b="0" i="0"/>
            <a:t>Increase price in the Evenings From Airport to City and give bonus to drivers</a:t>
          </a:r>
          <a:endParaRPr lang="en-US"/>
        </a:p>
      </dgm:t>
    </dgm:pt>
    <dgm:pt modelId="{4AB2BA78-D009-4E5D-B9F0-2D622AF3500E}" type="parTrans" cxnId="{47A9612F-DD1D-4087-B41A-0FE4BDA7845D}">
      <dgm:prSet/>
      <dgm:spPr/>
      <dgm:t>
        <a:bodyPr/>
        <a:lstStyle/>
        <a:p>
          <a:endParaRPr lang="en-US"/>
        </a:p>
      </dgm:t>
    </dgm:pt>
    <dgm:pt modelId="{3D010A9B-4E9E-4FCE-9042-AA8302B88684}" type="sibTrans" cxnId="{47A9612F-DD1D-4087-B41A-0FE4BDA7845D}">
      <dgm:prSet/>
      <dgm:spPr/>
      <dgm:t>
        <a:bodyPr/>
        <a:lstStyle/>
        <a:p>
          <a:endParaRPr lang="en-US"/>
        </a:p>
      </dgm:t>
    </dgm:pt>
    <dgm:pt modelId="{2B072A36-EF6D-44E9-BF4F-96458605F7FD}">
      <dgm:prSet/>
      <dgm:spPr/>
      <dgm:t>
        <a:bodyPr/>
        <a:lstStyle/>
        <a:p>
          <a:pPr>
            <a:defRPr cap="all"/>
          </a:pPr>
          <a:r>
            <a:rPr lang="en-US" b="0" i="0"/>
            <a:t>Increase price in the Mornings From City to Airport and give bonus to drivers</a:t>
          </a:r>
          <a:endParaRPr lang="en-US"/>
        </a:p>
      </dgm:t>
    </dgm:pt>
    <dgm:pt modelId="{E873F045-B98A-4934-AA22-71353B599F8A}" type="parTrans" cxnId="{654E3CCE-DA87-48A3-B85F-3E97FBF94AA1}">
      <dgm:prSet/>
      <dgm:spPr/>
      <dgm:t>
        <a:bodyPr/>
        <a:lstStyle/>
        <a:p>
          <a:endParaRPr lang="en-US"/>
        </a:p>
      </dgm:t>
    </dgm:pt>
    <dgm:pt modelId="{B2051E65-72FF-48A8-8B0D-98B1D22398C1}" type="sibTrans" cxnId="{654E3CCE-DA87-48A3-B85F-3E97FBF94AA1}">
      <dgm:prSet/>
      <dgm:spPr/>
      <dgm:t>
        <a:bodyPr/>
        <a:lstStyle/>
        <a:p>
          <a:endParaRPr lang="en-US"/>
        </a:p>
      </dgm:t>
    </dgm:pt>
    <dgm:pt modelId="{C7339DCA-66D9-4A3B-9B4E-CB27C5C1F08A}">
      <dgm:prSet/>
      <dgm:spPr/>
      <dgm:t>
        <a:bodyPr/>
        <a:lstStyle/>
        <a:p>
          <a:pPr>
            <a:defRPr cap="all"/>
          </a:pPr>
          <a:r>
            <a:rPr lang="en-US" b="0" i="0"/>
            <a:t>Uber can give gas price during off hours to Airport and City for pickup without a ride</a:t>
          </a:r>
          <a:endParaRPr lang="en-US"/>
        </a:p>
      </dgm:t>
    </dgm:pt>
    <dgm:pt modelId="{51542D6F-AFFE-4F1F-8485-2C227618B056}" type="parTrans" cxnId="{EB7C5F1A-A209-4618-9A7C-9F384DB598A8}">
      <dgm:prSet/>
      <dgm:spPr/>
      <dgm:t>
        <a:bodyPr/>
        <a:lstStyle/>
        <a:p>
          <a:endParaRPr lang="en-US"/>
        </a:p>
      </dgm:t>
    </dgm:pt>
    <dgm:pt modelId="{93F2C9B8-0A85-4444-A203-A4E5D7FC3BA4}" type="sibTrans" cxnId="{EB7C5F1A-A209-4618-9A7C-9F384DB598A8}">
      <dgm:prSet/>
      <dgm:spPr/>
      <dgm:t>
        <a:bodyPr/>
        <a:lstStyle/>
        <a:p>
          <a:endParaRPr lang="en-US"/>
        </a:p>
      </dgm:t>
    </dgm:pt>
    <dgm:pt modelId="{5CD64770-8076-4CE9-AAA3-373C4FAF23FB}" type="pres">
      <dgm:prSet presAssocID="{C36714B8-056B-4837-94D2-F6D691731BE3}" presName="root" presStyleCnt="0">
        <dgm:presLayoutVars>
          <dgm:dir/>
          <dgm:resizeHandles val="exact"/>
        </dgm:presLayoutVars>
      </dgm:prSet>
      <dgm:spPr/>
    </dgm:pt>
    <dgm:pt modelId="{B456066A-16CC-4E83-9265-80CEE6E6E762}" type="pres">
      <dgm:prSet presAssocID="{320147B2-489D-4916-B9B1-E32A23FB1310}" presName="compNode" presStyleCnt="0"/>
      <dgm:spPr/>
    </dgm:pt>
    <dgm:pt modelId="{BFA9C669-E394-4231-8A2C-F03B872E7F75}" type="pres">
      <dgm:prSet presAssocID="{320147B2-489D-4916-B9B1-E32A23FB1310}" presName="iconBgRect" presStyleLbl="bgShp" presStyleIdx="0" presStyleCnt="3"/>
      <dgm:spPr>
        <a:prstGeom prst="round2DiagRect">
          <a:avLst>
            <a:gd name="adj1" fmla="val 29727"/>
            <a:gd name="adj2" fmla="val 0"/>
          </a:avLst>
        </a:prstGeom>
      </dgm:spPr>
    </dgm:pt>
    <dgm:pt modelId="{2760C661-937B-4AE5-8270-11B637B32D75}" type="pres">
      <dgm:prSet presAssocID="{320147B2-489D-4916-B9B1-E32A23FB131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irplane"/>
        </a:ext>
      </dgm:extLst>
    </dgm:pt>
    <dgm:pt modelId="{78F71E06-651F-4B68-8FBF-68F514A9E783}" type="pres">
      <dgm:prSet presAssocID="{320147B2-489D-4916-B9B1-E32A23FB1310}" presName="spaceRect" presStyleCnt="0"/>
      <dgm:spPr/>
    </dgm:pt>
    <dgm:pt modelId="{E1346591-2690-47AC-B1AA-FAD8703FA86C}" type="pres">
      <dgm:prSet presAssocID="{320147B2-489D-4916-B9B1-E32A23FB1310}" presName="textRect" presStyleLbl="revTx" presStyleIdx="0" presStyleCnt="3">
        <dgm:presLayoutVars>
          <dgm:chMax val="1"/>
          <dgm:chPref val="1"/>
        </dgm:presLayoutVars>
      </dgm:prSet>
      <dgm:spPr/>
    </dgm:pt>
    <dgm:pt modelId="{D1BBFDD3-63D7-49B6-8B9B-6F869980B78A}" type="pres">
      <dgm:prSet presAssocID="{3D010A9B-4E9E-4FCE-9042-AA8302B88684}" presName="sibTrans" presStyleCnt="0"/>
      <dgm:spPr/>
    </dgm:pt>
    <dgm:pt modelId="{421C4282-26D9-476A-BB68-9C019897649D}" type="pres">
      <dgm:prSet presAssocID="{2B072A36-EF6D-44E9-BF4F-96458605F7FD}" presName="compNode" presStyleCnt="0"/>
      <dgm:spPr/>
    </dgm:pt>
    <dgm:pt modelId="{F16AFAE5-2328-42F8-8DFC-7D554992E09D}" type="pres">
      <dgm:prSet presAssocID="{2B072A36-EF6D-44E9-BF4F-96458605F7FD}" presName="iconBgRect" presStyleLbl="bgShp" presStyleIdx="1" presStyleCnt="3"/>
      <dgm:spPr>
        <a:prstGeom prst="round2DiagRect">
          <a:avLst>
            <a:gd name="adj1" fmla="val 29727"/>
            <a:gd name="adj2" fmla="val 0"/>
          </a:avLst>
        </a:prstGeom>
      </dgm:spPr>
    </dgm:pt>
    <dgm:pt modelId="{A60F00E9-AFC7-4487-86AC-9B91A53F25FA}" type="pres">
      <dgm:prSet presAssocID="{2B072A36-EF6D-44E9-BF4F-96458605F7F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EAC1C2F3-FE9A-4E5F-AE6E-7B5CD40F1485}" type="pres">
      <dgm:prSet presAssocID="{2B072A36-EF6D-44E9-BF4F-96458605F7FD}" presName="spaceRect" presStyleCnt="0"/>
      <dgm:spPr/>
    </dgm:pt>
    <dgm:pt modelId="{9312E078-E8D2-433A-8CBB-7B4264C53B55}" type="pres">
      <dgm:prSet presAssocID="{2B072A36-EF6D-44E9-BF4F-96458605F7FD}" presName="textRect" presStyleLbl="revTx" presStyleIdx="1" presStyleCnt="3">
        <dgm:presLayoutVars>
          <dgm:chMax val="1"/>
          <dgm:chPref val="1"/>
        </dgm:presLayoutVars>
      </dgm:prSet>
      <dgm:spPr/>
    </dgm:pt>
    <dgm:pt modelId="{37282062-3430-4364-A9FF-1B46C1A63976}" type="pres">
      <dgm:prSet presAssocID="{B2051E65-72FF-48A8-8B0D-98B1D22398C1}" presName="sibTrans" presStyleCnt="0"/>
      <dgm:spPr/>
    </dgm:pt>
    <dgm:pt modelId="{969EB649-2306-4879-AEED-FA885C62C820}" type="pres">
      <dgm:prSet presAssocID="{C7339DCA-66D9-4A3B-9B4E-CB27C5C1F08A}" presName="compNode" presStyleCnt="0"/>
      <dgm:spPr/>
    </dgm:pt>
    <dgm:pt modelId="{C93E9BDF-27BD-4EA4-919C-F86D5A945755}" type="pres">
      <dgm:prSet presAssocID="{C7339DCA-66D9-4A3B-9B4E-CB27C5C1F08A}" presName="iconBgRect" presStyleLbl="bgShp" presStyleIdx="2" presStyleCnt="3"/>
      <dgm:spPr>
        <a:prstGeom prst="round2DiagRect">
          <a:avLst>
            <a:gd name="adj1" fmla="val 29727"/>
            <a:gd name="adj2" fmla="val 0"/>
          </a:avLst>
        </a:prstGeom>
      </dgm:spPr>
    </dgm:pt>
    <dgm:pt modelId="{4D3B0FCC-2855-4D99-BED0-EA1E5B3D6F5C}" type="pres">
      <dgm:prSet presAssocID="{C7339DCA-66D9-4A3B-9B4E-CB27C5C1F08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r"/>
        </a:ext>
      </dgm:extLst>
    </dgm:pt>
    <dgm:pt modelId="{5BA6AD16-3071-423A-9713-A789D273E2B4}" type="pres">
      <dgm:prSet presAssocID="{C7339DCA-66D9-4A3B-9B4E-CB27C5C1F08A}" presName="spaceRect" presStyleCnt="0"/>
      <dgm:spPr/>
    </dgm:pt>
    <dgm:pt modelId="{C92015D4-B483-4027-96B2-8D23660CF3DB}" type="pres">
      <dgm:prSet presAssocID="{C7339DCA-66D9-4A3B-9B4E-CB27C5C1F08A}" presName="textRect" presStyleLbl="revTx" presStyleIdx="2" presStyleCnt="3">
        <dgm:presLayoutVars>
          <dgm:chMax val="1"/>
          <dgm:chPref val="1"/>
        </dgm:presLayoutVars>
      </dgm:prSet>
      <dgm:spPr/>
    </dgm:pt>
  </dgm:ptLst>
  <dgm:cxnLst>
    <dgm:cxn modelId="{EB7C5F1A-A209-4618-9A7C-9F384DB598A8}" srcId="{C36714B8-056B-4837-94D2-F6D691731BE3}" destId="{C7339DCA-66D9-4A3B-9B4E-CB27C5C1F08A}" srcOrd="2" destOrd="0" parTransId="{51542D6F-AFFE-4F1F-8485-2C227618B056}" sibTransId="{93F2C9B8-0A85-4444-A203-A4E5D7FC3BA4}"/>
    <dgm:cxn modelId="{8BC68129-2B5C-48EE-AB5B-825CB01AACE1}" type="presOf" srcId="{C36714B8-056B-4837-94D2-F6D691731BE3}" destId="{5CD64770-8076-4CE9-AAA3-373C4FAF23FB}" srcOrd="0" destOrd="0" presId="urn:microsoft.com/office/officeart/2018/5/layout/IconLeafLabelList"/>
    <dgm:cxn modelId="{47A9612F-DD1D-4087-B41A-0FE4BDA7845D}" srcId="{C36714B8-056B-4837-94D2-F6D691731BE3}" destId="{320147B2-489D-4916-B9B1-E32A23FB1310}" srcOrd="0" destOrd="0" parTransId="{4AB2BA78-D009-4E5D-B9F0-2D622AF3500E}" sibTransId="{3D010A9B-4E9E-4FCE-9042-AA8302B88684}"/>
    <dgm:cxn modelId="{FB2B274A-855E-4EA3-B22E-980E6CC154B0}" type="presOf" srcId="{C7339DCA-66D9-4A3B-9B4E-CB27C5C1F08A}" destId="{C92015D4-B483-4027-96B2-8D23660CF3DB}" srcOrd="0" destOrd="0" presId="urn:microsoft.com/office/officeart/2018/5/layout/IconLeafLabelList"/>
    <dgm:cxn modelId="{90F23A89-F0FA-4F76-995E-98C8B4342560}" type="presOf" srcId="{320147B2-489D-4916-B9B1-E32A23FB1310}" destId="{E1346591-2690-47AC-B1AA-FAD8703FA86C}" srcOrd="0" destOrd="0" presId="urn:microsoft.com/office/officeart/2018/5/layout/IconLeafLabelList"/>
    <dgm:cxn modelId="{2C2D20C3-440F-4D82-B327-E34032A3EC9E}" type="presOf" srcId="{2B072A36-EF6D-44E9-BF4F-96458605F7FD}" destId="{9312E078-E8D2-433A-8CBB-7B4264C53B55}" srcOrd="0" destOrd="0" presId="urn:microsoft.com/office/officeart/2018/5/layout/IconLeafLabelList"/>
    <dgm:cxn modelId="{654E3CCE-DA87-48A3-B85F-3E97FBF94AA1}" srcId="{C36714B8-056B-4837-94D2-F6D691731BE3}" destId="{2B072A36-EF6D-44E9-BF4F-96458605F7FD}" srcOrd="1" destOrd="0" parTransId="{E873F045-B98A-4934-AA22-71353B599F8A}" sibTransId="{B2051E65-72FF-48A8-8B0D-98B1D22398C1}"/>
    <dgm:cxn modelId="{A98D31D3-8F28-4B23-BEB6-0AABA39F81B8}" type="presParOf" srcId="{5CD64770-8076-4CE9-AAA3-373C4FAF23FB}" destId="{B456066A-16CC-4E83-9265-80CEE6E6E762}" srcOrd="0" destOrd="0" presId="urn:microsoft.com/office/officeart/2018/5/layout/IconLeafLabelList"/>
    <dgm:cxn modelId="{D8421243-8CD7-4A80-9FD6-B25F58ED0E69}" type="presParOf" srcId="{B456066A-16CC-4E83-9265-80CEE6E6E762}" destId="{BFA9C669-E394-4231-8A2C-F03B872E7F75}" srcOrd="0" destOrd="0" presId="urn:microsoft.com/office/officeart/2018/5/layout/IconLeafLabelList"/>
    <dgm:cxn modelId="{26FBE956-E020-4F09-8F81-08388D2C63CD}" type="presParOf" srcId="{B456066A-16CC-4E83-9265-80CEE6E6E762}" destId="{2760C661-937B-4AE5-8270-11B637B32D75}" srcOrd="1" destOrd="0" presId="urn:microsoft.com/office/officeart/2018/5/layout/IconLeafLabelList"/>
    <dgm:cxn modelId="{9C359F58-AC91-4112-AFE0-E61EB6EB907F}" type="presParOf" srcId="{B456066A-16CC-4E83-9265-80CEE6E6E762}" destId="{78F71E06-651F-4B68-8FBF-68F514A9E783}" srcOrd="2" destOrd="0" presId="urn:microsoft.com/office/officeart/2018/5/layout/IconLeafLabelList"/>
    <dgm:cxn modelId="{3CCFD9F0-5012-4421-AD9B-F96C81B941B1}" type="presParOf" srcId="{B456066A-16CC-4E83-9265-80CEE6E6E762}" destId="{E1346591-2690-47AC-B1AA-FAD8703FA86C}" srcOrd="3" destOrd="0" presId="urn:microsoft.com/office/officeart/2018/5/layout/IconLeafLabelList"/>
    <dgm:cxn modelId="{2FA00987-700F-4ACB-BEE2-16274BBD2E7F}" type="presParOf" srcId="{5CD64770-8076-4CE9-AAA3-373C4FAF23FB}" destId="{D1BBFDD3-63D7-49B6-8B9B-6F869980B78A}" srcOrd="1" destOrd="0" presId="urn:microsoft.com/office/officeart/2018/5/layout/IconLeafLabelList"/>
    <dgm:cxn modelId="{A7589F01-D22A-4539-A7C7-1ED32EEA9054}" type="presParOf" srcId="{5CD64770-8076-4CE9-AAA3-373C4FAF23FB}" destId="{421C4282-26D9-476A-BB68-9C019897649D}" srcOrd="2" destOrd="0" presId="urn:microsoft.com/office/officeart/2018/5/layout/IconLeafLabelList"/>
    <dgm:cxn modelId="{74B047B9-24B1-4881-AA6B-19675DF593E9}" type="presParOf" srcId="{421C4282-26D9-476A-BB68-9C019897649D}" destId="{F16AFAE5-2328-42F8-8DFC-7D554992E09D}" srcOrd="0" destOrd="0" presId="urn:microsoft.com/office/officeart/2018/5/layout/IconLeafLabelList"/>
    <dgm:cxn modelId="{A19B8EFA-37C5-49A8-985F-6076D82F5D3D}" type="presParOf" srcId="{421C4282-26D9-476A-BB68-9C019897649D}" destId="{A60F00E9-AFC7-4487-86AC-9B91A53F25FA}" srcOrd="1" destOrd="0" presId="urn:microsoft.com/office/officeart/2018/5/layout/IconLeafLabelList"/>
    <dgm:cxn modelId="{64B3FA49-2ADD-40F8-8063-D2FC5ACBE6B3}" type="presParOf" srcId="{421C4282-26D9-476A-BB68-9C019897649D}" destId="{EAC1C2F3-FE9A-4E5F-AE6E-7B5CD40F1485}" srcOrd="2" destOrd="0" presId="urn:microsoft.com/office/officeart/2018/5/layout/IconLeafLabelList"/>
    <dgm:cxn modelId="{CF900F4B-8845-4F8C-B882-25DD3813AA5B}" type="presParOf" srcId="{421C4282-26D9-476A-BB68-9C019897649D}" destId="{9312E078-E8D2-433A-8CBB-7B4264C53B55}" srcOrd="3" destOrd="0" presId="urn:microsoft.com/office/officeart/2018/5/layout/IconLeafLabelList"/>
    <dgm:cxn modelId="{9B4EAFBA-D2FC-419F-A70A-4391D4CAFE6E}" type="presParOf" srcId="{5CD64770-8076-4CE9-AAA3-373C4FAF23FB}" destId="{37282062-3430-4364-A9FF-1B46C1A63976}" srcOrd="3" destOrd="0" presId="urn:microsoft.com/office/officeart/2018/5/layout/IconLeafLabelList"/>
    <dgm:cxn modelId="{D26B9316-D24C-4CED-A7BB-41B7FC09A7ED}" type="presParOf" srcId="{5CD64770-8076-4CE9-AAA3-373C4FAF23FB}" destId="{969EB649-2306-4879-AEED-FA885C62C820}" srcOrd="4" destOrd="0" presId="urn:microsoft.com/office/officeart/2018/5/layout/IconLeafLabelList"/>
    <dgm:cxn modelId="{10C8010B-7578-4254-84E3-ACAF8039C10A}" type="presParOf" srcId="{969EB649-2306-4879-AEED-FA885C62C820}" destId="{C93E9BDF-27BD-4EA4-919C-F86D5A945755}" srcOrd="0" destOrd="0" presId="urn:microsoft.com/office/officeart/2018/5/layout/IconLeafLabelList"/>
    <dgm:cxn modelId="{E0FBB97A-4075-4FBB-8E79-842E5F637B9F}" type="presParOf" srcId="{969EB649-2306-4879-AEED-FA885C62C820}" destId="{4D3B0FCC-2855-4D99-BED0-EA1E5B3D6F5C}" srcOrd="1" destOrd="0" presId="urn:microsoft.com/office/officeart/2018/5/layout/IconLeafLabelList"/>
    <dgm:cxn modelId="{997FEF79-B2DB-4347-94A3-AB4C9A2EA3E8}" type="presParOf" srcId="{969EB649-2306-4879-AEED-FA885C62C820}" destId="{5BA6AD16-3071-423A-9713-A789D273E2B4}" srcOrd="2" destOrd="0" presId="urn:microsoft.com/office/officeart/2018/5/layout/IconLeafLabelList"/>
    <dgm:cxn modelId="{255D57DD-EA00-4CB2-96EC-8E2311A6CFBA}" type="presParOf" srcId="{969EB649-2306-4879-AEED-FA885C62C820}" destId="{C92015D4-B483-4027-96B2-8D23660CF3DB}"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4378D2-0E4D-414B-BF7E-F4CAE7CCEC23}">
      <dsp:nvSpPr>
        <dsp:cNvPr id="0" name=""/>
        <dsp:cNvSpPr/>
      </dsp:nvSpPr>
      <dsp:spPr>
        <a:xfrm>
          <a:off x="352819" y="1598296"/>
          <a:ext cx="1814502" cy="435899"/>
        </a:xfrm>
        <a:prstGeom prst="homePlate">
          <a:avLst>
            <a:gd name="adj" fmla="val 4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22300">
            <a:lnSpc>
              <a:spcPct val="90000"/>
            </a:lnSpc>
            <a:spcBef>
              <a:spcPct val="0"/>
            </a:spcBef>
            <a:spcAft>
              <a:spcPct val="35000"/>
            </a:spcAft>
            <a:buNone/>
          </a:pPr>
          <a:r>
            <a:rPr lang="en-US" sz="1400" kern="1200"/>
            <a:t>4:00 AM – 8:00 AM</a:t>
          </a:r>
        </a:p>
      </dsp:txBody>
      <dsp:txXfrm>
        <a:off x="352819" y="1598296"/>
        <a:ext cx="1727322" cy="435899"/>
      </dsp:txXfrm>
    </dsp:sp>
    <dsp:sp modelId="{CE8FF76E-ECED-4B98-929E-E2FAF9C3C3E8}">
      <dsp:nvSpPr>
        <dsp:cNvPr id="0" name=""/>
        <dsp:cNvSpPr/>
      </dsp:nvSpPr>
      <dsp:spPr>
        <a:xfrm>
          <a:off x="0" y="0"/>
          <a:ext cx="2520142" cy="1162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4460" rIns="0" bIns="124460" numCol="1" spcCol="1270" anchor="b" anchorCtr="1">
          <a:noAutofit/>
        </a:bodyPr>
        <a:lstStyle/>
        <a:p>
          <a:pPr marL="0" lvl="0" indent="0" algn="ctr" defTabSz="622300">
            <a:lnSpc>
              <a:spcPct val="90000"/>
            </a:lnSpc>
            <a:spcBef>
              <a:spcPct val="0"/>
            </a:spcBef>
            <a:spcAft>
              <a:spcPct val="35000"/>
            </a:spcAft>
            <a:buNone/>
          </a:pPr>
          <a:r>
            <a:rPr lang="en-US" sz="1400" kern="1200"/>
            <a:t>Maximum cancellations observed from City to Airport in the early morning</a:t>
          </a:r>
        </a:p>
      </dsp:txBody>
      <dsp:txXfrm>
        <a:off x="0" y="0"/>
        <a:ext cx="2520142" cy="1162397"/>
      </dsp:txXfrm>
    </dsp:sp>
    <dsp:sp modelId="{D626397E-90C4-4D34-B0B9-6C44601C05FE}">
      <dsp:nvSpPr>
        <dsp:cNvPr id="0" name=""/>
        <dsp:cNvSpPr/>
      </dsp:nvSpPr>
      <dsp:spPr>
        <a:xfrm>
          <a:off x="2167322" y="1816246"/>
          <a:ext cx="705639" cy="0"/>
        </a:xfrm>
        <a:custGeom>
          <a:avLst/>
          <a:gdLst/>
          <a:ahLst/>
          <a:cxnLst/>
          <a:rect l="0" t="0" r="0" b="0"/>
          <a:pathLst>
            <a:path>
              <a:moveTo>
                <a:pt x="0" y="0"/>
              </a:moveTo>
              <a:lnTo>
                <a:pt x="705639" y="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A0EDE92-AAF8-4C4F-B769-2F675F7EBAEC}">
      <dsp:nvSpPr>
        <dsp:cNvPr id="0" name=""/>
        <dsp:cNvSpPr/>
      </dsp:nvSpPr>
      <dsp:spPr>
        <a:xfrm>
          <a:off x="1260071" y="1235047"/>
          <a:ext cx="0" cy="363249"/>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65AC50F3-715E-41B1-9FCE-B1AE626BA720}">
      <dsp:nvSpPr>
        <dsp:cNvPr id="0" name=""/>
        <dsp:cNvSpPr/>
      </dsp:nvSpPr>
      <dsp:spPr>
        <a:xfrm>
          <a:off x="1223746" y="1162397"/>
          <a:ext cx="72649" cy="7264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06DA16-AA9E-4F56-AC5B-05EAA1DE8642}">
      <dsp:nvSpPr>
        <dsp:cNvPr id="0" name=""/>
        <dsp:cNvSpPr/>
      </dsp:nvSpPr>
      <dsp:spPr>
        <a:xfrm rot="10800000">
          <a:off x="2872962" y="1598296"/>
          <a:ext cx="1814502" cy="435899"/>
        </a:xfrm>
        <a:prstGeom prst="homePlate">
          <a:avLst>
            <a:gd name="adj" fmla="val 4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22300">
            <a:lnSpc>
              <a:spcPct val="90000"/>
            </a:lnSpc>
            <a:spcBef>
              <a:spcPct val="0"/>
            </a:spcBef>
            <a:spcAft>
              <a:spcPct val="35000"/>
            </a:spcAft>
            <a:buNone/>
          </a:pPr>
          <a:r>
            <a:rPr lang="en-US" sz="1400" kern="1200"/>
            <a:t>4:00 PM – 8:00 PM</a:t>
          </a:r>
        </a:p>
      </dsp:txBody>
      <dsp:txXfrm rot="10800000">
        <a:off x="2960142" y="1598296"/>
        <a:ext cx="1727322" cy="435899"/>
      </dsp:txXfrm>
    </dsp:sp>
    <dsp:sp modelId="{0C0ECD3C-F5DB-4359-80AB-51482BBE224A}">
      <dsp:nvSpPr>
        <dsp:cNvPr id="0" name=""/>
        <dsp:cNvSpPr/>
      </dsp:nvSpPr>
      <dsp:spPr>
        <a:xfrm>
          <a:off x="2520142" y="2470095"/>
          <a:ext cx="2520142" cy="1162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4460" rIns="0" bIns="124460" numCol="1" spcCol="1270" anchor="t" anchorCtr="1">
          <a:noAutofit/>
        </a:bodyPr>
        <a:lstStyle/>
        <a:p>
          <a:pPr marL="0" lvl="0" indent="0" algn="ctr" defTabSz="622300">
            <a:lnSpc>
              <a:spcPct val="90000"/>
            </a:lnSpc>
            <a:spcBef>
              <a:spcPct val="0"/>
            </a:spcBef>
            <a:spcAft>
              <a:spcPct val="35000"/>
            </a:spcAft>
            <a:buNone/>
          </a:pPr>
          <a:r>
            <a:rPr lang="en-US" sz="1400" kern="1200"/>
            <a:t>Maximum cabs unavailability observed from Airport to City in the evening 4 PM – 8 PM </a:t>
          </a:r>
        </a:p>
      </dsp:txBody>
      <dsp:txXfrm>
        <a:off x="2520142" y="2470095"/>
        <a:ext cx="2520142" cy="1162397"/>
      </dsp:txXfrm>
    </dsp:sp>
    <dsp:sp modelId="{A2437F72-5190-4628-8F3D-8FFC806E78A4}">
      <dsp:nvSpPr>
        <dsp:cNvPr id="0" name=""/>
        <dsp:cNvSpPr/>
      </dsp:nvSpPr>
      <dsp:spPr>
        <a:xfrm>
          <a:off x="3780213" y="2034196"/>
          <a:ext cx="0" cy="363249"/>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48377D2C-8478-4EC9-AD54-C532C7CBC6E3}">
      <dsp:nvSpPr>
        <dsp:cNvPr id="0" name=""/>
        <dsp:cNvSpPr/>
      </dsp:nvSpPr>
      <dsp:spPr>
        <a:xfrm>
          <a:off x="3743888" y="2397445"/>
          <a:ext cx="72649" cy="7264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A9C669-E394-4231-8A2C-F03B872E7F75}">
      <dsp:nvSpPr>
        <dsp:cNvPr id="0" name=""/>
        <dsp:cNvSpPr/>
      </dsp:nvSpPr>
      <dsp:spPr>
        <a:xfrm>
          <a:off x="679050" y="376937"/>
          <a:ext cx="1887187" cy="1887187"/>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60C661-937B-4AE5-8270-11B637B32D75}">
      <dsp:nvSpPr>
        <dsp:cNvPr id="0" name=""/>
        <dsp:cNvSpPr/>
      </dsp:nvSpPr>
      <dsp:spPr>
        <a:xfrm>
          <a:off x="1081237" y="779125"/>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1346591-2690-47AC-B1AA-FAD8703FA86C}">
      <dsp:nvSpPr>
        <dsp:cNvPr id="0" name=""/>
        <dsp:cNvSpPr/>
      </dsp:nvSpPr>
      <dsp:spPr>
        <a:xfrm>
          <a:off x="75768" y="2851938"/>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b="0" i="0" kern="1200"/>
            <a:t>Increase price in the Evenings From Airport to City and give bonus to drivers</a:t>
          </a:r>
          <a:endParaRPr lang="en-US" sz="1600" kern="1200"/>
        </a:p>
      </dsp:txBody>
      <dsp:txXfrm>
        <a:off x="75768" y="2851938"/>
        <a:ext cx="3093750" cy="720000"/>
      </dsp:txXfrm>
    </dsp:sp>
    <dsp:sp modelId="{F16AFAE5-2328-42F8-8DFC-7D554992E09D}">
      <dsp:nvSpPr>
        <dsp:cNvPr id="0" name=""/>
        <dsp:cNvSpPr/>
      </dsp:nvSpPr>
      <dsp:spPr>
        <a:xfrm>
          <a:off x="4314206" y="376937"/>
          <a:ext cx="1887187" cy="1887187"/>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0F00E9-AFC7-4487-86AC-9B91A53F25FA}">
      <dsp:nvSpPr>
        <dsp:cNvPr id="0" name=""/>
        <dsp:cNvSpPr/>
      </dsp:nvSpPr>
      <dsp:spPr>
        <a:xfrm>
          <a:off x="4716393" y="779125"/>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312E078-E8D2-433A-8CBB-7B4264C53B55}">
      <dsp:nvSpPr>
        <dsp:cNvPr id="0" name=""/>
        <dsp:cNvSpPr/>
      </dsp:nvSpPr>
      <dsp:spPr>
        <a:xfrm>
          <a:off x="3710925" y="2851938"/>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b="0" i="0" kern="1200"/>
            <a:t>Increase price in the Mornings From City to Airport and give bonus to drivers</a:t>
          </a:r>
          <a:endParaRPr lang="en-US" sz="1600" kern="1200"/>
        </a:p>
      </dsp:txBody>
      <dsp:txXfrm>
        <a:off x="3710925" y="2851938"/>
        <a:ext cx="3093750" cy="720000"/>
      </dsp:txXfrm>
    </dsp:sp>
    <dsp:sp modelId="{C93E9BDF-27BD-4EA4-919C-F86D5A945755}">
      <dsp:nvSpPr>
        <dsp:cNvPr id="0" name=""/>
        <dsp:cNvSpPr/>
      </dsp:nvSpPr>
      <dsp:spPr>
        <a:xfrm>
          <a:off x="7949362" y="376937"/>
          <a:ext cx="1887187" cy="1887187"/>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3B0FCC-2855-4D99-BED0-EA1E5B3D6F5C}">
      <dsp:nvSpPr>
        <dsp:cNvPr id="0" name=""/>
        <dsp:cNvSpPr/>
      </dsp:nvSpPr>
      <dsp:spPr>
        <a:xfrm>
          <a:off x="8351550" y="779125"/>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2015D4-B483-4027-96B2-8D23660CF3DB}">
      <dsp:nvSpPr>
        <dsp:cNvPr id="0" name=""/>
        <dsp:cNvSpPr/>
      </dsp:nvSpPr>
      <dsp:spPr>
        <a:xfrm>
          <a:off x="7346081" y="2851938"/>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b="0" i="0" kern="1200"/>
            <a:t>Uber can give gas price during off hours to Airport and City for pickup without a ride</a:t>
          </a:r>
          <a:endParaRPr lang="en-US" sz="1600" kern="1200"/>
        </a:p>
      </dsp:txBody>
      <dsp:txXfrm>
        <a:off x="7346081" y="2851938"/>
        <a:ext cx="3093750" cy="720000"/>
      </dsp:txXfrm>
    </dsp:sp>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4DD0E-2A32-40EF-B4B2-63E72BC200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62D85B0-0FDB-40F0-97E7-8F684F11C5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1EC961B-BCDD-484D-97AC-42A1690A2694}"/>
              </a:ext>
            </a:extLst>
          </p:cNvPr>
          <p:cNvSpPr>
            <a:spLocks noGrp="1"/>
          </p:cNvSpPr>
          <p:nvPr>
            <p:ph type="dt" sz="half" idx="10"/>
          </p:nvPr>
        </p:nvSpPr>
        <p:spPr/>
        <p:txBody>
          <a:bodyPr/>
          <a:lstStyle/>
          <a:p>
            <a:fld id="{0F4797FF-036F-4358-80A2-E677653A0DEC}" type="datetimeFigureOut">
              <a:rPr lang="en-US" smtClean="0"/>
              <a:t>2/27/2022</a:t>
            </a:fld>
            <a:endParaRPr lang="en-US"/>
          </a:p>
        </p:txBody>
      </p:sp>
      <p:sp>
        <p:nvSpPr>
          <p:cNvPr id="5" name="Footer Placeholder 4">
            <a:extLst>
              <a:ext uri="{FF2B5EF4-FFF2-40B4-BE49-F238E27FC236}">
                <a16:creationId xmlns:a16="http://schemas.microsoft.com/office/drawing/2014/main" id="{2A9ABC70-BC54-48E5-AE15-5F9CC636E2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C52C79-653E-4AC1-9FD1-EE23DC25A43D}"/>
              </a:ext>
            </a:extLst>
          </p:cNvPr>
          <p:cNvSpPr>
            <a:spLocks noGrp="1"/>
          </p:cNvSpPr>
          <p:nvPr>
            <p:ph type="sldNum" sz="quarter" idx="12"/>
          </p:nvPr>
        </p:nvSpPr>
        <p:spPr/>
        <p:txBody>
          <a:bodyPr/>
          <a:lstStyle/>
          <a:p>
            <a:fld id="{B7A72DBD-F6BD-4DA9-B279-04F80527F686}" type="slidenum">
              <a:rPr lang="en-US" smtClean="0"/>
              <a:t>‹#›</a:t>
            </a:fld>
            <a:endParaRPr lang="en-US"/>
          </a:p>
        </p:txBody>
      </p:sp>
    </p:spTree>
    <p:extLst>
      <p:ext uri="{BB962C8B-B14F-4D97-AF65-F5344CB8AC3E}">
        <p14:creationId xmlns:p14="http://schemas.microsoft.com/office/powerpoint/2010/main" val="2297411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E756E-3C4D-4889-9FB9-61D9C572D8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61B2F33-3A74-42A0-B81F-BBA9B510E4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8F6387-5B2D-4712-B249-5DF3B8B1DA35}"/>
              </a:ext>
            </a:extLst>
          </p:cNvPr>
          <p:cNvSpPr>
            <a:spLocks noGrp="1"/>
          </p:cNvSpPr>
          <p:nvPr>
            <p:ph type="dt" sz="half" idx="10"/>
          </p:nvPr>
        </p:nvSpPr>
        <p:spPr/>
        <p:txBody>
          <a:bodyPr/>
          <a:lstStyle/>
          <a:p>
            <a:fld id="{0F4797FF-036F-4358-80A2-E677653A0DEC}" type="datetimeFigureOut">
              <a:rPr lang="en-US" smtClean="0"/>
              <a:t>2/27/2022</a:t>
            </a:fld>
            <a:endParaRPr lang="en-US"/>
          </a:p>
        </p:txBody>
      </p:sp>
      <p:sp>
        <p:nvSpPr>
          <p:cNvPr id="5" name="Footer Placeholder 4">
            <a:extLst>
              <a:ext uri="{FF2B5EF4-FFF2-40B4-BE49-F238E27FC236}">
                <a16:creationId xmlns:a16="http://schemas.microsoft.com/office/drawing/2014/main" id="{5FAD4324-6225-4E31-927B-B82DAE1DED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C2231D-4132-42CB-BE65-E6CE6ABC7337}"/>
              </a:ext>
            </a:extLst>
          </p:cNvPr>
          <p:cNvSpPr>
            <a:spLocks noGrp="1"/>
          </p:cNvSpPr>
          <p:nvPr>
            <p:ph type="sldNum" sz="quarter" idx="12"/>
          </p:nvPr>
        </p:nvSpPr>
        <p:spPr/>
        <p:txBody>
          <a:bodyPr/>
          <a:lstStyle/>
          <a:p>
            <a:fld id="{B7A72DBD-F6BD-4DA9-B279-04F80527F686}" type="slidenum">
              <a:rPr lang="en-US" smtClean="0"/>
              <a:t>‹#›</a:t>
            </a:fld>
            <a:endParaRPr lang="en-US"/>
          </a:p>
        </p:txBody>
      </p:sp>
    </p:spTree>
    <p:extLst>
      <p:ext uri="{BB962C8B-B14F-4D97-AF65-F5344CB8AC3E}">
        <p14:creationId xmlns:p14="http://schemas.microsoft.com/office/powerpoint/2010/main" val="1036363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B104DA-5B7D-43F2-8499-26D816F0119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C8A3A0-DED4-40E2-8C08-36785F28B0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B30013-7C92-46CF-B7D8-9A2721A45893}"/>
              </a:ext>
            </a:extLst>
          </p:cNvPr>
          <p:cNvSpPr>
            <a:spLocks noGrp="1"/>
          </p:cNvSpPr>
          <p:nvPr>
            <p:ph type="dt" sz="half" idx="10"/>
          </p:nvPr>
        </p:nvSpPr>
        <p:spPr/>
        <p:txBody>
          <a:bodyPr/>
          <a:lstStyle/>
          <a:p>
            <a:fld id="{0F4797FF-036F-4358-80A2-E677653A0DEC}" type="datetimeFigureOut">
              <a:rPr lang="en-US" smtClean="0"/>
              <a:t>2/27/2022</a:t>
            </a:fld>
            <a:endParaRPr lang="en-US"/>
          </a:p>
        </p:txBody>
      </p:sp>
      <p:sp>
        <p:nvSpPr>
          <p:cNvPr id="5" name="Footer Placeholder 4">
            <a:extLst>
              <a:ext uri="{FF2B5EF4-FFF2-40B4-BE49-F238E27FC236}">
                <a16:creationId xmlns:a16="http://schemas.microsoft.com/office/drawing/2014/main" id="{99AB9269-E80C-4781-BF6E-9679D1E60C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D4A9D8-2082-4FE7-A08C-E878AFFFF3B8}"/>
              </a:ext>
            </a:extLst>
          </p:cNvPr>
          <p:cNvSpPr>
            <a:spLocks noGrp="1"/>
          </p:cNvSpPr>
          <p:nvPr>
            <p:ph type="sldNum" sz="quarter" idx="12"/>
          </p:nvPr>
        </p:nvSpPr>
        <p:spPr/>
        <p:txBody>
          <a:bodyPr/>
          <a:lstStyle/>
          <a:p>
            <a:fld id="{B7A72DBD-F6BD-4DA9-B279-04F80527F686}" type="slidenum">
              <a:rPr lang="en-US" smtClean="0"/>
              <a:t>‹#›</a:t>
            </a:fld>
            <a:endParaRPr lang="en-US"/>
          </a:p>
        </p:txBody>
      </p:sp>
    </p:spTree>
    <p:extLst>
      <p:ext uri="{BB962C8B-B14F-4D97-AF65-F5344CB8AC3E}">
        <p14:creationId xmlns:p14="http://schemas.microsoft.com/office/powerpoint/2010/main" val="2855924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44CC8-9194-49CF-928F-3231CF3170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1107F9-8C0A-487B-9676-7ED30AC617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E78251-E321-466A-B70E-5833F4DBB459}"/>
              </a:ext>
            </a:extLst>
          </p:cNvPr>
          <p:cNvSpPr>
            <a:spLocks noGrp="1"/>
          </p:cNvSpPr>
          <p:nvPr>
            <p:ph type="dt" sz="half" idx="10"/>
          </p:nvPr>
        </p:nvSpPr>
        <p:spPr/>
        <p:txBody>
          <a:bodyPr/>
          <a:lstStyle/>
          <a:p>
            <a:fld id="{0F4797FF-036F-4358-80A2-E677653A0DEC}" type="datetimeFigureOut">
              <a:rPr lang="en-US" smtClean="0"/>
              <a:t>2/27/2022</a:t>
            </a:fld>
            <a:endParaRPr lang="en-US"/>
          </a:p>
        </p:txBody>
      </p:sp>
      <p:sp>
        <p:nvSpPr>
          <p:cNvPr id="5" name="Footer Placeholder 4">
            <a:extLst>
              <a:ext uri="{FF2B5EF4-FFF2-40B4-BE49-F238E27FC236}">
                <a16:creationId xmlns:a16="http://schemas.microsoft.com/office/drawing/2014/main" id="{3FF549BE-F5ED-499A-B06F-2C0DC44822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21CA05-3C5C-492B-8B44-91F9B4D9D997}"/>
              </a:ext>
            </a:extLst>
          </p:cNvPr>
          <p:cNvSpPr>
            <a:spLocks noGrp="1"/>
          </p:cNvSpPr>
          <p:nvPr>
            <p:ph type="sldNum" sz="quarter" idx="12"/>
          </p:nvPr>
        </p:nvSpPr>
        <p:spPr/>
        <p:txBody>
          <a:bodyPr/>
          <a:lstStyle/>
          <a:p>
            <a:fld id="{B7A72DBD-F6BD-4DA9-B279-04F80527F686}" type="slidenum">
              <a:rPr lang="en-US" smtClean="0"/>
              <a:t>‹#›</a:t>
            </a:fld>
            <a:endParaRPr lang="en-US"/>
          </a:p>
        </p:txBody>
      </p:sp>
    </p:spTree>
    <p:extLst>
      <p:ext uri="{BB962C8B-B14F-4D97-AF65-F5344CB8AC3E}">
        <p14:creationId xmlns:p14="http://schemas.microsoft.com/office/powerpoint/2010/main" val="3891951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53258-B36B-44D6-9E66-9C87DA9569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D2A033-4681-416A-A3B8-979822E831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2F33BD-F9DF-42E9-853D-2C7C23FC362F}"/>
              </a:ext>
            </a:extLst>
          </p:cNvPr>
          <p:cNvSpPr>
            <a:spLocks noGrp="1"/>
          </p:cNvSpPr>
          <p:nvPr>
            <p:ph type="dt" sz="half" idx="10"/>
          </p:nvPr>
        </p:nvSpPr>
        <p:spPr/>
        <p:txBody>
          <a:bodyPr/>
          <a:lstStyle/>
          <a:p>
            <a:fld id="{0F4797FF-036F-4358-80A2-E677653A0DEC}" type="datetimeFigureOut">
              <a:rPr lang="en-US" smtClean="0"/>
              <a:t>2/27/2022</a:t>
            </a:fld>
            <a:endParaRPr lang="en-US"/>
          </a:p>
        </p:txBody>
      </p:sp>
      <p:sp>
        <p:nvSpPr>
          <p:cNvPr id="5" name="Footer Placeholder 4">
            <a:extLst>
              <a:ext uri="{FF2B5EF4-FFF2-40B4-BE49-F238E27FC236}">
                <a16:creationId xmlns:a16="http://schemas.microsoft.com/office/drawing/2014/main" id="{6FD4F2EA-72C6-4B02-9416-10367FE24C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94A719-3C3A-45BC-8F08-A7F250C52B2F}"/>
              </a:ext>
            </a:extLst>
          </p:cNvPr>
          <p:cNvSpPr>
            <a:spLocks noGrp="1"/>
          </p:cNvSpPr>
          <p:nvPr>
            <p:ph type="sldNum" sz="quarter" idx="12"/>
          </p:nvPr>
        </p:nvSpPr>
        <p:spPr/>
        <p:txBody>
          <a:bodyPr/>
          <a:lstStyle/>
          <a:p>
            <a:fld id="{B7A72DBD-F6BD-4DA9-B279-04F80527F686}" type="slidenum">
              <a:rPr lang="en-US" smtClean="0"/>
              <a:t>‹#›</a:t>
            </a:fld>
            <a:endParaRPr lang="en-US"/>
          </a:p>
        </p:txBody>
      </p:sp>
    </p:spTree>
    <p:extLst>
      <p:ext uri="{BB962C8B-B14F-4D97-AF65-F5344CB8AC3E}">
        <p14:creationId xmlns:p14="http://schemas.microsoft.com/office/powerpoint/2010/main" val="4083107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A6D68-1C29-4D58-A556-68067A9BAB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5C2A8D-68C8-4AC6-90B0-FDD47C39A2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1D3BF9-96A0-4DEF-8F1F-C4DB3891F3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80C8A51-1B35-448F-BB18-E98E3BF8FB62}"/>
              </a:ext>
            </a:extLst>
          </p:cNvPr>
          <p:cNvSpPr>
            <a:spLocks noGrp="1"/>
          </p:cNvSpPr>
          <p:nvPr>
            <p:ph type="dt" sz="half" idx="10"/>
          </p:nvPr>
        </p:nvSpPr>
        <p:spPr/>
        <p:txBody>
          <a:bodyPr/>
          <a:lstStyle/>
          <a:p>
            <a:fld id="{0F4797FF-036F-4358-80A2-E677653A0DEC}" type="datetimeFigureOut">
              <a:rPr lang="en-US" smtClean="0"/>
              <a:t>2/27/2022</a:t>
            </a:fld>
            <a:endParaRPr lang="en-US"/>
          </a:p>
        </p:txBody>
      </p:sp>
      <p:sp>
        <p:nvSpPr>
          <p:cNvPr id="6" name="Footer Placeholder 5">
            <a:extLst>
              <a:ext uri="{FF2B5EF4-FFF2-40B4-BE49-F238E27FC236}">
                <a16:creationId xmlns:a16="http://schemas.microsoft.com/office/drawing/2014/main" id="{BE559770-FA8E-41C5-9BC9-CDEE98E980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13D079-3943-4BDB-B28C-DAFFD8B4E830}"/>
              </a:ext>
            </a:extLst>
          </p:cNvPr>
          <p:cNvSpPr>
            <a:spLocks noGrp="1"/>
          </p:cNvSpPr>
          <p:nvPr>
            <p:ph type="sldNum" sz="quarter" idx="12"/>
          </p:nvPr>
        </p:nvSpPr>
        <p:spPr/>
        <p:txBody>
          <a:bodyPr/>
          <a:lstStyle/>
          <a:p>
            <a:fld id="{B7A72DBD-F6BD-4DA9-B279-04F80527F686}" type="slidenum">
              <a:rPr lang="en-US" smtClean="0"/>
              <a:t>‹#›</a:t>
            </a:fld>
            <a:endParaRPr lang="en-US"/>
          </a:p>
        </p:txBody>
      </p:sp>
    </p:spTree>
    <p:extLst>
      <p:ext uri="{BB962C8B-B14F-4D97-AF65-F5344CB8AC3E}">
        <p14:creationId xmlns:p14="http://schemas.microsoft.com/office/powerpoint/2010/main" val="4060832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0E377-ED4A-4BD9-BD2D-4F9D1504682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27F9E1B-9F3A-4908-9C78-500F0ABEDF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4B8454-AF6E-4EE3-A937-F3A9590277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4B0128B-365B-4747-97B1-557A0FCCD9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D0BF83-70EF-46B5-9020-B9F831D377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5BBBE06-F32D-4925-BAD8-35801245CD14}"/>
              </a:ext>
            </a:extLst>
          </p:cNvPr>
          <p:cNvSpPr>
            <a:spLocks noGrp="1"/>
          </p:cNvSpPr>
          <p:nvPr>
            <p:ph type="dt" sz="half" idx="10"/>
          </p:nvPr>
        </p:nvSpPr>
        <p:spPr/>
        <p:txBody>
          <a:bodyPr/>
          <a:lstStyle/>
          <a:p>
            <a:fld id="{0F4797FF-036F-4358-80A2-E677653A0DEC}" type="datetimeFigureOut">
              <a:rPr lang="en-US" smtClean="0"/>
              <a:t>2/27/2022</a:t>
            </a:fld>
            <a:endParaRPr lang="en-US"/>
          </a:p>
        </p:txBody>
      </p:sp>
      <p:sp>
        <p:nvSpPr>
          <p:cNvPr id="8" name="Footer Placeholder 7">
            <a:extLst>
              <a:ext uri="{FF2B5EF4-FFF2-40B4-BE49-F238E27FC236}">
                <a16:creationId xmlns:a16="http://schemas.microsoft.com/office/drawing/2014/main" id="{DC097C6F-9172-4C4E-805D-162563CFBB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E741D7-B2EC-4F4F-BD5E-67B749C3FC68}"/>
              </a:ext>
            </a:extLst>
          </p:cNvPr>
          <p:cNvSpPr>
            <a:spLocks noGrp="1"/>
          </p:cNvSpPr>
          <p:nvPr>
            <p:ph type="sldNum" sz="quarter" idx="12"/>
          </p:nvPr>
        </p:nvSpPr>
        <p:spPr/>
        <p:txBody>
          <a:bodyPr/>
          <a:lstStyle/>
          <a:p>
            <a:fld id="{B7A72DBD-F6BD-4DA9-B279-04F80527F686}" type="slidenum">
              <a:rPr lang="en-US" smtClean="0"/>
              <a:t>‹#›</a:t>
            </a:fld>
            <a:endParaRPr lang="en-US"/>
          </a:p>
        </p:txBody>
      </p:sp>
    </p:spTree>
    <p:extLst>
      <p:ext uri="{BB962C8B-B14F-4D97-AF65-F5344CB8AC3E}">
        <p14:creationId xmlns:p14="http://schemas.microsoft.com/office/powerpoint/2010/main" val="1344401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A5FF2-C28C-4AEC-B695-87D849AC91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2DDA2E4-D83F-4969-822F-D7995049DC25}"/>
              </a:ext>
            </a:extLst>
          </p:cNvPr>
          <p:cNvSpPr>
            <a:spLocks noGrp="1"/>
          </p:cNvSpPr>
          <p:nvPr>
            <p:ph type="dt" sz="half" idx="10"/>
          </p:nvPr>
        </p:nvSpPr>
        <p:spPr/>
        <p:txBody>
          <a:bodyPr/>
          <a:lstStyle/>
          <a:p>
            <a:fld id="{0F4797FF-036F-4358-80A2-E677653A0DEC}" type="datetimeFigureOut">
              <a:rPr lang="en-US" smtClean="0"/>
              <a:t>2/27/2022</a:t>
            </a:fld>
            <a:endParaRPr lang="en-US"/>
          </a:p>
        </p:txBody>
      </p:sp>
      <p:sp>
        <p:nvSpPr>
          <p:cNvPr id="4" name="Footer Placeholder 3">
            <a:extLst>
              <a:ext uri="{FF2B5EF4-FFF2-40B4-BE49-F238E27FC236}">
                <a16:creationId xmlns:a16="http://schemas.microsoft.com/office/drawing/2014/main" id="{D837E3F0-368B-470F-B150-A47B4B7D5B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DA2B62-0C99-4351-BF71-D70265DA87C4}"/>
              </a:ext>
            </a:extLst>
          </p:cNvPr>
          <p:cNvSpPr>
            <a:spLocks noGrp="1"/>
          </p:cNvSpPr>
          <p:nvPr>
            <p:ph type="sldNum" sz="quarter" idx="12"/>
          </p:nvPr>
        </p:nvSpPr>
        <p:spPr/>
        <p:txBody>
          <a:bodyPr/>
          <a:lstStyle/>
          <a:p>
            <a:fld id="{B7A72DBD-F6BD-4DA9-B279-04F80527F686}" type="slidenum">
              <a:rPr lang="en-US" smtClean="0"/>
              <a:t>‹#›</a:t>
            </a:fld>
            <a:endParaRPr lang="en-US"/>
          </a:p>
        </p:txBody>
      </p:sp>
    </p:spTree>
    <p:extLst>
      <p:ext uri="{BB962C8B-B14F-4D97-AF65-F5344CB8AC3E}">
        <p14:creationId xmlns:p14="http://schemas.microsoft.com/office/powerpoint/2010/main" val="2952096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489D73-505E-4F67-B867-8BB69BB488CC}"/>
              </a:ext>
            </a:extLst>
          </p:cNvPr>
          <p:cNvSpPr>
            <a:spLocks noGrp="1"/>
          </p:cNvSpPr>
          <p:nvPr>
            <p:ph type="dt" sz="half" idx="10"/>
          </p:nvPr>
        </p:nvSpPr>
        <p:spPr/>
        <p:txBody>
          <a:bodyPr/>
          <a:lstStyle/>
          <a:p>
            <a:fld id="{0F4797FF-036F-4358-80A2-E677653A0DEC}" type="datetimeFigureOut">
              <a:rPr lang="en-US" smtClean="0"/>
              <a:t>2/27/2022</a:t>
            </a:fld>
            <a:endParaRPr lang="en-US"/>
          </a:p>
        </p:txBody>
      </p:sp>
      <p:sp>
        <p:nvSpPr>
          <p:cNvPr id="3" name="Footer Placeholder 2">
            <a:extLst>
              <a:ext uri="{FF2B5EF4-FFF2-40B4-BE49-F238E27FC236}">
                <a16:creationId xmlns:a16="http://schemas.microsoft.com/office/drawing/2014/main" id="{CBC34CF6-EC32-446E-8348-C4B6676AEE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837B04-3B3C-4648-A9A6-78A5339F271B}"/>
              </a:ext>
            </a:extLst>
          </p:cNvPr>
          <p:cNvSpPr>
            <a:spLocks noGrp="1"/>
          </p:cNvSpPr>
          <p:nvPr>
            <p:ph type="sldNum" sz="quarter" idx="12"/>
          </p:nvPr>
        </p:nvSpPr>
        <p:spPr/>
        <p:txBody>
          <a:bodyPr/>
          <a:lstStyle/>
          <a:p>
            <a:fld id="{B7A72DBD-F6BD-4DA9-B279-04F80527F686}" type="slidenum">
              <a:rPr lang="en-US" smtClean="0"/>
              <a:t>‹#›</a:t>
            </a:fld>
            <a:endParaRPr lang="en-US"/>
          </a:p>
        </p:txBody>
      </p:sp>
    </p:spTree>
    <p:extLst>
      <p:ext uri="{BB962C8B-B14F-4D97-AF65-F5344CB8AC3E}">
        <p14:creationId xmlns:p14="http://schemas.microsoft.com/office/powerpoint/2010/main" val="1212266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73148-AF10-41E6-8447-4BB03C3E09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CDD337-DBDC-4916-A00C-6E7BE18945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AC05F1A-3CB6-458F-8AEA-CEA7DF9C39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49A12E-C0AC-4973-8AE7-625EEAB92565}"/>
              </a:ext>
            </a:extLst>
          </p:cNvPr>
          <p:cNvSpPr>
            <a:spLocks noGrp="1"/>
          </p:cNvSpPr>
          <p:nvPr>
            <p:ph type="dt" sz="half" idx="10"/>
          </p:nvPr>
        </p:nvSpPr>
        <p:spPr/>
        <p:txBody>
          <a:bodyPr/>
          <a:lstStyle/>
          <a:p>
            <a:fld id="{0F4797FF-036F-4358-80A2-E677653A0DEC}" type="datetimeFigureOut">
              <a:rPr lang="en-US" smtClean="0"/>
              <a:t>2/27/2022</a:t>
            </a:fld>
            <a:endParaRPr lang="en-US"/>
          </a:p>
        </p:txBody>
      </p:sp>
      <p:sp>
        <p:nvSpPr>
          <p:cNvPr id="6" name="Footer Placeholder 5">
            <a:extLst>
              <a:ext uri="{FF2B5EF4-FFF2-40B4-BE49-F238E27FC236}">
                <a16:creationId xmlns:a16="http://schemas.microsoft.com/office/drawing/2014/main" id="{4977DDD1-DBBA-4727-AE6F-6078926A55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48C8CA-57A4-4A23-94AD-35807E2702A7}"/>
              </a:ext>
            </a:extLst>
          </p:cNvPr>
          <p:cNvSpPr>
            <a:spLocks noGrp="1"/>
          </p:cNvSpPr>
          <p:nvPr>
            <p:ph type="sldNum" sz="quarter" idx="12"/>
          </p:nvPr>
        </p:nvSpPr>
        <p:spPr/>
        <p:txBody>
          <a:bodyPr/>
          <a:lstStyle/>
          <a:p>
            <a:fld id="{B7A72DBD-F6BD-4DA9-B279-04F80527F686}" type="slidenum">
              <a:rPr lang="en-US" smtClean="0"/>
              <a:t>‹#›</a:t>
            </a:fld>
            <a:endParaRPr lang="en-US"/>
          </a:p>
        </p:txBody>
      </p:sp>
    </p:spTree>
    <p:extLst>
      <p:ext uri="{BB962C8B-B14F-4D97-AF65-F5344CB8AC3E}">
        <p14:creationId xmlns:p14="http://schemas.microsoft.com/office/powerpoint/2010/main" val="249440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42085-8FDB-48F2-999A-162B8A9555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3274786-A524-4ED7-9489-DCF69999C7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4C0E49-3065-4CAD-93D5-E6425006C8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1026A4-F50E-4964-9A5C-74D91AA9E5F1}"/>
              </a:ext>
            </a:extLst>
          </p:cNvPr>
          <p:cNvSpPr>
            <a:spLocks noGrp="1"/>
          </p:cNvSpPr>
          <p:nvPr>
            <p:ph type="dt" sz="half" idx="10"/>
          </p:nvPr>
        </p:nvSpPr>
        <p:spPr/>
        <p:txBody>
          <a:bodyPr/>
          <a:lstStyle/>
          <a:p>
            <a:fld id="{0F4797FF-036F-4358-80A2-E677653A0DEC}" type="datetimeFigureOut">
              <a:rPr lang="en-US" smtClean="0"/>
              <a:t>2/27/2022</a:t>
            </a:fld>
            <a:endParaRPr lang="en-US"/>
          </a:p>
        </p:txBody>
      </p:sp>
      <p:sp>
        <p:nvSpPr>
          <p:cNvPr id="6" name="Footer Placeholder 5">
            <a:extLst>
              <a:ext uri="{FF2B5EF4-FFF2-40B4-BE49-F238E27FC236}">
                <a16:creationId xmlns:a16="http://schemas.microsoft.com/office/drawing/2014/main" id="{4A2C1657-956A-40BA-85AA-06F101927C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8BB8A3-131A-428D-AE90-A974C8431EE7}"/>
              </a:ext>
            </a:extLst>
          </p:cNvPr>
          <p:cNvSpPr>
            <a:spLocks noGrp="1"/>
          </p:cNvSpPr>
          <p:nvPr>
            <p:ph type="sldNum" sz="quarter" idx="12"/>
          </p:nvPr>
        </p:nvSpPr>
        <p:spPr/>
        <p:txBody>
          <a:bodyPr/>
          <a:lstStyle/>
          <a:p>
            <a:fld id="{B7A72DBD-F6BD-4DA9-B279-04F80527F686}" type="slidenum">
              <a:rPr lang="en-US" smtClean="0"/>
              <a:t>‹#›</a:t>
            </a:fld>
            <a:endParaRPr lang="en-US"/>
          </a:p>
        </p:txBody>
      </p:sp>
    </p:spTree>
    <p:extLst>
      <p:ext uri="{BB962C8B-B14F-4D97-AF65-F5344CB8AC3E}">
        <p14:creationId xmlns:p14="http://schemas.microsoft.com/office/powerpoint/2010/main" val="4157612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EE9FB8-0945-4E43-BC04-C88EF78F9E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7CA9348-C42B-45E5-858F-946D771D35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0427B8-83C6-4BE3-950F-FE967264D8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4797FF-036F-4358-80A2-E677653A0DEC}" type="datetimeFigureOut">
              <a:rPr lang="en-US" smtClean="0"/>
              <a:t>2/27/2022</a:t>
            </a:fld>
            <a:endParaRPr lang="en-US"/>
          </a:p>
        </p:txBody>
      </p:sp>
      <p:sp>
        <p:nvSpPr>
          <p:cNvPr id="5" name="Footer Placeholder 4">
            <a:extLst>
              <a:ext uri="{FF2B5EF4-FFF2-40B4-BE49-F238E27FC236}">
                <a16:creationId xmlns:a16="http://schemas.microsoft.com/office/drawing/2014/main" id="{36E86833-8099-41B1-87EB-ADAC225E0E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0A559C1-E367-4624-854D-5E1549AF5E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A72DBD-F6BD-4DA9-B279-04F80527F686}" type="slidenum">
              <a:rPr lang="en-US" smtClean="0"/>
              <a:t>‹#›</a:t>
            </a:fld>
            <a:endParaRPr lang="en-US"/>
          </a:p>
        </p:txBody>
      </p:sp>
    </p:spTree>
    <p:extLst>
      <p:ext uri="{BB962C8B-B14F-4D97-AF65-F5344CB8AC3E}">
        <p14:creationId xmlns:p14="http://schemas.microsoft.com/office/powerpoint/2010/main" val="40632540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1">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AD5975-D880-49AE-AC00-6D52AF31F343}"/>
              </a:ext>
            </a:extLst>
          </p:cNvPr>
          <p:cNvSpPr>
            <a:spLocks noGrp="1"/>
          </p:cNvSpPr>
          <p:nvPr>
            <p:ph type="ctrTitle"/>
          </p:nvPr>
        </p:nvSpPr>
        <p:spPr>
          <a:xfrm>
            <a:off x="838199" y="1093788"/>
            <a:ext cx="10506455" cy="2967208"/>
          </a:xfrm>
        </p:spPr>
        <p:txBody>
          <a:bodyPr>
            <a:normAutofit/>
          </a:bodyPr>
          <a:lstStyle/>
          <a:p>
            <a:pPr algn="l"/>
            <a:r>
              <a:rPr lang="en-US" sz="6800"/>
              <a:t>UBER </a:t>
            </a:r>
            <a:br>
              <a:rPr lang="en-US" sz="6800"/>
            </a:br>
            <a:r>
              <a:rPr lang="en-US" sz="6800"/>
              <a:t>Supply – Demand </a:t>
            </a:r>
            <a:br>
              <a:rPr lang="en-US" sz="6800"/>
            </a:br>
            <a:r>
              <a:rPr lang="en-US" sz="6800"/>
              <a:t>Assignment</a:t>
            </a:r>
          </a:p>
        </p:txBody>
      </p:sp>
      <p:sp>
        <p:nvSpPr>
          <p:cNvPr id="3" name="Subtitle 2">
            <a:extLst>
              <a:ext uri="{FF2B5EF4-FFF2-40B4-BE49-F238E27FC236}">
                <a16:creationId xmlns:a16="http://schemas.microsoft.com/office/drawing/2014/main" id="{69F4AFE6-92C0-47BA-9AF3-23B7243BD587}"/>
              </a:ext>
            </a:extLst>
          </p:cNvPr>
          <p:cNvSpPr>
            <a:spLocks noGrp="1"/>
          </p:cNvSpPr>
          <p:nvPr>
            <p:ph type="subTitle" idx="1"/>
          </p:nvPr>
        </p:nvSpPr>
        <p:spPr>
          <a:xfrm>
            <a:off x="7400924" y="4619624"/>
            <a:ext cx="3946779" cy="1038225"/>
          </a:xfrm>
        </p:spPr>
        <p:txBody>
          <a:bodyPr>
            <a:normAutofit/>
          </a:bodyPr>
          <a:lstStyle/>
          <a:p>
            <a:pPr algn="r"/>
            <a:r>
              <a:rPr lang="en-US" sz="2200"/>
              <a:t>Student : Jagadish Janakiraman</a:t>
            </a:r>
          </a:p>
          <a:p>
            <a:pPr algn="r"/>
            <a:r>
              <a:rPr lang="en-US" sz="2200"/>
              <a:t>Date : 2/27/2022</a:t>
            </a:r>
          </a:p>
        </p:txBody>
      </p:sp>
      <p:sp>
        <p:nvSpPr>
          <p:cNvPr id="29" name="Rectangle 23">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5">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6441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8815E9-85F1-4CA0-8B21-FE9F5E6DD1FB}"/>
              </a:ext>
            </a:extLst>
          </p:cNvPr>
          <p:cNvSpPr>
            <a:spLocks noGrp="1"/>
          </p:cNvSpPr>
          <p:nvPr>
            <p:ph type="title"/>
          </p:nvPr>
        </p:nvSpPr>
        <p:spPr>
          <a:xfrm>
            <a:off x="572493" y="238539"/>
            <a:ext cx="11018520" cy="1434415"/>
          </a:xfrm>
        </p:spPr>
        <p:txBody>
          <a:bodyPr anchor="b">
            <a:normAutofit/>
          </a:bodyPr>
          <a:lstStyle/>
          <a:p>
            <a:r>
              <a:rPr lang="en-US" sz="4600"/>
              <a:t>Problem Statement – Cancelled Trips and Availability of Cabs</a:t>
            </a:r>
          </a:p>
        </p:txBody>
      </p:sp>
      <p:sp>
        <p:nvSpPr>
          <p:cNvPr id="26"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98773B9-AFD9-4927-82D3-DF0A431CDE97}"/>
              </a:ext>
            </a:extLst>
          </p:cNvPr>
          <p:cNvSpPr>
            <a:spLocks noGrp="1"/>
          </p:cNvSpPr>
          <p:nvPr>
            <p:ph idx="1"/>
          </p:nvPr>
        </p:nvSpPr>
        <p:spPr>
          <a:xfrm>
            <a:off x="572493" y="2071316"/>
            <a:ext cx="6713552" cy="4119172"/>
          </a:xfrm>
        </p:spPr>
        <p:txBody>
          <a:bodyPr anchor="t">
            <a:normAutofit/>
          </a:bodyPr>
          <a:lstStyle/>
          <a:p>
            <a:pPr marL="0" indent="0">
              <a:buNone/>
            </a:pPr>
            <a:r>
              <a:rPr lang="en-US" sz="1900" b="1" i="0">
                <a:effectLst/>
                <a:latin typeface="Helvetica Neue"/>
              </a:rPr>
              <a:t>Trip Cancellations</a:t>
            </a:r>
          </a:p>
          <a:p>
            <a:r>
              <a:rPr lang="en-US" sz="1900" b="1" i="0">
                <a:effectLst/>
                <a:latin typeface="Helvetica Neue"/>
              </a:rPr>
              <a:t>City to Airport - More Trips are cancelled in Early Morning between 4-8 AM &amp; Late Morning between 8AM-12PM</a:t>
            </a:r>
            <a:endParaRPr lang="en-US" sz="1900" b="1" i="0" u="none" strike="noStrike">
              <a:effectLst/>
              <a:latin typeface="Helvetica Neue"/>
            </a:endParaRPr>
          </a:p>
          <a:p>
            <a:r>
              <a:rPr lang="en-US" sz="1900" b="1" i="0">
                <a:effectLst/>
                <a:latin typeface="Helvetica Neue"/>
              </a:rPr>
              <a:t>Maximum cancellations are from City To Airport between 4 AM - 8 AM</a:t>
            </a:r>
          </a:p>
          <a:p>
            <a:endParaRPr lang="en-US" sz="1900" b="1" i="0">
              <a:effectLst/>
              <a:latin typeface="Helvetica Neue"/>
            </a:endParaRPr>
          </a:p>
          <a:p>
            <a:pPr marL="0" indent="0">
              <a:buNone/>
            </a:pPr>
            <a:r>
              <a:rPr lang="en-US" sz="1900" b="1">
                <a:latin typeface="Helvetica Neue"/>
              </a:rPr>
              <a:t>No Cars Available</a:t>
            </a:r>
            <a:endParaRPr lang="en-US" sz="1900" b="1" i="0">
              <a:effectLst/>
              <a:latin typeface="Helvetica Neue"/>
            </a:endParaRPr>
          </a:p>
          <a:p>
            <a:r>
              <a:rPr lang="en-US" sz="1900" b="1" i="0">
                <a:effectLst/>
                <a:latin typeface="Helvetica Neue"/>
              </a:rPr>
              <a:t>Airport to City – More unavailability observed between Evening 4-8 PM and Night 8PM-12AM</a:t>
            </a:r>
          </a:p>
          <a:p>
            <a:r>
              <a:rPr lang="en-US" sz="1900" b="1" i="0">
                <a:effectLst/>
                <a:latin typeface="Helvetica Neue"/>
              </a:rPr>
              <a:t>Maximum number of No car available trips is in the evening (4 PM to 8 PM) from Airport to City.</a:t>
            </a:r>
          </a:p>
        </p:txBody>
      </p:sp>
      <p:pic>
        <p:nvPicPr>
          <p:cNvPr id="5" name="Picture 4" descr="Chart, bar chart&#10;&#10;Description automatically generated">
            <a:extLst>
              <a:ext uri="{FF2B5EF4-FFF2-40B4-BE49-F238E27FC236}">
                <a16:creationId xmlns:a16="http://schemas.microsoft.com/office/drawing/2014/main" id="{6D479EC8-0D40-4BFB-B87A-7C12F24DA8F4}"/>
              </a:ext>
            </a:extLst>
          </p:cNvPr>
          <p:cNvPicPr>
            <a:picLocks noChangeAspect="1"/>
          </p:cNvPicPr>
          <p:nvPr/>
        </p:nvPicPr>
        <p:blipFill rotWithShape="1">
          <a:blip r:embed="rId2"/>
          <a:srcRect l="26175" r="18749" b="2"/>
          <a:stretch/>
        </p:blipFill>
        <p:spPr>
          <a:xfrm>
            <a:off x="7675658" y="2093976"/>
            <a:ext cx="3941064" cy="4096512"/>
          </a:xfrm>
          <a:prstGeom prst="rect">
            <a:avLst/>
          </a:prstGeom>
        </p:spPr>
      </p:pic>
    </p:spTree>
    <p:extLst>
      <p:ext uri="{BB962C8B-B14F-4D97-AF65-F5344CB8AC3E}">
        <p14:creationId xmlns:p14="http://schemas.microsoft.com/office/powerpoint/2010/main" val="884107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EF4CB1B7-AF26-4C13-8E7D-0489A31E4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53" name="Rectangle 32">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33">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Rectangle 35">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6D7003-11DA-4E57-BA32-DE431DD2E622}"/>
              </a:ext>
            </a:extLst>
          </p:cNvPr>
          <p:cNvSpPr>
            <a:spLocks noGrp="1"/>
          </p:cNvSpPr>
          <p:nvPr>
            <p:ph type="title"/>
          </p:nvPr>
        </p:nvSpPr>
        <p:spPr>
          <a:xfrm>
            <a:off x="1057025" y="922644"/>
            <a:ext cx="5040285" cy="1169585"/>
          </a:xfrm>
        </p:spPr>
        <p:txBody>
          <a:bodyPr anchor="b">
            <a:normAutofit fontScale="90000"/>
          </a:bodyPr>
          <a:lstStyle/>
          <a:p>
            <a:r>
              <a:rPr lang="en-US" sz="4000"/>
              <a:t>Cancelled Trips &amp; Cars Availability</a:t>
            </a:r>
            <a:endParaRPr lang="en-US" sz="4000" dirty="0"/>
          </a:p>
        </p:txBody>
      </p:sp>
      <p:sp>
        <p:nvSpPr>
          <p:cNvPr id="38" name="Rectangle 37">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0" name="Content Placeholder 10">
            <a:extLst>
              <a:ext uri="{FF2B5EF4-FFF2-40B4-BE49-F238E27FC236}">
                <a16:creationId xmlns:a16="http://schemas.microsoft.com/office/drawing/2014/main" id="{C0497E4A-49AA-444C-8124-7CE57FA35446}"/>
              </a:ext>
            </a:extLst>
          </p:cNvPr>
          <p:cNvGraphicFramePr>
            <a:graphicFrameLocks noGrp="1"/>
          </p:cNvGraphicFramePr>
          <p:nvPr>
            <p:ph idx="1"/>
          </p:nvPr>
        </p:nvGraphicFramePr>
        <p:xfrm>
          <a:off x="1055715" y="2508105"/>
          <a:ext cx="5040285" cy="36324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Content Placeholder 4">
            <a:extLst>
              <a:ext uri="{FF2B5EF4-FFF2-40B4-BE49-F238E27FC236}">
                <a16:creationId xmlns:a16="http://schemas.microsoft.com/office/drawing/2014/main" id="{5325D902-02BF-450D-B291-542C902788D6}"/>
              </a:ext>
            </a:extLst>
          </p:cNvPr>
          <p:cNvPicPr>
            <a:picLocks noChangeAspect="1"/>
          </p:cNvPicPr>
          <p:nvPr/>
        </p:nvPicPr>
        <p:blipFill rotWithShape="1">
          <a:blip r:embed="rId7"/>
          <a:srcRect r="2" b="2798"/>
          <a:stretch/>
        </p:blipFill>
        <p:spPr>
          <a:xfrm>
            <a:off x="6946667" y="774285"/>
            <a:ext cx="4389120" cy="2581173"/>
          </a:xfrm>
          <a:prstGeom prst="rect">
            <a:avLst/>
          </a:prstGeom>
          <a:ln>
            <a:solidFill>
              <a:schemeClr val="accent5">
                <a:lumMod val="50000"/>
              </a:schemeClr>
            </a:solidFill>
          </a:ln>
        </p:spPr>
      </p:pic>
      <p:pic>
        <p:nvPicPr>
          <p:cNvPr id="7" name="Picture 6">
            <a:extLst>
              <a:ext uri="{FF2B5EF4-FFF2-40B4-BE49-F238E27FC236}">
                <a16:creationId xmlns:a16="http://schemas.microsoft.com/office/drawing/2014/main" id="{091919A9-159B-478D-93DA-7097E5F461F0}"/>
              </a:ext>
            </a:extLst>
          </p:cNvPr>
          <p:cNvPicPr>
            <a:picLocks noChangeAspect="1"/>
          </p:cNvPicPr>
          <p:nvPr/>
        </p:nvPicPr>
        <p:blipFill rotWithShape="1">
          <a:blip r:embed="rId8"/>
          <a:srcRect t="2796" r="2" b="2"/>
          <a:stretch/>
        </p:blipFill>
        <p:spPr>
          <a:xfrm>
            <a:off x="6946667" y="3575074"/>
            <a:ext cx="4389120" cy="2581173"/>
          </a:xfrm>
          <a:prstGeom prst="rect">
            <a:avLst/>
          </a:prstGeom>
          <a:ln>
            <a:solidFill>
              <a:schemeClr val="accent5">
                <a:lumMod val="50000"/>
              </a:schemeClr>
            </a:solidFill>
          </a:ln>
        </p:spPr>
      </p:pic>
    </p:spTree>
    <p:extLst>
      <p:ext uri="{BB962C8B-B14F-4D97-AF65-F5344CB8AC3E}">
        <p14:creationId xmlns:p14="http://schemas.microsoft.com/office/powerpoint/2010/main" val="3664066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53B475F8-50AE-46A0-9943-B2B63183D5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0458D9-19A6-43A0-8A6E-48A49A813B7D}"/>
              </a:ext>
            </a:extLst>
          </p:cNvPr>
          <p:cNvSpPr>
            <a:spLocks noGrp="1"/>
          </p:cNvSpPr>
          <p:nvPr>
            <p:ph type="title"/>
          </p:nvPr>
        </p:nvSpPr>
        <p:spPr>
          <a:xfrm>
            <a:off x="612648" y="365125"/>
            <a:ext cx="6986015" cy="1776484"/>
          </a:xfrm>
        </p:spPr>
        <p:txBody>
          <a:bodyPr vert="horz" lIns="91440" tIns="45720" rIns="91440" bIns="45720" rtlCol="0" anchor="b">
            <a:normAutofit/>
          </a:bodyPr>
          <a:lstStyle/>
          <a:p>
            <a:r>
              <a:rPr lang="en-US" sz="5400"/>
              <a:t>Supply Demand Gap</a:t>
            </a:r>
          </a:p>
        </p:txBody>
      </p:sp>
      <p:pic>
        <p:nvPicPr>
          <p:cNvPr id="5" name="Picture 4">
            <a:extLst>
              <a:ext uri="{FF2B5EF4-FFF2-40B4-BE49-F238E27FC236}">
                <a16:creationId xmlns:a16="http://schemas.microsoft.com/office/drawing/2014/main" id="{E8F6A30E-A1EB-437A-951C-244DA18F2003}"/>
              </a:ext>
            </a:extLst>
          </p:cNvPr>
          <p:cNvPicPr>
            <a:picLocks noChangeAspect="1"/>
          </p:cNvPicPr>
          <p:nvPr/>
        </p:nvPicPr>
        <p:blipFill rotWithShape="1">
          <a:blip r:embed="rId2"/>
          <a:srcRect l="197" r="1710" b="3"/>
          <a:stretch/>
        </p:blipFill>
        <p:spPr>
          <a:xfrm>
            <a:off x="8379409" y="329458"/>
            <a:ext cx="3532036" cy="1755286"/>
          </a:xfrm>
          <a:prstGeom prst="rect">
            <a:avLst/>
          </a:prstGeom>
        </p:spPr>
      </p:pic>
      <p:sp>
        <p:nvSpPr>
          <p:cNvPr id="36" name="sketch line">
            <a:extLst>
              <a:ext uri="{FF2B5EF4-FFF2-40B4-BE49-F238E27FC236}">
                <a16:creationId xmlns:a16="http://schemas.microsoft.com/office/drawing/2014/main" id="{75F6FDB4-2351-48C2-A863-2364A0234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10">
            <a:extLst>
              <a:ext uri="{FF2B5EF4-FFF2-40B4-BE49-F238E27FC236}">
                <a16:creationId xmlns:a16="http://schemas.microsoft.com/office/drawing/2014/main" id="{8601C9FF-0939-4EFE-8CA7-63E454820091}"/>
              </a:ext>
            </a:extLst>
          </p:cNvPr>
          <p:cNvSpPr txBox="1">
            <a:spLocks/>
          </p:cNvSpPr>
          <p:nvPr/>
        </p:nvSpPr>
        <p:spPr>
          <a:xfrm>
            <a:off x="612648" y="2504819"/>
            <a:ext cx="6986016" cy="36721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a:t>From Airport to City, Demand is higher at 1200 requests whereas supply is about 200 only in the evenings.</a:t>
            </a:r>
          </a:p>
          <a:p>
            <a:r>
              <a:rPr lang="en-US" sz="2200"/>
              <a:t>From City to Airport, Demand is higher at 1000 requests whereas supply is about 200 in the mornings.</a:t>
            </a:r>
          </a:p>
          <a:p>
            <a:r>
              <a:rPr lang="en-US" sz="2200"/>
              <a:t>Max of Supply is 600 and max of Demand in the morning is 1000. Similarly max of demand is 1200 whereas supply is 600 only.</a:t>
            </a:r>
          </a:p>
          <a:p>
            <a:r>
              <a:rPr lang="en-US" sz="2200"/>
              <a:t>Overall Supply is less than demand.</a:t>
            </a:r>
          </a:p>
          <a:p>
            <a:endParaRPr lang="en-US" sz="2200"/>
          </a:p>
        </p:txBody>
      </p:sp>
      <p:pic>
        <p:nvPicPr>
          <p:cNvPr id="6" name="Picture 5">
            <a:extLst>
              <a:ext uri="{FF2B5EF4-FFF2-40B4-BE49-F238E27FC236}">
                <a16:creationId xmlns:a16="http://schemas.microsoft.com/office/drawing/2014/main" id="{ABAE80C5-5068-45AC-94E4-BD330E159162}"/>
              </a:ext>
            </a:extLst>
          </p:cNvPr>
          <p:cNvPicPr>
            <a:picLocks noChangeAspect="1"/>
          </p:cNvPicPr>
          <p:nvPr/>
        </p:nvPicPr>
        <p:blipFill rotWithShape="1">
          <a:blip r:embed="rId3"/>
          <a:srcRect b="1593"/>
          <a:stretch/>
        </p:blipFill>
        <p:spPr>
          <a:xfrm>
            <a:off x="8381136" y="2377994"/>
            <a:ext cx="3530309" cy="1754404"/>
          </a:xfrm>
          <a:prstGeom prst="rect">
            <a:avLst/>
          </a:prstGeom>
        </p:spPr>
      </p:pic>
      <p:pic>
        <p:nvPicPr>
          <p:cNvPr id="4" name="Content Placeholder 3">
            <a:extLst>
              <a:ext uri="{FF2B5EF4-FFF2-40B4-BE49-F238E27FC236}">
                <a16:creationId xmlns:a16="http://schemas.microsoft.com/office/drawing/2014/main" id="{1CA44A1B-70F2-49CC-A60F-0876BE1EF552}"/>
              </a:ext>
            </a:extLst>
          </p:cNvPr>
          <p:cNvPicPr>
            <a:picLocks noGrp="1" noChangeAspect="1"/>
          </p:cNvPicPr>
          <p:nvPr>
            <p:ph idx="1"/>
          </p:nvPr>
        </p:nvPicPr>
        <p:blipFill rotWithShape="1">
          <a:blip r:embed="rId4"/>
          <a:srcRect b="109"/>
          <a:stretch/>
        </p:blipFill>
        <p:spPr>
          <a:xfrm>
            <a:off x="8381136" y="4426084"/>
            <a:ext cx="3530309" cy="1754413"/>
          </a:xfrm>
          <a:prstGeom prst="rect">
            <a:avLst/>
          </a:prstGeom>
        </p:spPr>
      </p:pic>
    </p:spTree>
    <p:extLst>
      <p:ext uri="{BB962C8B-B14F-4D97-AF65-F5344CB8AC3E}">
        <p14:creationId xmlns:p14="http://schemas.microsoft.com/office/powerpoint/2010/main" val="1739352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8175FE-DBC4-4FC7-A27C-6E816E139DE5}"/>
              </a:ext>
            </a:extLst>
          </p:cNvPr>
          <p:cNvSpPr>
            <a:spLocks noGrp="1"/>
          </p:cNvSpPr>
          <p:nvPr>
            <p:ph type="title"/>
          </p:nvPr>
        </p:nvSpPr>
        <p:spPr>
          <a:xfrm>
            <a:off x="838200" y="365125"/>
            <a:ext cx="10515600" cy="1325563"/>
          </a:xfrm>
        </p:spPr>
        <p:txBody>
          <a:bodyPr>
            <a:normAutofit/>
          </a:bodyPr>
          <a:lstStyle/>
          <a:p>
            <a:r>
              <a:rPr lang="en-US" sz="4200"/>
              <a:t>Recommendations to meet Supply vs Demand</a:t>
            </a: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85198E03-76D5-4310-A5F4-3252E5B2FC3C}"/>
              </a:ext>
            </a:extLst>
          </p:cNvPr>
          <p:cNvGraphicFramePr>
            <a:graphicFrameLocks noGrp="1"/>
          </p:cNvGraphicFramePr>
          <p:nvPr>
            <p:ph idx="1"/>
            <p:extLst>
              <p:ext uri="{D42A27DB-BD31-4B8C-83A1-F6EECF244321}">
                <p14:modId xmlns:p14="http://schemas.microsoft.com/office/powerpoint/2010/main" val="1122164546"/>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64170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268</Words>
  <Application>Microsoft Office PowerPoint</Application>
  <PresentationFormat>Widescreen</PresentationFormat>
  <Paragraphs>25</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Helvetica Neue</vt:lpstr>
      <vt:lpstr>Office Theme</vt:lpstr>
      <vt:lpstr>UBER  Supply – Demand  Assignment</vt:lpstr>
      <vt:lpstr>Problem Statement – Cancelled Trips and Availability of Cabs</vt:lpstr>
      <vt:lpstr>Cancelled Trips &amp; Cars Availability</vt:lpstr>
      <vt:lpstr>Supply Demand Gap</vt:lpstr>
      <vt:lpstr>Recommendations to meet Supply vs Demand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UBER  Supply – Demand  Assignment</dc:title>
  <dc:creator>Sahana Jagadish</dc:creator>
  <cp:lastModifiedBy>Sahana Jagadish</cp:lastModifiedBy>
  <cp:revision>13</cp:revision>
  <dcterms:created xsi:type="dcterms:W3CDTF">2022-02-27T21:46:50Z</dcterms:created>
  <dcterms:modified xsi:type="dcterms:W3CDTF">2022-02-27T22:18:50Z</dcterms:modified>
</cp:coreProperties>
</file>