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82" r:id="rId4"/>
    <p:sldId id="274" r:id="rId5"/>
    <p:sldId id="268" r:id="rId6"/>
    <p:sldId id="275" r:id="rId7"/>
    <p:sldId id="276" r:id="rId8"/>
    <p:sldId id="277" r:id="rId9"/>
    <p:sldId id="267" r:id="rId10"/>
    <p:sldId id="269" r:id="rId11"/>
    <p:sldId id="278" r:id="rId12"/>
    <p:sldId id="279" r:id="rId13"/>
    <p:sldId id="286" r:id="rId14"/>
    <p:sldId id="280" r:id="rId15"/>
    <p:sldId id="285" r:id="rId16"/>
    <p:sldId id="273" r:id="rId17"/>
    <p:sldId id="284" r:id="rId18"/>
    <p:sldId id="281" r:id="rId19"/>
    <p:sldId id="283" r:id="rId20"/>
    <p:sldId id="28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11B0ED8-420F-AB4F-DEE0-52BC0087B16E}" name="Manju Jagadish" initials="MJ" userId="0d738fb277abd22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16E22-7B94-CA63-7FF0-10E04246A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4A076-DDCD-3C1C-A94F-2DD060FE7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314D6-1810-0A72-476C-D243740E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841D7-DADA-81F4-06CD-711F2454A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69249-A301-0915-3B99-4147ECB3A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3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D23D-1916-5AA6-CFD7-1AE4DAAA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E8CBE-5535-C15D-7A43-EB4E2A198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0A3E6-EFEC-57CA-6CD5-A1CD8481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44DC2-76B4-3958-C458-2636D31D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FC379-54B7-4575-E476-BA45B52C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8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7D20E8-6A54-8168-81C9-3640FD5F4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4BA82-54B0-BC16-1165-FAB70F254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71557-39B7-EE9E-1F12-3F2B4E32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A343E-1868-AF5B-BA7E-5BE69A7C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36AC6-95C1-4312-E607-1C160020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3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9C64A-1D82-0EC9-01E2-A5C15978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ADD56-02AE-694C-A376-731D66112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46431-D1B8-F398-660B-10ED7CBA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EBBCF-9277-0F4D-5863-810D21B6F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37E00-024A-84FB-C30B-1C95EC8A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4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BBB1-97A7-C99A-8211-0EC4A6674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79029-9E55-CBFC-882B-0CC9AD064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4BDC5-C284-8A5A-45DE-9461FEF7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89AD1-6F7C-02CC-4552-276D7A9C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CD1A1-29FB-4AD4-1195-7DF21584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2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2630-BEB1-FB2A-3823-6E358C8F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ED377-D775-62C0-147C-11A1BF0D3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1093F-BF2E-60E3-681E-44E2B721F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E3F03-330A-64B7-5110-C3E2E1E8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551E8-385B-A49C-F006-2210B4B65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6B22D-DC04-3FFC-A156-73C02546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9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A808-304E-CFBF-9103-17CACB2F8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88351-319D-1E08-84D0-305B1DCC8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56603-443B-4F2D-C524-FC51FE6A2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93589-CB13-D1E7-F1D3-A4ED836D2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93FB5C-244F-9382-7E29-D8C636435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2F61E-C0FD-2FD4-9F58-64B5D2C0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C6626-68C7-E4A0-5658-C451628E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89ABBF-95C0-097A-DF9E-D71F3D19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2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4347-93A8-E15E-273D-D401D1FE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4C65B8-4BC7-179B-3CBD-33C71C552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B3850-888F-4930-B0BC-D2EED046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1416D-E797-353D-D67E-5D726F2A7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1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FAD4CA-97F2-3444-6231-B78C7FB6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600337-1C5C-CB81-8EE3-BCF8D0C9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9E94A-1855-4727-CB76-771D6045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45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5A8F5-7BBD-104D-3E43-07BE8BD25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59CEF-2440-FAE3-BCC9-D4CFCC268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7A040-44F0-11E3-3C76-03F46D7FF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12A4B-7441-3F91-1A15-1A20F508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065A2-A821-E58F-C6BE-F314CB1F2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868C4-6EE7-CAE8-32D9-2B5053D3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9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4749-BCE6-ED2A-F72B-12A741AC4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ABC1C3-4335-9EFE-3699-F4CD3EFC1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0833C-256C-4789-F74D-080E33320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39DA1-9DF1-79DC-6357-FEE63703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76F5D-EDB1-68C6-5D98-57DAD79A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5DC1B-A335-2341-2413-A9B7E6D8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7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8FE436-FEC6-82AC-A7F0-9FF84D296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F051B-6A2D-AC0E-4548-C813D3C0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658EB-0C36-1331-35E1-FFE29B4D3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C08D-E929-4F4C-BF28-A8C3B08202FA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BC894-45B7-1CD6-2578-A773EEAC1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C139C-D364-03E2-CA9D-9529E9DDC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4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85604D-C8D4-C2B9-9AA4-A21FD53E0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 b="1" dirty="0">
                <a:solidFill>
                  <a:srgbClr val="0070C0"/>
                </a:solidFill>
              </a:rPr>
              <a:t>Hive Assignment – NYC Parking Violations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A1DB0-3BE2-58E8-1C40-EEC0C1EF0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Student : Jagadish Janakiraman</a:t>
            </a:r>
          </a:p>
          <a:p>
            <a:r>
              <a:rPr lang="en-US" sz="2200" dirty="0">
                <a:solidFill>
                  <a:srgbClr val="0070C0"/>
                </a:solidFill>
              </a:rPr>
              <a:t>Submission Date : 8/7/2022</a:t>
            </a:r>
          </a:p>
        </p:txBody>
      </p:sp>
      <p:pic>
        <p:nvPicPr>
          <p:cNvPr id="14" name="Picture 13" descr="Aerial view of buildings">
            <a:extLst>
              <a:ext uri="{FF2B5EF4-FFF2-40B4-BE49-F238E27FC236}">
                <a16:creationId xmlns:a16="http://schemas.microsoft.com/office/drawing/2014/main" id="{FFAA5FEE-3EE2-659E-CC00-384F3C9227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55" r="2529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64725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C39B-088C-258C-81E4-75E1A916F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758" y="3012792"/>
            <a:ext cx="7450540" cy="59021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dirty="0">
                <a:solidFill>
                  <a:srgbClr val="0070C0"/>
                </a:solidFill>
                <a:effectLst/>
                <a:latin typeface="circular"/>
              </a:rPr>
              <a:t>Part-II: Aggregation tasks</a:t>
            </a:r>
            <a:endParaRPr lang="en-US" b="0" i="0" dirty="0">
              <a:solidFill>
                <a:srgbClr val="0070C0"/>
              </a:solidFill>
              <a:effectLst/>
              <a:latin typeface="circular"/>
            </a:endParaRPr>
          </a:p>
        </p:txBody>
      </p:sp>
    </p:spTree>
    <p:extLst>
      <p:ext uri="{BB962C8B-B14F-4D97-AF65-F5344CB8AC3E}">
        <p14:creationId xmlns:p14="http://schemas.microsoft.com/office/powerpoint/2010/main" val="4019242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DF59A-FD41-EC08-FCD8-A3F9A05D0A8B}"/>
              </a:ext>
            </a:extLst>
          </p:cNvPr>
          <p:cNvSpPr txBox="1"/>
          <p:nvPr/>
        </p:nvSpPr>
        <p:spPr>
          <a:xfrm>
            <a:off x="427631" y="320173"/>
            <a:ext cx="803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Q2.1 – Find out the frequency of parking violations across different times of the 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BC34C-6262-63EC-16E0-43C8B2D76E76}"/>
              </a:ext>
            </a:extLst>
          </p:cNvPr>
          <p:cNvSpPr txBox="1"/>
          <p:nvPr/>
        </p:nvSpPr>
        <p:spPr>
          <a:xfrm>
            <a:off x="448102" y="785157"/>
            <a:ext cx="115414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Commands</a:t>
            </a:r>
            <a:r>
              <a:rPr lang="en-US" dirty="0">
                <a:solidFill>
                  <a:srgbClr val="0070C0"/>
                </a:solidFill>
              </a:rPr>
              <a:t>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select substring(</a:t>
            </a:r>
            <a:r>
              <a:rPr lang="en-US" dirty="0" err="1">
                <a:solidFill>
                  <a:srgbClr val="0070C0"/>
                </a:solidFill>
              </a:rPr>
              <a:t>ViolationTime</a:t>
            </a:r>
            <a:r>
              <a:rPr lang="en-US" dirty="0">
                <a:solidFill>
                  <a:srgbClr val="0070C0"/>
                </a:solidFill>
              </a:rPr>
              <a:t>, 1,2), count(*) as </a:t>
            </a:r>
            <a:r>
              <a:rPr lang="en-US" dirty="0" err="1">
                <a:solidFill>
                  <a:srgbClr val="0070C0"/>
                </a:solidFill>
              </a:rPr>
              <a:t>violationsCountINAM</a:t>
            </a:r>
            <a:r>
              <a:rPr lang="en-US" dirty="0">
                <a:solidFill>
                  <a:srgbClr val="0070C0"/>
                </a:solidFill>
              </a:rPr>
              <a:t> from </a:t>
            </a:r>
            <a:r>
              <a:rPr lang="en-US" dirty="0" err="1">
                <a:solidFill>
                  <a:srgbClr val="0070C0"/>
                </a:solidFill>
              </a:rPr>
              <a:t>parkingviolations</a:t>
            </a:r>
            <a:r>
              <a:rPr lang="en-US" dirty="0">
                <a:solidFill>
                  <a:srgbClr val="0070C0"/>
                </a:solidFill>
              </a:rPr>
              <a:t> where </a:t>
            </a:r>
            <a:r>
              <a:rPr lang="en-US" dirty="0" err="1">
                <a:solidFill>
                  <a:srgbClr val="0070C0"/>
                </a:solidFill>
              </a:rPr>
              <a:t>IssueDate</a:t>
            </a:r>
            <a:r>
              <a:rPr lang="en-US" dirty="0">
                <a:solidFill>
                  <a:srgbClr val="0070C0"/>
                </a:solidFill>
              </a:rPr>
              <a:t> like '%2017' and upper(substring(</a:t>
            </a:r>
            <a:r>
              <a:rPr lang="en-US" dirty="0" err="1">
                <a:solidFill>
                  <a:srgbClr val="0070C0"/>
                </a:solidFill>
              </a:rPr>
              <a:t>ViolationTime</a:t>
            </a:r>
            <a:r>
              <a:rPr lang="en-US" dirty="0">
                <a:solidFill>
                  <a:srgbClr val="0070C0"/>
                </a:solidFill>
              </a:rPr>
              <a:t>, -1)) ='A' group by substring(</a:t>
            </a:r>
            <a:r>
              <a:rPr lang="en-US" dirty="0" err="1">
                <a:solidFill>
                  <a:srgbClr val="0070C0"/>
                </a:solidFill>
              </a:rPr>
              <a:t>ViolationTime</a:t>
            </a:r>
            <a:r>
              <a:rPr lang="en-US" dirty="0">
                <a:solidFill>
                  <a:srgbClr val="0070C0"/>
                </a:solidFill>
              </a:rPr>
              <a:t>, 1, 2) order by </a:t>
            </a:r>
            <a:r>
              <a:rPr lang="en-US" dirty="0" err="1">
                <a:solidFill>
                  <a:srgbClr val="0070C0"/>
                </a:solidFill>
              </a:rPr>
              <a:t>violationsCountINAM</a:t>
            </a:r>
            <a:r>
              <a:rPr lang="en-US" dirty="0">
                <a:solidFill>
                  <a:srgbClr val="0070C0"/>
                </a:solidFill>
              </a:rPr>
              <a:t> desc;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select substring(</a:t>
            </a:r>
            <a:r>
              <a:rPr lang="en-US" dirty="0" err="1">
                <a:solidFill>
                  <a:srgbClr val="0070C0"/>
                </a:solidFill>
              </a:rPr>
              <a:t>ViolationTime</a:t>
            </a:r>
            <a:r>
              <a:rPr lang="en-US" dirty="0">
                <a:solidFill>
                  <a:srgbClr val="0070C0"/>
                </a:solidFill>
              </a:rPr>
              <a:t>, 1,2), count(*) as </a:t>
            </a:r>
            <a:r>
              <a:rPr lang="en-US" dirty="0" err="1">
                <a:solidFill>
                  <a:srgbClr val="0070C0"/>
                </a:solidFill>
              </a:rPr>
              <a:t>violationcountINPM</a:t>
            </a:r>
            <a:r>
              <a:rPr lang="en-US" dirty="0">
                <a:solidFill>
                  <a:srgbClr val="0070C0"/>
                </a:solidFill>
              </a:rPr>
              <a:t> from </a:t>
            </a:r>
            <a:r>
              <a:rPr lang="en-US" dirty="0" err="1">
                <a:solidFill>
                  <a:srgbClr val="0070C0"/>
                </a:solidFill>
              </a:rPr>
              <a:t>parkingviolations</a:t>
            </a:r>
            <a:r>
              <a:rPr lang="en-US" dirty="0">
                <a:solidFill>
                  <a:srgbClr val="0070C0"/>
                </a:solidFill>
              </a:rPr>
              <a:t> where </a:t>
            </a:r>
            <a:r>
              <a:rPr lang="en-US" dirty="0" err="1">
                <a:solidFill>
                  <a:srgbClr val="0070C0"/>
                </a:solidFill>
              </a:rPr>
              <a:t>IssueDate</a:t>
            </a:r>
            <a:r>
              <a:rPr lang="en-US" dirty="0">
                <a:solidFill>
                  <a:srgbClr val="0070C0"/>
                </a:solidFill>
              </a:rPr>
              <a:t> like '%2017' and upper(substring(</a:t>
            </a:r>
            <a:r>
              <a:rPr lang="en-US" dirty="0" err="1">
                <a:solidFill>
                  <a:srgbClr val="0070C0"/>
                </a:solidFill>
              </a:rPr>
              <a:t>ViolationTime</a:t>
            </a:r>
            <a:r>
              <a:rPr lang="en-US" dirty="0">
                <a:solidFill>
                  <a:srgbClr val="0070C0"/>
                </a:solidFill>
              </a:rPr>
              <a:t>, -1)) ='P' group by substring(</a:t>
            </a:r>
            <a:r>
              <a:rPr lang="en-US" dirty="0" err="1">
                <a:solidFill>
                  <a:srgbClr val="0070C0"/>
                </a:solidFill>
              </a:rPr>
              <a:t>ViolationTime</a:t>
            </a:r>
            <a:r>
              <a:rPr lang="en-US" dirty="0">
                <a:solidFill>
                  <a:srgbClr val="0070C0"/>
                </a:solidFill>
              </a:rPr>
              <a:t>, 1, 2) order by </a:t>
            </a:r>
            <a:r>
              <a:rPr lang="en-US" dirty="0" err="1">
                <a:solidFill>
                  <a:srgbClr val="0070C0"/>
                </a:solidFill>
              </a:rPr>
              <a:t>ViolationCountINPM</a:t>
            </a:r>
            <a:r>
              <a:rPr lang="en-US" dirty="0">
                <a:solidFill>
                  <a:srgbClr val="0070C0"/>
                </a:solidFill>
              </a:rPr>
              <a:t> desc;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Answer</a:t>
            </a:r>
            <a:r>
              <a:rPr lang="en-US" dirty="0">
                <a:solidFill>
                  <a:srgbClr val="0070C0"/>
                </a:solidFill>
              </a:rPr>
              <a:t> – 9 AM and 1 PM are the hours with maximum parking violations.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BC12D-AAC4-918F-584B-4F3A3D06385A}"/>
              </a:ext>
            </a:extLst>
          </p:cNvPr>
          <p:cNvSpPr txBox="1"/>
          <p:nvPr/>
        </p:nvSpPr>
        <p:spPr>
          <a:xfrm>
            <a:off x="427631" y="3152001"/>
            <a:ext cx="21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 Screenshot -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18A57B-FC0A-3DC2-1B74-8C359CC02FA0}"/>
              </a:ext>
            </a:extLst>
          </p:cNvPr>
          <p:cNvSpPr txBox="1"/>
          <p:nvPr/>
        </p:nvSpPr>
        <p:spPr>
          <a:xfrm>
            <a:off x="2017499" y="3429000"/>
            <a:ext cx="27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Violations in AM (Morning)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9CAEE4-D3F4-51D8-883B-809319A909C4}"/>
              </a:ext>
            </a:extLst>
          </p:cNvPr>
          <p:cNvSpPr txBox="1"/>
          <p:nvPr/>
        </p:nvSpPr>
        <p:spPr>
          <a:xfrm>
            <a:off x="7385618" y="3387215"/>
            <a:ext cx="2691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Violations in PM (Evening)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232E1-83B2-D619-85B5-35D04EC1F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02" y="3967714"/>
            <a:ext cx="5775277" cy="257011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654057-AC49-EC5F-84E8-5EE2001E1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830" y="3967714"/>
            <a:ext cx="5775277" cy="253377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88013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DF59A-FD41-EC08-FCD8-A3F9A05D0A8B}"/>
              </a:ext>
            </a:extLst>
          </p:cNvPr>
          <p:cNvSpPr txBox="1"/>
          <p:nvPr/>
        </p:nvSpPr>
        <p:spPr>
          <a:xfrm>
            <a:off x="582305" y="523460"/>
            <a:ext cx="11446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Q2.2 – Divide 24 hours into six equal discrete bins of time. The intervals you choose are at your discretion. For each of these groups, find the 3 most commonly occurring violations.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BC34C-6262-63EC-16E0-43C8B2D76E76}"/>
              </a:ext>
            </a:extLst>
          </p:cNvPr>
          <p:cNvSpPr txBox="1"/>
          <p:nvPr/>
        </p:nvSpPr>
        <p:spPr>
          <a:xfrm>
            <a:off x="582306" y="1453171"/>
            <a:ext cx="11241204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Command</a:t>
            </a:r>
            <a:r>
              <a:rPr lang="en-US" dirty="0">
                <a:solidFill>
                  <a:srgbClr val="0070C0"/>
                </a:solidFill>
              </a:rPr>
              <a:t> –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select * from (</a:t>
            </a:r>
          </a:p>
          <a:p>
            <a:r>
              <a:rPr lang="en-US" sz="1600" dirty="0">
                <a:solidFill>
                  <a:srgbClr val="0070C0"/>
                </a:solidFill>
              </a:rPr>
              <a:t>select </a:t>
            </a:r>
            <a:r>
              <a:rPr lang="en-US" sz="1600" dirty="0" err="1">
                <a:solidFill>
                  <a:srgbClr val="0070C0"/>
                </a:solidFill>
              </a:rPr>
              <a:t>violationbin,violationcode,ViolationCount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>
                <a:solidFill>
                  <a:srgbClr val="0070C0"/>
                </a:solidFill>
              </a:rPr>
              <a:t>dense_rank</a:t>
            </a:r>
            <a:r>
              <a:rPr lang="en-US" sz="1600" dirty="0">
                <a:solidFill>
                  <a:srgbClr val="0070C0"/>
                </a:solidFill>
              </a:rPr>
              <a:t>() over (partition by </a:t>
            </a:r>
            <a:r>
              <a:rPr lang="en-US" sz="1600" dirty="0" err="1">
                <a:solidFill>
                  <a:srgbClr val="0070C0"/>
                </a:solidFill>
              </a:rPr>
              <a:t>violationbin</a:t>
            </a:r>
            <a:r>
              <a:rPr lang="en-US" sz="1600" dirty="0">
                <a:solidFill>
                  <a:srgbClr val="0070C0"/>
                </a:solidFill>
              </a:rPr>
              <a:t> order by </a:t>
            </a:r>
            <a:r>
              <a:rPr lang="en-US" sz="1600" dirty="0" err="1">
                <a:solidFill>
                  <a:srgbClr val="0070C0"/>
                </a:solidFill>
              </a:rPr>
              <a:t>ViolationCount</a:t>
            </a:r>
            <a:r>
              <a:rPr lang="en-US" sz="1600" dirty="0">
                <a:solidFill>
                  <a:srgbClr val="0070C0"/>
                </a:solidFill>
              </a:rPr>
              <a:t> desc) as rank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from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( Select </a:t>
            </a:r>
            <a:r>
              <a:rPr lang="en-US" sz="1600" dirty="0" err="1">
                <a:solidFill>
                  <a:srgbClr val="0070C0"/>
                </a:solidFill>
              </a:rPr>
              <a:t>violationbin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>
                <a:solidFill>
                  <a:srgbClr val="0070C0"/>
                </a:solidFill>
              </a:rPr>
              <a:t>ViolationCode</a:t>
            </a:r>
            <a:r>
              <a:rPr lang="en-US" sz="1600" dirty="0">
                <a:solidFill>
                  <a:srgbClr val="0070C0"/>
                </a:solidFill>
              </a:rPr>
              <a:t>, count(*) as </a:t>
            </a:r>
            <a:r>
              <a:rPr lang="en-US" sz="1600" dirty="0" err="1">
                <a:solidFill>
                  <a:srgbClr val="0070C0"/>
                </a:solidFill>
              </a:rPr>
              <a:t>ViolationCount</a:t>
            </a:r>
            <a:r>
              <a:rPr lang="en-US" sz="1600" dirty="0">
                <a:solidFill>
                  <a:srgbClr val="0070C0"/>
                </a:solidFill>
              </a:rPr>
              <a:t> from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( select case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when substring(violationtime,1,2) in ('00','12','01','02','03') and upper(substring(violationtime,-1))='A' then 'MidNight_12AM_3AM'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when substring(violationtime,1,2) in ('04','05','06','07') and upper(substring(violationtime,-1))='A' then 'EarlyMorning_4AM_7AM'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when substring(violationtime,1,2) in ('08','09','10','11') and upper(substring(violationtime,-1))='A' then 'Morning_8AM_11AM'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when substring(violationtime,1,2) in ('12','01','02','03') and upper(substring(violationtime,-1))='P' then 'AfterNoon_12PM_3PM'</a:t>
            </a:r>
          </a:p>
          <a:p>
            <a:r>
              <a:rPr lang="en-US" sz="1600" dirty="0">
                <a:solidFill>
                  <a:srgbClr val="0070C0"/>
                </a:solidFill>
              </a:rPr>
              <a:t>when substring(violationtime,1,2) in ('04','05','06','07') and upper(substring(violationtime,-1))='P' then 'Evening_4PM_7PM'</a:t>
            </a:r>
          </a:p>
          <a:p>
            <a:r>
              <a:rPr lang="en-US" sz="1600" dirty="0">
                <a:solidFill>
                  <a:srgbClr val="0070C0"/>
                </a:solidFill>
              </a:rPr>
              <a:t>when substring(violationtime,1,2) in ('08','09','10','11') and upper(substring(violationtime,-1))='P' then 'Night_8PM_11PM'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else null end as </a:t>
            </a:r>
            <a:r>
              <a:rPr lang="en-US" sz="1600" dirty="0" err="1">
                <a:solidFill>
                  <a:srgbClr val="0070C0"/>
                </a:solidFill>
              </a:rPr>
              <a:t>violationbin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>
                <a:solidFill>
                  <a:srgbClr val="0070C0"/>
                </a:solidFill>
              </a:rPr>
              <a:t>ViolationCode</a:t>
            </a:r>
            <a:r>
              <a:rPr lang="en-US" sz="1600" dirty="0">
                <a:solidFill>
                  <a:srgbClr val="0070C0"/>
                </a:solidFill>
              </a:rPr>
              <a:t> from </a:t>
            </a:r>
            <a:r>
              <a:rPr lang="en-US" sz="1600" dirty="0" err="1">
                <a:solidFill>
                  <a:srgbClr val="0070C0"/>
                </a:solidFill>
              </a:rPr>
              <a:t>parkingviolations</a:t>
            </a:r>
            <a:r>
              <a:rPr lang="en-US" sz="1600" dirty="0">
                <a:solidFill>
                  <a:srgbClr val="0070C0"/>
                </a:solidFill>
              </a:rPr>
              <a:t>   where </a:t>
            </a:r>
            <a:r>
              <a:rPr lang="en-US" sz="1600" dirty="0" err="1">
                <a:solidFill>
                  <a:srgbClr val="0070C0"/>
                </a:solidFill>
              </a:rPr>
              <a:t>IssueDate</a:t>
            </a:r>
            <a:r>
              <a:rPr lang="en-US" sz="1600" dirty="0">
                <a:solidFill>
                  <a:srgbClr val="0070C0"/>
                </a:solidFill>
              </a:rPr>
              <a:t> like '%2017' 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)temp1</a:t>
            </a:r>
          </a:p>
          <a:p>
            <a:r>
              <a:rPr lang="en-US" sz="1600" dirty="0">
                <a:solidFill>
                  <a:srgbClr val="0070C0"/>
                </a:solidFill>
              </a:rPr>
              <a:t>where </a:t>
            </a:r>
            <a:r>
              <a:rPr lang="en-US" sz="1600" dirty="0" err="1">
                <a:solidFill>
                  <a:srgbClr val="0070C0"/>
                </a:solidFill>
              </a:rPr>
              <a:t>violationbin</a:t>
            </a:r>
            <a:r>
              <a:rPr lang="en-US" sz="1600" dirty="0">
                <a:solidFill>
                  <a:srgbClr val="0070C0"/>
                </a:solidFill>
              </a:rPr>
              <a:t> is not NULL group by </a:t>
            </a:r>
            <a:r>
              <a:rPr lang="en-US" sz="1600" dirty="0" err="1">
                <a:solidFill>
                  <a:srgbClr val="0070C0"/>
                </a:solidFill>
              </a:rPr>
              <a:t>violationbin,ViolationCode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) temp2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) temp3 where rank &lt;= 3 ;</a:t>
            </a:r>
            <a:endParaRPr 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28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B0BC12D-AAC4-918F-584B-4F3A3D06385A}"/>
              </a:ext>
            </a:extLst>
          </p:cNvPr>
          <p:cNvSpPr txBox="1"/>
          <p:nvPr/>
        </p:nvSpPr>
        <p:spPr>
          <a:xfrm>
            <a:off x="170597" y="205381"/>
            <a:ext cx="21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 Screenshot -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6B283C-6FE2-066D-1DC8-3BFC61733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77" y="800667"/>
            <a:ext cx="11612369" cy="571841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47338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DF59A-FD41-EC08-FCD8-A3F9A05D0A8B}"/>
              </a:ext>
            </a:extLst>
          </p:cNvPr>
          <p:cNvSpPr txBox="1"/>
          <p:nvPr/>
        </p:nvSpPr>
        <p:spPr>
          <a:xfrm>
            <a:off x="582305" y="523460"/>
            <a:ext cx="11446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Q2.3 – For the 3 most commonly occurring violation codes, find the most common times of day (in terms of the bins from the previous part).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BC34C-6262-63EC-16E0-43C8B2D76E76}"/>
              </a:ext>
            </a:extLst>
          </p:cNvPr>
          <p:cNvSpPr txBox="1"/>
          <p:nvPr/>
        </p:nvSpPr>
        <p:spPr>
          <a:xfrm>
            <a:off x="582306" y="1453171"/>
            <a:ext cx="11446296" cy="4224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Command</a:t>
            </a:r>
            <a:r>
              <a:rPr lang="en-US" dirty="0">
                <a:solidFill>
                  <a:srgbClr val="0070C0"/>
                </a:solidFill>
              </a:rPr>
              <a:t> – </a:t>
            </a:r>
          </a:p>
          <a:p>
            <a:endParaRPr lang="en-US" sz="105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select </a:t>
            </a:r>
            <a:r>
              <a:rPr lang="en-US" sz="1600" dirty="0" err="1">
                <a:solidFill>
                  <a:srgbClr val="0070C0"/>
                </a:solidFill>
              </a:rPr>
              <a:t>ViolationCode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>
                <a:solidFill>
                  <a:srgbClr val="0070C0"/>
                </a:solidFill>
              </a:rPr>
              <a:t>ViolationTime_bin</a:t>
            </a:r>
            <a:r>
              <a:rPr lang="en-US" sz="1600" dirty="0">
                <a:solidFill>
                  <a:srgbClr val="0070C0"/>
                </a:solidFill>
              </a:rPr>
              <a:t> , count(*) as </a:t>
            </a:r>
            <a:r>
              <a:rPr lang="en-US" sz="1600" dirty="0" err="1">
                <a:solidFill>
                  <a:srgbClr val="0070C0"/>
                </a:solidFill>
              </a:rPr>
              <a:t>countByViolation</a:t>
            </a:r>
            <a:r>
              <a:rPr lang="en-US" sz="1600" dirty="0">
                <a:solidFill>
                  <a:srgbClr val="0070C0"/>
                </a:solidFill>
              </a:rPr>
              <a:t> from (</a:t>
            </a:r>
          </a:p>
          <a:p>
            <a:r>
              <a:rPr lang="en-US" sz="1600" dirty="0">
                <a:solidFill>
                  <a:srgbClr val="0070C0"/>
                </a:solidFill>
              </a:rPr>
              <a:t>SELECT  </a:t>
            </a:r>
            <a:r>
              <a:rPr lang="en-US" sz="1600" dirty="0" err="1">
                <a:solidFill>
                  <a:srgbClr val="0070C0"/>
                </a:solidFill>
              </a:rPr>
              <a:t>ViolationCode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case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when substring(ViolationTime,1,2) in ('00','01','02','03','12') and upper(substring(ViolationTime,-1))='A' then 'MidNight_12AM_3AM'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when substring(ViolationTime,1,2) in ('04','05','06','07') and upper(substring(ViolationTime,-1))='A' then 'EarlyMorning_4AM_7AM' 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when substring(ViolationTime,1,2) in ('08','09','10','11') and upper(substring(ViolationTime,-1))='A' then 'Morning_8AM_11AM'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when substring(ViolationTime,1,2) in ('12','00','01','02','03') and upper(substring(ViolationTime,-1))='P' then 'AfterNoon_12PM_3PM'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when substring(ViolationTime,1,2) in ('04','05','06','07') and upper(substring(ViolationTime,-1))='P' then 'Evening_4PM_7PM'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when substring(ViolationTime,1,2) in ('08','09','10','11') and upper(substring(ViolationTime,-1))='P' then 'Night_8PM_11PM'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else null  end as </a:t>
            </a:r>
            <a:r>
              <a:rPr lang="en-US" sz="1600" dirty="0" err="1">
                <a:solidFill>
                  <a:srgbClr val="0070C0"/>
                </a:solidFill>
              </a:rPr>
              <a:t>ViolationTime_bin</a:t>
            </a:r>
            <a:r>
              <a:rPr lang="en-US" sz="1600" dirty="0">
                <a:solidFill>
                  <a:srgbClr val="0070C0"/>
                </a:solidFill>
              </a:rPr>
              <a:t> from </a:t>
            </a:r>
            <a:r>
              <a:rPr lang="en-US" sz="1600" dirty="0" err="1">
                <a:solidFill>
                  <a:srgbClr val="0070C0"/>
                </a:solidFill>
              </a:rPr>
              <a:t>parkingviolations</a:t>
            </a:r>
            <a:r>
              <a:rPr lang="en-US" sz="1600" dirty="0">
                <a:solidFill>
                  <a:srgbClr val="0070C0"/>
                </a:solidFill>
              </a:rPr>
              <a:t> where </a:t>
            </a:r>
            <a:r>
              <a:rPr lang="en-US" sz="1600" dirty="0" err="1">
                <a:solidFill>
                  <a:srgbClr val="0070C0"/>
                </a:solidFill>
              </a:rPr>
              <a:t>IssueDate</a:t>
            </a:r>
            <a:r>
              <a:rPr lang="en-US" sz="1600" dirty="0">
                <a:solidFill>
                  <a:srgbClr val="0070C0"/>
                </a:solidFill>
              </a:rPr>
              <a:t> like '%2017'</a:t>
            </a:r>
          </a:p>
          <a:p>
            <a:r>
              <a:rPr lang="en-US" sz="1600" dirty="0">
                <a:solidFill>
                  <a:srgbClr val="0070C0"/>
                </a:solidFill>
              </a:rPr>
              <a:t>and (length(</a:t>
            </a:r>
            <a:r>
              <a:rPr lang="en-US" sz="1600" dirty="0" err="1">
                <a:solidFill>
                  <a:srgbClr val="0070C0"/>
                </a:solidFill>
              </a:rPr>
              <a:t>ViolationTime</a:t>
            </a:r>
            <a:r>
              <a:rPr lang="en-US" sz="1600" dirty="0">
                <a:solidFill>
                  <a:srgbClr val="0070C0"/>
                </a:solidFill>
              </a:rPr>
              <a:t>)=5 and upper(substring(ViolationTime,-1)) in ('A','P') and substring(ViolationTime,1,2)  in ('00','01','02','03','04','05','06','07', '08','09','10','11','12') )) </a:t>
            </a:r>
            <a:r>
              <a:rPr lang="en-US" sz="1600" dirty="0" err="1">
                <a:solidFill>
                  <a:srgbClr val="0070C0"/>
                </a:solidFill>
              </a:rPr>
              <a:t>ViolationTable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group by </a:t>
            </a:r>
            <a:r>
              <a:rPr lang="en-US" sz="1600" dirty="0" err="1">
                <a:solidFill>
                  <a:srgbClr val="0070C0"/>
                </a:solidFill>
              </a:rPr>
              <a:t>ViolationCode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>
                <a:solidFill>
                  <a:srgbClr val="0070C0"/>
                </a:solidFill>
              </a:rPr>
              <a:t>ViolationTime_bin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order by </a:t>
            </a:r>
            <a:r>
              <a:rPr lang="en-US" sz="1600" dirty="0" err="1">
                <a:solidFill>
                  <a:srgbClr val="0070C0"/>
                </a:solidFill>
              </a:rPr>
              <a:t>countByViolation</a:t>
            </a:r>
            <a:r>
              <a:rPr lang="en-US" sz="1600" dirty="0">
                <a:solidFill>
                  <a:srgbClr val="0070C0"/>
                </a:solidFill>
              </a:rPr>
              <a:t> desc</a:t>
            </a:r>
          </a:p>
          <a:p>
            <a:r>
              <a:rPr lang="en-US" sz="1600" dirty="0">
                <a:solidFill>
                  <a:srgbClr val="0070C0"/>
                </a:solidFill>
              </a:rPr>
              <a:t>limit 3 ;</a:t>
            </a:r>
            <a:endParaRPr lang="en-US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577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B0BC12D-AAC4-918F-584B-4F3A3D06385A}"/>
              </a:ext>
            </a:extLst>
          </p:cNvPr>
          <p:cNvSpPr txBox="1"/>
          <p:nvPr/>
        </p:nvSpPr>
        <p:spPr>
          <a:xfrm>
            <a:off x="345744" y="291819"/>
            <a:ext cx="21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 Screenshot -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A9DA03-16EC-3740-5166-1EFD18E97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79" y="925434"/>
            <a:ext cx="11400430" cy="553905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49338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DF59A-FD41-EC08-FCD8-A3F9A05D0A8B}"/>
              </a:ext>
            </a:extLst>
          </p:cNvPr>
          <p:cNvSpPr txBox="1"/>
          <p:nvPr/>
        </p:nvSpPr>
        <p:spPr>
          <a:xfrm>
            <a:off x="582305" y="523460"/>
            <a:ext cx="1144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</a:rPr>
              <a:t>Q2.4.1 – </a:t>
            </a:r>
            <a:r>
              <a:rPr lang="en-US" dirty="0">
                <a:solidFill>
                  <a:srgbClr val="0070C0"/>
                </a:solidFill>
              </a:rPr>
              <a:t>First, divide the year into seasons, and find the frequencies of tickets for each season.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BC34C-6262-63EC-16E0-43C8B2D76E76}"/>
              </a:ext>
            </a:extLst>
          </p:cNvPr>
          <p:cNvSpPr txBox="1"/>
          <p:nvPr/>
        </p:nvSpPr>
        <p:spPr>
          <a:xfrm>
            <a:off x="582305" y="1216610"/>
            <a:ext cx="11446296" cy="3547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Command</a:t>
            </a:r>
            <a:r>
              <a:rPr lang="en-US" dirty="0">
                <a:solidFill>
                  <a:srgbClr val="0070C0"/>
                </a:solidFill>
              </a:rPr>
              <a:t> – </a:t>
            </a:r>
          </a:p>
          <a:p>
            <a:endParaRPr lang="en-US" sz="105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select </a:t>
            </a:r>
            <a:r>
              <a:rPr lang="en-US" sz="1600" dirty="0" err="1">
                <a:solidFill>
                  <a:srgbClr val="0070C0"/>
                </a:solidFill>
              </a:rPr>
              <a:t>seasonbin</a:t>
            </a:r>
            <a:r>
              <a:rPr lang="en-US" sz="1600" dirty="0">
                <a:solidFill>
                  <a:srgbClr val="0070C0"/>
                </a:solidFill>
              </a:rPr>
              <a:t>, count(*) as </a:t>
            </a:r>
            <a:r>
              <a:rPr lang="en-US" sz="1600" dirty="0" err="1">
                <a:solidFill>
                  <a:srgbClr val="0070C0"/>
                </a:solidFill>
              </a:rPr>
              <a:t>countByViolation</a:t>
            </a:r>
            <a:r>
              <a:rPr lang="en-US" sz="1600" dirty="0">
                <a:solidFill>
                  <a:srgbClr val="0070C0"/>
                </a:solidFill>
              </a:rPr>
              <a:t> from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(</a:t>
            </a:r>
          </a:p>
          <a:p>
            <a:r>
              <a:rPr lang="en-US" sz="1600" dirty="0">
                <a:solidFill>
                  <a:srgbClr val="0070C0"/>
                </a:solidFill>
              </a:rPr>
              <a:t>SELECT  </a:t>
            </a:r>
            <a:r>
              <a:rPr lang="en-US" sz="1600" dirty="0" err="1">
                <a:solidFill>
                  <a:srgbClr val="0070C0"/>
                </a:solidFill>
              </a:rPr>
              <a:t>ViolationCode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case when month(</a:t>
            </a:r>
            <a:r>
              <a:rPr lang="en-US" sz="1600" dirty="0" err="1">
                <a:solidFill>
                  <a:srgbClr val="0070C0"/>
                </a:solidFill>
              </a:rPr>
              <a:t>from_unixtime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unix_timestamp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issuedate</a:t>
            </a:r>
            <a:r>
              <a:rPr lang="en-US" sz="1600" dirty="0">
                <a:solidFill>
                  <a:srgbClr val="0070C0"/>
                </a:solidFill>
              </a:rPr>
              <a:t>,'MM/dd/</a:t>
            </a:r>
            <a:r>
              <a:rPr lang="en-US" sz="1600" dirty="0" err="1">
                <a:solidFill>
                  <a:srgbClr val="0070C0"/>
                </a:solidFill>
              </a:rPr>
              <a:t>yyyy</a:t>
            </a:r>
            <a:r>
              <a:rPr lang="en-US" sz="1600" dirty="0">
                <a:solidFill>
                  <a:srgbClr val="0070C0"/>
                </a:solidFill>
              </a:rPr>
              <a:t>'),'</a:t>
            </a:r>
            <a:r>
              <a:rPr lang="en-US" sz="1600" dirty="0" err="1">
                <a:solidFill>
                  <a:srgbClr val="0070C0"/>
                </a:solidFill>
              </a:rPr>
              <a:t>yyy</a:t>
            </a:r>
            <a:r>
              <a:rPr lang="en-US" sz="1600" dirty="0">
                <a:solidFill>
                  <a:srgbClr val="0070C0"/>
                </a:solidFill>
              </a:rPr>
              <a:t>-MM-dd'))  in (3,4,5) then 'SPRING'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when month(</a:t>
            </a:r>
            <a:r>
              <a:rPr lang="en-US" sz="1600" dirty="0" err="1">
                <a:solidFill>
                  <a:srgbClr val="0070C0"/>
                </a:solidFill>
              </a:rPr>
              <a:t>from_unixtime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unix_timestamp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issuedate</a:t>
            </a:r>
            <a:r>
              <a:rPr lang="en-US" sz="1600" dirty="0">
                <a:solidFill>
                  <a:srgbClr val="0070C0"/>
                </a:solidFill>
              </a:rPr>
              <a:t>,'MM/dd/</a:t>
            </a:r>
            <a:r>
              <a:rPr lang="en-US" sz="1600" dirty="0" err="1">
                <a:solidFill>
                  <a:srgbClr val="0070C0"/>
                </a:solidFill>
              </a:rPr>
              <a:t>yyyy</a:t>
            </a:r>
            <a:r>
              <a:rPr lang="en-US" sz="1600" dirty="0">
                <a:solidFill>
                  <a:srgbClr val="0070C0"/>
                </a:solidFill>
              </a:rPr>
              <a:t>'),'</a:t>
            </a:r>
            <a:r>
              <a:rPr lang="en-US" sz="1600" dirty="0" err="1">
                <a:solidFill>
                  <a:srgbClr val="0070C0"/>
                </a:solidFill>
              </a:rPr>
              <a:t>yyy</a:t>
            </a:r>
            <a:r>
              <a:rPr lang="en-US" sz="1600" dirty="0">
                <a:solidFill>
                  <a:srgbClr val="0070C0"/>
                </a:solidFill>
              </a:rPr>
              <a:t>-MM-dd')) in (6,7,8) then 'SUMMER'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when month(</a:t>
            </a:r>
            <a:r>
              <a:rPr lang="en-US" sz="1600" dirty="0" err="1">
                <a:solidFill>
                  <a:srgbClr val="0070C0"/>
                </a:solidFill>
              </a:rPr>
              <a:t>from_unixtime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unix_timestamp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issuedate</a:t>
            </a:r>
            <a:r>
              <a:rPr lang="en-US" sz="1600" dirty="0">
                <a:solidFill>
                  <a:srgbClr val="0070C0"/>
                </a:solidFill>
              </a:rPr>
              <a:t>,'MM/dd/</a:t>
            </a:r>
            <a:r>
              <a:rPr lang="en-US" sz="1600" dirty="0" err="1">
                <a:solidFill>
                  <a:srgbClr val="0070C0"/>
                </a:solidFill>
              </a:rPr>
              <a:t>yyyy</a:t>
            </a:r>
            <a:r>
              <a:rPr lang="en-US" sz="1600" dirty="0">
                <a:solidFill>
                  <a:srgbClr val="0070C0"/>
                </a:solidFill>
              </a:rPr>
              <a:t>'),'</a:t>
            </a:r>
            <a:r>
              <a:rPr lang="en-US" sz="1600" dirty="0" err="1">
                <a:solidFill>
                  <a:srgbClr val="0070C0"/>
                </a:solidFill>
              </a:rPr>
              <a:t>yyy</a:t>
            </a:r>
            <a:r>
              <a:rPr lang="en-US" sz="1600" dirty="0">
                <a:solidFill>
                  <a:srgbClr val="0070C0"/>
                </a:solidFill>
              </a:rPr>
              <a:t>-MM-dd')) in(9,10,11) then 'FALL'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when month(</a:t>
            </a:r>
            <a:r>
              <a:rPr lang="en-US" sz="1600" dirty="0" err="1">
                <a:solidFill>
                  <a:srgbClr val="0070C0"/>
                </a:solidFill>
              </a:rPr>
              <a:t>from_unixtime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unix_timestamp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issuedate</a:t>
            </a:r>
            <a:r>
              <a:rPr lang="en-US" sz="1600" dirty="0">
                <a:solidFill>
                  <a:srgbClr val="0070C0"/>
                </a:solidFill>
              </a:rPr>
              <a:t>,'MM/dd/</a:t>
            </a:r>
            <a:r>
              <a:rPr lang="en-US" sz="1600" dirty="0" err="1">
                <a:solidFill>
                  <a:srgbClr val="0070C0"/>
                </a:solidFill>
              </a:rPr>
              <a:t>yyyy</a:t>
            </a:r>
            <a:r>
              <a:rPr lang="en-US" sz="1600" dirty="0">
                <a:solidFill>
                  <a:srgbClr val="0070C0"/>
                </a:solidFill>
              </a:rPr>
              <a:t>'),'</a:t>
            </a:r>
            <a:r>
              <a:rPr lang="en-US" sz="1600" dirty="0" err="1">
                <a:solidFill>
                  <a:srgbClr val="0070C0"/>
                </a:solidFill>
              </a:rPr>
              <a:t>yyy</a:t>
            </a:r>
            <a:r>
              <a:rPr lang="en-US" sz="1600" dirty="0">
                <a:solidFill>
                  <a:srgbClr val="0070C0"/>
                </a:solidFill>
              </a:rPr>
              <a:t>-MM-dd')) in (1,2,12) then 'WINTER'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else 'unknown' end as </a:t>
            </a:r>
            <a:r>
              <a:rPr lang="en-US" sz="1600" dirty="0" err="1">
                <a:solidFill>
                  <a:srgbClr val="0070C0"/>
                </a:solidFill>
              </a:rPr>
              <a:t>seasonbin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from </a:t>
            </a:r>
            <a:r>
              <a:rPr lang="en-US" sz="1600" dirty="0" err="1">
                <a:solidFill>
                  <a:srgbClr val="0070C0"/>
                </a:solidFill>
              </a:rPr>
              <a:t>parkingviolations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where </a:t>
            </a:r>
            <a:r>
              <a:rPr lang="en-US" sz="1600" dirty="0" err="1">
                <a:solidFill>
                  <a:srgbClr val="0070C0"/>
                </a:solidFill>
              </a:rPr>
              <a:t>IssueDate</a:t>
            </a:r>
            <a:r>
              <a:rPr lang="en-US" sz="1600" dirty="0">
                <a:solidFill>
                  <a:srgbClr val="0070C0"/>
                </a:solidFill>
              </a:rPr>
              <a:t> like '%2017'</a:t>
            </a:r>
          </a:p>
          <a:p>
            <a:r>
              <a:rPr lang="en-US" sz="1600" dirty="0">
                <a:solidFill>
                  <a:srgbClr val="0070C0"/>
                </a:solidFill>
              </a:rPr>
              <a:t>) </a:t>
            </a:r>
            <a:r>
              <a:rPr lang="en-US" sz="1600" dirty="0" err="1">
                <a:solidFill>
                  <a:srgbClr val="0070C0"/>
                </a:solidFill>
              </a:rPr>
              <a:t>ViolationTable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group by </a:t>
            </a:r>
            <a:r>
              <a:rPr lang="en-US" sz="1600" dirty="0" err="1">
                <a:solidFill>
                  <a:srgbClr val="0070C0"/>
                </a:solidFill>
              </a:rPr>
              <a:t>seasonbin</a:t>
            </a:r>
            <a:r>
              <a:rPr lang="en-US" sz="1600" dirty="0">
                <a:solidFill>
                  <a:srgbClr val="0070C0"/>
                </a:solidFill>
              </a:rPr>
              <a:t> order by </a:t>
            </a:r>
            <a:r>
              <a:rPr lang="en-US" sz="1600" dirty="0" err="1">
                <a:solidFill>
                  <a:srgbClr val="0070C0"/>
                </a:solidFill>
              </a:rPr>
              <a:t>countByViolation</a:t>
            </a:r>
            <a:r>
              <a:rPr lang="en-US" sz="1600" dirty="0">
                <a:solidFill>
                  <a:srgbClr val="0070C0"/>
                </a:solidFill>
              </a:rPr>
              <a:t> desc;</a:t>
            </a:r>
            <a:endParaRPr lang="en-US" sz="105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859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7AF411C-3ABC-11F0-CBF1-45DF601AA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40" y="638403"/>
            <a:ext cx="11414076" cy="579424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AFDE1B-EAA1-C4A4-18C4-067F17D6E868}"/>
              </a:ext>
            </a:extLst>
          </p:cNvPr>
          <p:cNvSpPr txBox="1"/>
          <p:nvPr/>
        </p:nvSpPr>
        <p:spPr>
          <a:xfrm>
            <a:off x="332096" y="178087"/>
            <a:ext cx="21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 Screenshot -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347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DF59A-FD41-EC08-FCD8-A3F9A05D0A8B}"/>
              </a:ext>
            </a:extLst>
          </p:cNvPr>
          <p:cNvSpPr txBox="1"/>
          <p:nvPr/>
        </p:nvSpPr>
        <p:spPr>
          <a:xfrm>
            <a:off x="582305" y="523460"/>
            <a:ext cx="1144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</a:rPr>
              <a:t>Q2.4.2 – </a:t>
            </a:r>
            <a:r>
              <a:rPr lang="en-US" i="0" dirty="0">
                <a:solidFill>
                  <a:srgbClr val="0070C0"/>
                </a:solidFill>
                <a:effectLst/>
              </a:rPr>
              <a:t>F</a:t>
            </a:r>
            <a:r>
              <a:rPr lang="en-US" dirty="0">
                <a:solidFill>
                  <a:srgbClr val="0070C0"/>
                </a:solidFill>
              </a:rPr>
              <a:t>ind the 3 most common violations for each of these seasons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BC34C-6262-63EC-16E0-43C8B2D76E76}"/>
              </a:ext>
            </a:extLst>
          </p:cNvPr>
          <p:cNvSpPr txBox="1"/>
          <p:nvPr/>
        </p:nvSpPr>
        <p:spPr>
          <a:xfrm>
            <a:off x="582305" y="1243905"/>
            <a:ext cx="11277598" cy="5209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Command</a:t>
            </a:r>
            <a:r>
              <a:rPr lang="en-US" dirty="0">
                <a:solidFill>
                  <a:srgbClr val="0070C0"/>
                </a:solidFill>
              </a:rPr>
              <a:t> – </a:t>
            </a:r>
          </a:p>
          <a:p>
            <a:endParaRPr lang="en-US" sz="105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select * from (</a:t>
            </a:r>
          </a:p>
          <a:p>
            <a:r>
              <a:rPr lang="en-US" sz="1600" dirty="0">
                <a:solidFill>
                  <a:srgbClr val="0070C0"/>
                </a:solidFill>
              </a:rPr>
              <a:t>select </a:t>
            </a:r>
            <a:r>
              <a:rPr lang="en-US" sz="1600" dirty="0" err="1">
                <a:solidFill>
                  <a:srgbClr val="0070C0"/>
                </a:solidFill>
              </a:rPr>
              <a:t>seasonbin,ViolationCode,ViolationCount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>
                <a:solidFill>
                  <a:srgbClr val="0070C0"/>
                </a:solidFill>
              </a:rPr>
              <a:t>dense_rank</a:t>
            </a:r>
            <a:r>
              <a:rPr lang="en-US" sz="1600" dirty="0">
                <a:solidFill>
                  <a:srgbClr val="0070C0"/>
                </a:solidFill>
              </a:rPr>
              <a:t>() over (partition by </a:t>
            </a:r>
            <a:r>
              <a:rPr lang="en-US" sz="1600" dirty="0" err="1">
                <a:solidFill>
                  <a:srgbClr val="0070C0"/>
                </a:solidFill>
              </a:rPr>
              <a:t>seasonbin</a:t>
            </a:r>
            <a:r>
              <a:rPr lang="en-US" sz="1600" dirty="0">
                <a:solidFill>
                  <a:srgbClr val="0070C0"/>
                </a:solidFill>
              </a:rPr>
              <a:t> order by </a:t>
            </a:r>
            <a:r>
              <a:rPr lang="en-US" sz="1600" dirty="0" err="1">
                <a:solidFill>
                  <a:srgbClr val="0070C0"/>
                </a:solidFill>
              </a:rPr>
              <a:t>ViolationCount</a:t>
            </a:r>
            <a:r>
              <a:rPr lang="en-US" sz="1600" dirty="0">
                <a:solidFill>
                  <a:srgbClr val="0070C0"/>
                </a:solidFill>
              </a:rPr>
              <a:t> desc) as rank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from (</a:t>
            </a:r>
          </a:p>
          <a:p>
            <a:r>
              <a:rPr lang="en-US" sz="1600" dirty="0">
                <a:solidFill>
                  <a:srgbClr val="0070C0"/>
                </a:solidFill>
              </a:rPr>
              <a:t>Select </a:t>
            </a:r>
            <a:r>
              <a:rPr lang="en-US" sz="1600" dirty="0" err="1">
                <a:solidFill>
                  <a:srgbClr val="0070C0"/>
                </a:solidFill>
              </a:rPr>
              <a:t>seasonbin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>
                <a:solidFill>
                  <a:srgbClr val="0070C0"/>
                </a:solidFill>
              </a:rPr>
              <a:t>ViolationCode</a:t>
            </a:r>
            <a:r>
              <a:rPr lang="en-US" sz="1600" dirty="0">
                <a:solidFill>
                  <a:srgbClr val="0070C0"/>
                </a:solidFill>
              </a:rPr>
              <a:t>, count(*) as </a:t>
            </a:r>
            <a:r>
              <a:rPr lang="en-US" sz="1600" dirty="0" err="1">
                <a:solidFill>
                  <a:srgbClr val="0070C0"/>
                </a:solidFill>
              </a:rPr>
              <a:t>ViolationCount</a:t>
            </a:r>
            <a:r>
              <a:rPr lang="en-US" sz="1600" dirty="0">
                <a:solidFill>
                  <a:srgbClr val="0070C0"/>
                </a:solidFill>
              </a:rPr>
              <a:t> from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(</a:t>
            </a:r>
          </a:p>
          <a:p>
            <a:r>
              <a:rPr lang="en-US" sz="1600" dirty="0">
                <a:solidFill>
                  <a:srgbClr val="0070C0"/>
                </a:solidFill>
              </a:rPr>
              <a:t>SELECT  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case when month(</a:t>
            </a:r>
            <a:r>
              <a:rPr lang="en-US" sz="1600" dirty="0" err="1">
                <a:solidFill>
                  <a:srgbClr val="0070C0"/>
                </a:solidFill>
              </a:rPr>
              <a:t>from_unixtime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unix_timestamp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issuedate</a:t>
            </a:r>
            <a:r>
              <a:rPr lang="en-US" sz="1600" dirty="0">
                <a:solidFill>
                  <a:srgbClr val="0070C0"/>
                </a:solidFill>
              </a:rPr>
              <a:t>,'MM/dd/</a:t>
            </a:r>
            <a:r>
              <a:rPr lang="en-US" sz="1600" dirty="0" err="1">
                <a:solidFill>
                  <a:srgbClr val="0070C0"/>
                </a:solidFill>
              </a:rPr>
              <a:t>yyyy</a:t>
            </a:r>
            <a:r>
              <a:rPr lang="en-US" sz="1600" dirty="0">
                <a:solidFill>
                  <a:srgbClr val="0070C0"/>
                </a:solidFill>
              </a:rPr>
              <a:t>'),'</a:t>
            </a:r>
            <a:r>
              <a:rPr lang="en-US" sz="1600" dirty="0" err="1">
                <a:solidFill>
                  <a:srgbClr val="0070C0"/>
                </a:solidFill>
              </a:rPr>
              <a:t>yyy</a:t>
            </a:r>
            <a:r>
              <a:rPr lang="en-US" sz="1600" dirty="0">
                <a:solidFill>
                  <a:srgbClr val="0070C0"/>
                </a:solidFill>
              </a:rPr>
              <a:t>-MM-dd'))  in (3,4,5) then 'SPRING'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when month(</a:t>
            </a:r>
            <a:r>
              <a:rPr lang="en-US" sz="1600" dirty="0" err="1">
                <a:solidFill>
                  <a:srgbClr val="0070C0"/>
                </a:solidFill>
              </a:rPr>
              <a:t>from_unixtime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unix_timestamp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issuedate</a:t>
            </a:r>
            <a:r>
              <a:rPr lang="en-US" sz="1600" dirty="0">
                <a:solidFill>
                  <a:srgbClr val="0070C0"/>
                </a:solidFill>
              </a:rPr>
              <a:t>,'MM/dd/</a:t>
            </a:r>
            <a:r>
              <a:rPr lang="en-US" sz="1600" dirty="0" err="1">
                <a:solidFill>
                  <a:srgbClr val="0070C0"/>
                </a:solidFill>
              </a:rPr>
              <a:t>yyyy</a:t>
            </a:r>
            <a:r>
              <a:rPr lang="en-US" sz="1600" dirty="0">
                <a:solidFill>
                  <a:srgbClr val="0070C0"/>
                </a:solidFill>
              </a:rPr>
              <a:t>'),'</a:t>
            </a:r>
            <a:r>
              <a:rPr lang="en-US" sz="1600" dirty="0" err="1">
                <a:solidFill>
                  <a:srgbClr val="0070C0"/>
                </a:solidFill>
              </a:rPr>
              <a:t>yyy</a:t>
            </a:r>
            <a:r>
              <a:rPr lang="en-US" sz="1600" dirty="0">
                <a:solidFill>
                  <a:srgbClr val="0070C0"/>
                </a:solidFill>
              </a:rPr>
              <a:t>-MM-dd')) in (6,7,8) then 'SUMMER'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when month(</a:t>
            </a:r>
            <a:r>
              <a:rPr lang="en-US" sz="1600" dirty="0" err="1">
                <a:solidFill>
                  <a:srgbClr val="0070C0"/>
                </a:solidFill>
              </a:rPr>
              <a:t>from_unixtime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unix_timestamp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issuedate</a:t>
            </a:r>
            <a:r>
              <a:rPr lang="en-US" sz="1600" dirty="0">
                <a:solidFill>
                  <a:srgbClr val="0070C0"/>
                </a:solidFill>
              </a:rPr>
              <a:t>,'MM/dd/</a:t>
            </a:r>
            <a:r>
              <a:rPr lang="en-US" sz="1600" dirty="0" err="1">
                <a:solidFill>
                  <a:srgbClr val="0070C0"/>
                </a:solidFill>
              </a:rPr>
              <a:t>yyyy</a:t>
            </a:r>
            <a:r>
              <a:rPr lang="en-US" sz="1600" dirty="0">
                <a:solidFill>
                  <a:srgbClr val="0070C0"/>
                </a:solidFill>
              </a:rPr>
              <a:t>'),'</a:t>
            </a:r>
            <a:r>
              <a:rPr lang="en-US" sz="1600" dirty="0" err="1">
                <a:solidFill>
                  <a:srgbClr val="0070C0"/>
                </a:solidFill>
              </a:rPr>
              <a:t>yyy</a:t>
            </a:r>
            <a:r>
              <a:rPr lang="en-US" sz="1600" dirty="0">
                <a:solidFill>
                  <a:srgbClr val="0070C0"/>
                </a:solidFill>
              </a:rPr>
              <a:t>-MM-dd')) in(9,10,11) then 'FALL'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when month(</a:t>
            </a:r>
            <a:r>
              <a:rPr lang="en-US" sz="1600" dirty="0" err="1">
                <a:solidFill>
                  <a:srgbClr val="0070C0"/>
                </a:solidFill>
              </a:rPr>
              <a:t>from_unixtime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unix_timestamp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issuedate</a:t>
            </a:r>
            <a:r>
              <a:rPr lang="en-US" sz="1600" dirty="0">
                <a:solidFill>
                  <a:srgbClr val="0070C0"/>
                </a:solidFill>
              </a:rPr>
              <a:t>,'MM/dd/</a:t>
            </a:r>
            <a:r>
              <a:rPr lang="en-US" sz="1600" dirty="0" err="1">
                <a:solidFill>
                  <a:srgbClr val="0070C0"/>
                </a:solidFill>
              </a:rPr>
              <a:t>yyyy</a:t>
            </a:r>
            <a:r>
              <a:rPr lang="en-US" sz="1600" dirty="0">
                <a:solidFill>
                  <a:srgbClr val="0070C0"/>
                </a:solidFill>
              </a:rPr>
              <a:t>'),'</a:t>
            </a:r>
            <a:r>
              <a:rPr lang="en-US" sz="1600" dirty="0" err="1">
                <a:solidFill>
                  <a:srgbClr val="0070C0"/>
                </a:solidFill>
              </a:rPr>
              <a:t>yyy</a:t>
            </a:r>
            <a:r>
              <a:rPr lang="en-US" sz="1600" dirty="0">
                <a:solidFill>
                  <a:srgbClr val="0070C0"/>
                </a:solidFill>
              </a:rPr>
              <a:t>-MM-dd')) in (1,2,12) then 'WINTER'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else 'unknown' end as </a:t>
            </a:r>
            <a:r>
              <a:rPr lang="en-US" sz="1600" dirty="0" err="1">
                <a:solidFill>
                  <a:srgbClr val="0070C0"/>
                </a:solidFill>
              </a:rPr>
              <a:t>seasonbin</a:t>
            </a:r>
            <a:r>
              <a:rPr lang="en-US" sz="1600" dirty="0">
                <a:solidFill>
                  <a:srgbClr val="0070C0"/>
                </a:solidFill>
              </a:rPr>
              <a:t> ,</a:t>
            </a:r>
          </a:p>
          <a:p>
            <a:r>
              <a:rPr lang="en-US" sz="1600" dirty="0" err="1">
                <a:solidFill>
                  <a:srgbClr val="0070C0"/>
                </a:solidFill>
              </a:rPr>
              <a:t>ViolationCode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from </a:t>
            </a:r>
            <a:r>
              <a:rPr lang="en-US" sz="1600" dirty="0" err="1">
                <a:solidFill>
                  <a:srgbClr val="0070C0"/>
                </a:solidFill>
              </a:rPr>
              <a:t>parkingviolations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where </a:t>
            </a:r>
            <a:r>
              <a:rPr lang="en-US" sz="1600" dirty="0" err="1">
                <a:solidFill>
                  <a:srgbClr val="0070C0"/>
                </a:solidFill>
              </a:rPr>
              <a:t>IssueDate</a:t>
            </a:r>
            <a:r>
              <a:rPr lang="en-US" sz="1600" dirty="0">
                <a:solidFill>
                  <a:srgbClr val="0070C0"/>
                </a:solidFill>
              </a:rPr>
              <a:t> like '%2017'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) temp1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group by </a:t>
            </a:r>
            <a:r>
              <a:rPr lang="en-US" sz="1600" dirty="0" err="1">
                <a:solidFill>
                  <a:srgbClr val="0070C0"/>
                </a:solidFill>
              </a:rPr>
              <a:t>seasonbin,ViolationCode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) temp2</a:t>
            </a:r>
          </a:p>
          <a:p>
            <a:r>
              <a:rPr lang="en-US" sz="1600" dirty="0">
                <a:solidFill>
                  <a:srgbClr val="0070C0"/>
                </a:solidFill>
              </a:rPr>
              <a:t>)temp3</a:t>
            </a:r>
          </a:p>
          <a:p>
            <a:r>
              <a:rPr lang="en-US" sz="1600" dirty="0">
                <a:solidFill>
                  <a:srgbClr val="0070C0"/>
                </a:solidFill>
              </a:rPr>
              <a:t>where rank &lt;= 3 ;</a:t>
            </a:r>
            <a:endParaRPr lang="en-US" sz="105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669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B0BC12D-AAC4-918F-584B-4F3A3D06385A}"/>
              </a:ext>
            </a:extLst>
          </p:cNvPr>
          <p:cNvSpPr txBox="1"/>
          <p:nvPr/>
        </p:nvSpPr>
        <p:spPr>
          <a:xfrm>
            <a:off x="277505" y="332762"/>
            <a:ext cx="21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 Screenshot -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E608DF-7C25-B7D7-8332-92EDE62B8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32" y="872095"/>
            <a:ext cx="11236658" cy="565314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9024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3B1D2F1-383A-0705-EEC1-A8B0DF4A0D1F}"/>
              </a:ext>
            </a:extLst>
          </p:cNvPr>
          <p:cNvSpPr txBox="1"/>
          <p:nvPr/>
        </p:nvSpPr>
        <p:spPr>
          <a:xfrm>
            <a:off x="582305" y="1110544"/>
            <a:ext cx="115592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Command – </a:t>
            </a:r>
          </a:p>
          <a:p>
            <a:r>
              <a:rPr lang="en-US" sz="1800" dirty="0" err="1">
                <a:solidFill>
                  <a:srgbClr val="0070C0"/>
                </a:solidFill>
              </a:rPr>
              <a:t>wget</a:t>
            </a:r>
            <a:r>
              <a:rPr lang="en-US" sz="1800" dirty="0">
                <a:solidFill>
                  <a:srgbClr val="0070C0"/>
                </a:solidFill>
              </a:rPr>
              <a:t>  https://hive-assignment-bucket.s3.amazonaws.com/Parking_Violations_Issued_-_Fiscal_Year_2017.csv;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7DF59A-FD41-EC08-FCD8-A3F9A05D0A8B}"/>
              </a:ext>
            </a:extLst>
          </p:cNvPr>
          <p:cNvSpPr txBox="1"/>
          <p:nvPr/>
        </p:nvSpPr>
        <p:spPr>
          <a:xfrm>
            <a:off x="582305" y="523461"/>
            <a:ext cx="189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</a:rPr>
              <a:t>Lo</a:t>
            </a:r>
            <a:r>
              <a:rPr lang="en-US" b="1" dirty="0">
                <a:solidFill>
                  <a:srgbClr val="0070C0"/>
                </a:solidFill>
              </a:rPr>
              <a:t>ad Data to EMR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39BE60-437E-2506-57FC-466EB57FEE25}"/>
              </a:ext>
            </a:extLst>
          </p:cNvPr>
          <p:cNvSpPr txBox="1"/>
          <p:nvPr/>
        </p:nvSpPr>
        <p:spPr>
          <a:xfrm>
            <a:off x="618699" y="1974626"/>
            <a:ext cx="21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 Screenshot -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DB8324-C842-4F6C-CFF0-BEBD7D5C5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93" y="2343958"/>
            <a:ext cx="11332191" cy="436954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35570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C39B-088C-258C-81E4-75E1A916F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498" y="3429000"/>
            <a:ext cx="7450540" cy="59021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0070C0"/>
                </a:solidFill>
                <a:effectLst/>
                <a:latin typeface="circular"/>
              </a:rPr>
              <a:t>Thank You</a:t>
            </a:r>
            <a:endParaRPr lang="en-US" b="0" i="0" dirty="0">
              <a:solidFill>
                <a:srgbClr val="0070C0"/>
              </a:solidFill>
              <a:effectLst/>
              <a:latin typeface="circular"/>
            </a:endParaRPr>
          </a:p>
        </p:txBody>
      </p:sp>
    </p:spTree>
    <p:extLst>
      <p:ext uri="{BB962C8B-B14F-4D97-AF65-F5344CB8AC3E}">
        <p14:creationId xmlns:p14="http://schemas.microsoft.com/office/powerpoint/2010/main" val="279918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DF59A-FD41-EC08-FCD8-A3F9A05D0A8B}"/>
              </a:ext>
            </a:extLst>
          </p:cNvPr>
          <p:cNvSpPr txBox="1"/>
          <p:nvPr/>
        </p:nvSpPr>
        <p:spPr>
          <a:xfrm>
            <a:off x="582305" y="523461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Load Data to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BC34C-6262-63EC-16E0-43C8B2D76E76}"/>
              </a:ext>
            </a:extLst>
          </p:cNvPr>
          <p:cNvSpPr txBox="1"/>
          <p:nvPr/>
        </p:nvSpPr>
        <p:spPr>
          <a:xfrm>
            <a:off x="589129" y="1433540"/>
            <a:ext cx="1101374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Commands – </a:t>
            </a:r>
          </a:p>
          <a:p>
            <a:endParaRPr lang="en-US" sz="1800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</a:rPr>
              <a:t>CREATE TABLE IF NOT EXISTS </a:t>
            </a:r>
            <a:r>
              <a:rPr lang="en-US" sz="1800" dirty="0" err="1">
                <a:solidFill>
                  <a:srgbClr val="0070C0"/>
                </a:solidFill>
              </a:rPr>
              <a:t>parkingviolations</a:t>
            </a:r>
            <a:r>
              <a:rPr lang="en-US" sz="1800" dirty="0">
                <a:solidFill>
                  <a:srgbClr val="0070C0"/>
                </a:solidFill>
              </a:rPr>
              <a:t> (</a:t>
            </a:r>
            <a:r>
              <a:rPr lang="en-US" sz="1800" dirty="0" err="1">
                <a:solidFill>
                  <a:srgbClr val="0070C0"/>
                </a:solidFill>
              </a:rPr>
              <a:t>SummonsNumber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bigint</a:t>
            </a:r>
            <a:r>
              <a:rPr lang="en-US" sz="1800" dirty="0">
                <a:solidFill>
                  <a:srgbClr val="0070C0"/>
                </a:solidFill>
              </a:rPr>
              <a:t>, </a:t>
            </a:r>
            <a:r>
              <a:rPr lang="en-US" sz="1800" dirty="0" err="1">
                <a:solidFill>
                  <a:srgbClr val="0070C0"/>
                </a:solidFill>
              </a:rPr>
              <a:t>PlateID</a:t>
            </a:r>
            <a:r>
              <a:rPr lang="en-US" sz="1800" dirty="0">
                <a:solidFill>
                  <a:srgbClr val="0070C0"/>
                </a:solidFill>
              </a:rPr>
              <a:t> String, </a:t>
            </a:r>
            <a:r>
              <a:rPr lang="en-US" sz="1800" dirty="0" err="1">
                <a:solidFill>
                  <a:srgbClr val="0070C0"/>
                </a:solidFill>
              </a:rPr>
              <a:t>RegistrationState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String,PlateType</a:t>
            </a:r>
            <a:r>
              <a:rPr lang="en-US" sz="1800" dirty="0">
                <a:solidFill>
                  <a:srgbClr val="0070C0"/>
                </a:solidFill>
              </a:rPr>
              <a:t> String, </a:t>
            </a:r>
            <a:r>
              <a:rPr lang="en-US" sz="1800" dirty="0" err="1">
                <a:solidFill>
                  <a:srgbClr val="0070C0"/>
                </a:solidFill>
              </a:rPr>
              <a:t>IssueDate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String,ViolationCode</a:t>
            </a:r>
            <a:r>
              <a:rPr lang="en-US" sz="1800" dirty="0">
                <a:solidFill>
                  <a:srgbClr val="0070C0"/>
                </a:solidFill>
              </a:rPr>
              <a:t> int, </a:t>
            </a:r>
            <a:r>
              <a:rPr lang="en-US" sz="1800" dirty="0" err="1">
                <a:solidFill>
                  <a:srgbClr val="0070C0"/>
                </a:solidFill>
              </a:rPr>
              <a:t>VehicleBodyType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String,VehicleMake</a:t>
            </a:r>
            <a:r>
              <a:rPr lang="en-US" sz="1800" dirty="0">
                <a:solidFill>
                  <a:srgbClr val="0070C0"/>
                </a:solidFill>
              </a:rPr>
              <a:t> String, </a:t>
            </a:r>
            <a:r>
              <a:rPr lang="en-US" sz="1800" dirty="0" err="1">
                <a:solidFill>
                  <a:srgbClr val="0070C0"/>
                </a:solidFill>
              </a:rPr>
              <a:t>IssuingAgency</a:t>
            </a:r>
            <a:r>
              <a:rPr lang="en-US" sz="1800" dirty="0">
                <a:solidFill>
                  <a:srgbClr val="0070C0"/>
                </a:solidFill>
              </a:rPr>
              <a:t> String,StreetCode1 int , StreetCode2 int ,StreetCode3 int , </a:t>
            </a:r>
            <a:r>
              <a:rPr lang="en-US" sz="1800" dirty="0" err="1">
                <a:solidFill>
                  <a:srgbClr val="0070C0"/>
                </a:solidFill>
              </a:rPr>
              <a:t>VehicleExpirationDate</a:t>
            </a:r>
            <a:r>
              <a:rPr lang="en-US" sz="1800" dirty="0">
                <a:solidFill>
                  <a:srgbClr val="0070C0"/>
                </a:solidFill>
              </a:rPr>
              <a:t> int ,</a:t>
            </a:r>
            <a:r>
              <a:rPr lang="en-US" sz="1800" dirty="0" err="1">
                <a:solidFill>
                  <a:srgbClr val="0070C0"/>
                </a:solidFill>
              </a:rPr>
              <a:t>ViolationLocation</a:t>
            </a:r>
            <a:r>
              <a:rPr lang="en-US" sz="1800" dirty="0">
                <a:solidFill>
                  <a:srgbClr val="0070C0"/>
                </a:solidFill>
              </a:rPr>
              <a:t> String, </a:t>
            </a:r>
            <a:r>
              <a:rPr lang="en-US" sz="1800" dirty="0" err="1">
                <a:solidFill>
                  <a:srgbClr val="0070C0"/>
                </a:solidFill>
              </a:rPr>
              <a:t>ViolationPrecinct</a:t>
            </a:r>
            <a:r>
              <a:rPr lang="en-US" sz="1800" dirty="0">
                <a:solidFill>
                  <a:srgbClr val="0070C0"/>
                </a:solidFill>
              </a:rPr>
              <a:t> int ,</a:t>
            </a:r>
            <a:r>
              <a:rPr lang="en-US" sz="1800" dirty="0" err="1">
                <a:solidFill>
                  <a:srgbClr val="0070C0"/>
                </a:solidFill>
              </a:rPr>
              <a:t>IssuerPrecinct</a:t>
            </a:r>
            <a:r>
              <a:rPr lang="en-US" sz="1800" dirty="0">
                <a:solidFill>
                  <a:srgbClr val="0070C0"/>
                </a:solidFill>
              </a:rPr>
              <a:t> int , </a:t>
            </a:r>
            <a:r>
              <a:rPr lang="en-US" sz="1800" dirty="0" err="1">
                <a:solidFill>
                  <a:srgbClr val="0070C0"/>
                </a:solidFill>
              </a:rPr>
              <a:t>IssuerCode</a:t>
            </a:r>
            <a:r>
              <a:rPr lang="en-US" sz="1800" dirty="0">
                <a:solidFill>
                  <a:srgbClr val="0070C0"/>
                </a:solidFill>
              </a:rPr>
              <a:t> int ,</a:t>
            </a:r>
            <a:r>
              <a:rPr lang="en-US" sz="1800" dirty="0" err="1">
                <a:solidFill>
                  <a:srgbClr val="0070C0"/>
                </a:solidFill>
              </a:rPr>
              <a:t>IssuerCommand</a:t>
            </a:r>
            <a:r>
              <a:rPr lang="en-US" sz="1800" dirty="0">
                <a:solidFill>
                  <a:srgbClr val="0070C0"/>
                </a:solidFill>
              </a:rPr>
              <a:t> String, </a:t>
            </a:r>
            <a:r>
              <a:rPr lang="en-US" sz="1800" dirty="0" err="1">
                <a:solidFill>
                  <a:srgbClr val="0070C0"/>
                </a:solidFill>
              </a:rPr>
              <a:t>IssuerSquad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String,ViolationTime</a:t>
            </a:r>
            <a:r>
              <a:rPr lang="en-US" sz="1800" dirty="0">
                <a:solidFill>
                  <a:srgbClr val="0070C0"/>
                </a:solidFill>
              </a:rPr>
              <a:t> String, </a:t>
            </a:r>
            <a:r>
              <a:rPr lang="en-US" sz="1800" dirty="0" err="1">
                <a:solidFill>
                  <a:srgbClr val="0070C0"/>
                </a:solidFill>
              </a:rPr>
              <a:t>TimeFirstObserved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String,ViolationCounty</a:t>
            </a:r>
            <a:r>
              <a:rPr lang="en-US" sz="1800" dirty="0">
                <a:solidFill>
                  <a:srgbClr val="0070C0"/>
                </a:solidFill>
              </a:rPr>
              <a:t> String, </a:t>
            </a:r>
            <a:r>
              <a:rPr lang="en-US" sz="1800" dirty="0" err="1">
                <a:solidFill>
                  <a:srgbClr val="0070C0"/>
                </a:solidFill>
              </a:rPr>
              <a:t>ViolationInFrontOfOrOpposite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String,HouseNumber</a:t>
            </a:r>
            <a:r>
              <a:rPr lang="en-US" sz="1800" dirty="0">
                <a:solidFill>
                  <a:srgbClr val="0070C0"/>
                </a:solidFill>
              </a:rPr>
              <a:t> String, </a:t>
            </a:r>
            <a:r>
              <a:rPr lang="en-US" sz="1800" dirty="0" err="1">
                <a:solidFill>
                  <a:srgbClr val="0070C0"/>
                </a:solidFill>
              </a:rPr>
              <a:t>StreetName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String,IntersectingStreet</a:t>
            </a:r>
            <a:r>
              <a:rPr lang="en-US" sz="1800" dirty="0">
                <a:solidFill>
                  <a:srgbClr val="0070C0"/>
                </a:solidFill>
              </a:rPr>
              <a:t> String, </a:t>
            </a:r>
            <a:r>
              <a:rPr lang="en-US" sz="1800" dirty="0" err="1">
                <a:solidFill>
                  <a:srgbClr val="0070C0"/>
                </a:solidFill>
              </a:rPr>
              <a:t>DateFirstObserved</a:t>
            </a:r>
            <a:r>
              <a:rPr lang="en-US" sz="1800" dirty="0">
                <a:solidFill>
                  <a:srgbClr val="0070C0"/>
                </a:solidFill>
              </a:rPr>
              <a:t> int ,</a:t>
            </a:r>
            <a:r>
              <a:rPr lang="en-US" sz="1800" dirty="0" err="1">
                <a:solidFill>
                  <a:srgbClr val="0070C0"/>
                </a:solidFill>
              </a:rPr>
              <a:t>LawSection</a:t>
            </a:r>
            <a:r>
              <a:rPr lang="en-US" sz="1800" dirty="0">
                <a:solidFill>
                  <a:srgbClr val="0070C0"/>
                </a:solidFill>
              </a:rPr>
              <a:t> int , </a:t>
            </a:r>
            <a:r>
              <a:rPr lang="en-US" sz="1800" dirty="0" err="1">
                <a:solidFill>
                  <a:srgbClr val="0070C0"/>
                </a:solidFill>
              </a:rPr>
              <a:t>SubDivision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String,ViolationLegalCode</a:t>
            </a:r>
            <a:r>
              <a:rPr lang="en-US" sz="1800" dirty="0">
                <a:solidFill>
                  <a:srgbClr val="0070C0"/>
                </a:solidFill>
              </a:rPr>
              <a:t> String, </a:t>
            </a:r>
            <a:r>
              <a:rPr lang="en-US" sz="1800" dirty="0" err="1">
                <a:solidFill>
                  <a:srgbClr val="0070C0"/>
                </a:solidFill>
              </a:rPr>
              <a:t>DaysParkingInEffect</a:t>
            </a:r>
            <a:r>
              <a:rPr lang="en-US" sz="1800" dirty="0">
                <a:solidFill>
                  <a:srgbClr val="0070C0"/>
                </a:solidFill>
              </a:rPr>
              <a:t>   String ,</a:t>
            </a:r>
            <a:r>
              <a:rPr lang="en-US" sz="1800" dirty="0" err="1">
                <a:solidFill>
                  <a:srgbClr val="0070C0"/>
                </a:solidFill>
              </a:rPr>
              <a:t>FromHoursInEffect</a:t>
            </a:r>
            <a:r>
              <a:rPr lang="en-US" sz="1800" dirty="0">
                <a:solidFill>
                  <a:srgbClr val="0070C0"/>
                </a:solidFill>
              </a:rPr>
              <a:t> String, </a:t>
            </a:r>
            <a:r>
              <a:rPr lang="en-US" sz="1800" dirty="0" err="1">
                <a:solidFill>
                  <a:srgbClr val="0070C0"/>
                </a:solidFill>
              </a:rPr>
              <a:t>ToHoursInEffect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String,VehicleColor</a:t>
            </a:r>
            <a:r>
              <a:rPr lang="en-US" sz="1800" dirty="0">
                <a:solidFill>
                  <a:srgbClr val="0070C0"/>
                </a:solidFill>
              </a:rPr>
              <a:t> String, </a:t>
            </a:r>
            <a:r>
              <a:rPr lang="en-US" sz="1800" dirty="0" err="1">
                <a:solidFill>
                  <a:srgbClr val="0070C0"/>
                </a:solidFill>
              </a:rPr>
              <a:t>UnregisteredVehicle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String,VehicleYear</a:t>
            </a:r>
            <a:r>
              <a:rPr lang="en-US" sz="1800" dirty="0">
                <a:solidFill>
                  <a:srgbClr val="0070C0"/>
                </a:solidFill>
              </a:rPr>
              <a:t> int , </a:t>
            </a:r>
            <a:r>
              <a:rPr lang="en-US" sz="1800" dirty="0" err="1">
                <a:solidFill>
                  <a:srgbClr val="0070C0"/>
                </a:solidFill>
              </a:rPr>
              <a:t>MeterNumber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String,FeetFromCurb</a:t>
            </a:r>
            <a:r>
              <a:rPr lang="en-US" sz="1800" dirty="0">
                <a:solidFill>
                  <a:srgbClr val="0070C0"/>
                </a:solidFill>
              </a:rPr>
              <a:t> int , </a:t>
            </a:r>
            <a:r>
              <a:rPr lang="en-US" sz="1800" dirty="0" err="1">
                <a:solidFill>
                  <a:srgbClr val="0070C0"/>
                </a:solidFill>
              </a:rPr>
              <a:t>ViolationPostCode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String,ViolationDescription</a:t>
            </a:r>
            <a:r>
              <a:rPr lang="en-US" sz="1800" dirty="0">
                <a:solidFill>
                  <a:srgbClr val="0070C0"/>
                </a:solidFill>
              </a:rPr>
              <a:t> String, </a:t>
            </a:r>
            <a:r>
              <a:rPr lang="en-US" sz="1800" dirty="0" err="1">
                <a:solidFill>
                  <a:srgbClr val="0070C0"/>
                </a:solidFill>
              </a:rPr>
              <a:t>NoStandingorStoppingViolation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String,HydrantViolation</a:t>
            </a:r>
            <a:r>
              <a:rPr lang="en-US" sz="1800" dirty="0">
                <a:solidFill>
                  <a:srgbClr val="0070C0"/>
                </a:solidFill>
              </a:rPr>
              <a:t> String, </a:t>
            </a:r>
            <a:r>
              <a:rPr lang="en-US" sz="1800" dirty="0" err="1">
                <a:solidFill>
                  <a:srgbClr val="0070C0"/>
                </a:solidFill>
              </a:rPr>
              <a:t>DoubleParkingViolation</a:t>
            </a:r>
            <a:r>
              <a:rPr lang="en-US" sz="1800" dirty="0">
                <a:solidFill>
                  <a:srgbClr val="0070C0"/>
                </a:solidFill>
              </a:rPr>
              <a:t> String) COMMENT '</a:t>
            </a:r>
            <a:r>
              <a:rPr lang="en-US" sz="1800" dirty="0" err="1">
                <a:solidFill>
                  <a:srgbClr val="0070C0"/>
                </a:solidFill>
              </a:rPr>
              <a:t>parkingviolations</a:t>
            </a:r>
            <a:r>
              <a:rPr lang="en-US" sz="1800" dirty="0">
                <a:solidFill>
                  <a:srgbClr val="0070C0"/>
                </a:solidFill>
              </a:rPr>
              <a:t> assignment' ROW FORMAT DELIMITED FIELDS TERMINATED BY ',' LINES TERMINATED BY '\n' </a:t>
            </a:r>
            <a:r>
              <a:rPr lang="en-US" sz="1800" dirty="0" err="1">
                <a:solidFill>
                  <a:srgbClr val="0070C0"/>
                </a:solidFill>
              </a:rPr>
              <a:t>tblproperties</a:t>
            </a:r>
            <a:r>
              <a:rPr lang="en-US" sz="1800" dirty="0">
                <a:solidFill>
                  <a:srgbClr val="0070C0"/>
                </a:solidFill>
              </a:rPr>
              <a:t>('</a:t>
            </a:r>
            <a:r>
              <a:rPr lang="en-US" sz="1800" dirty="0" err="1">
                <a:solidFill>
                  <a:srgbClr val="0070C0"/>
                </a:solidFill>
              </a:rPr>
              <a:t>skip.header.line.count</a:t>
            </a:r>
            <a:r>
              <a:rPr lang="en-US" sz="1800" dirty="0">
                <a:solidFill>
                  <a:srgbClr val="0070C0"/>
                </a:solidFill>
              </a:rPr>
              <a:t>'='1’);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</a:rPr>
              <a:t>load data local </a:t>
            </a:r>
            <a:r>
              <a:rPr lang="en-US" sz="1800" dirty="0" err="1">
                <a:solidFill>
                  <a:srgbClr val="0070C0"/>
                </a:solidFill>
              </a:rPr>
              <a:t>inpath</a:t>
            </a:r>
            <a:r>
              <a:rPr lang="en-US" sz="1800" dirty="0">
                <a:solidFill>
                  <a:srgbClr val="0070C0"/>
                </a:solidFill>
              </a:rPr>
              <a:t> '/home/</a:t>
            </a:r>
            <a:r>
              <a:rPr lang="en-US" sz="1800" dirty="0" err="1">
                <a:solidFill>
                  <a:srgbClr val="0070C0"/>
                </a:solidFill>
              </a:rPr>
              <a:t>hadoop</a:t>
            </a:r>
            <a:r>
              <a:rPr lang="en-US" sz="1800" dirty="0">
                <a:solidFill>
                  <a:srgbClr val="0070C0"/>
                </a:solidFill>
              </a:rPr>
              <a:t>/Parking_Violations_Issued_-_Fiscal_Year_2017.csv' into table </a:t>
            </a:r>
            <a:r>
              <a:rPr lang="en-US" sz="1800" dirty="0" err="1">
                <a:solidFill>
                  <a:srgbClr val="0070C0"/>
                </a:solidFill>
              </a:rPr>
              <a:t>parkingviolations</a:t>
            </a:r>
            <a:r>
              <a:rPr lang="en-US" sz="1800" dirty="0">
                <a:solidFill>
                  <a:srgbClr val="0070C0"/>
                </a:solidFill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185424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43284C8-94E8-32A3-2E39-27A08512325A}"/>
              </a:ext>
            </a:extLst>
          </p:cNvPr>
          <p:cNvSpPr txBox="1"/>
          <p:nvPr/>
        </p:nvSpPr>
        <p:spPr>
          <a:xfrm>
            <a:off x="486770" y="338795"/>
            <a:ext cx="21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 Screenshot -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91E7C3-BA11-0B55-6FED-5FD728A75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49" y="896195"/>
            <a:ext cx="11279171" cy="562301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23796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C39B-088C-258C-81E4-75E1A916F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758" y="3012792"/>
            <a:ext cx="7450540" cy="590218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  <a:latin typeface="circular"/>
              </a:rPr>
              <a:t>Part-I: Examine the data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10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DF59A-FD41-EC08-FCD8-A3F9A05D0A8B}"/>
              </a:ext>
            </a:extLst>
          </p:cNvPr>
          <p:cNvSpPr txBox="1"/>
          <p:nvPr/>
        </p:nvSpPr>
        <p:spPr>
          <a:xfrm>
            <a:off x="582305" y="523461"/>
            <a:ext cx="504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Q1.1 - Find the total number of tickets for the year.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BC34C-6262-63EC-16E0-43C8B2D76E76}"/>
              </a:ext>
            </a:extLst>
          </p:cNvPr>
          <p:cNvSpPr txBox="1"/>
          <p:nvPr/>
        </p:nvSpPr>
        <p:spPr>
          <a:xfrm>
            <a:off x="582305" y="1110543"/>
            <a:ext cx="114095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Command </a:t>
            </a:r>
            <a:r>
              <a:rPr lang="en-US" dirty="0">
                <a:solidFill>
                  <a:srgbClr val="0070C0"/>
                </a:solidFill>
              </a:rPr>
              <a:t>– </a:t>
            </a:r>
          </a:p>
          <a:p>
            <a:r>
              <a:rPr lang="en-US" dirty="0">
                <a:solidFill>
                  <a:srgbClr val="0070C0"/>
                </a:solidFill>
              </a:rPr>
              <a:t>select count(*) from </a:t>
            </a:r>
            <a:r>
              <a:rPr lang="en-US" dirty="0" err="1">
                <a:solidFill>
                  <a:srgbClr val="0070C0"/>
                </a:solidFill>
              </a:rPr>
              <a:t>parkingviolations</a:t>
            </a:r>
            <a:r>
              <a:rPr lang="en-US" dirty="0">
                <a:solidFill>
                  <a:srgbClr val="0070C0"/>
                </a:solidFill>
              </a:rPr>
              <a:t> where  year(</a:t>
            </a:r>
            <a:r>
              <a:rPr lang="en-US" dirty="0" err="1">
                <a:solidFill>
                  <a:srgbClr val="0070C0"/>
                </a:solidFill>
              </a:rPr>
              <a:t>from_unixtime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unix_timestamp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issuedate</a:t>
            </a:r>
            <a:r>
              <a:rPr lang="en-US" dirty="0">
                <a:solidFill>
                  <a:srgbClr val="0070C0"/>
                </a:solidFill>
              </a:rPr>
              <a:t>,'MM/dd/</a:t>
            </a:r>
            <a:r>
              <a:rPr lang="en-US" dirty="0" err="1">
                <a:solidFill>
                  <a:srgbClr val="0070C0"/>
                </a:solidFill>
              </a:rPr>
              <a:t>yyyy</a:t>
            </a:r>
            <a:r>
              <a:rPr lang="en-US" dirty="0">
                <a:solidFill>
                  <a:srgbClr val="0070C0"/>
                </a:solidFill>
              </a:rPr>
              <a:t>'),'</a:t>
            </a:r>
            <a:r>
              <a:rPr lang="en-US" dirty="0" err="1">
                <a:solidFill>
                  <a:srgbClr val="0070C0"/>
                </a:solidFill>
              </a:rPr>
              <a:t>yyy</a:t>
            </a:r>
            <a:r>
              <a:rPr lang="en-US" dirty="0">
                <a:solidFill>
                  <a:srgbClr val="0070C0"/>
                </a:solidFill>
              </a:rPr>
              <a:t>-MM-dd'))=2017;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Answer</a:t>
            </a:r>
            <a:r>
              <a:rPr lang="en-US" dirty="0">
                <a:solidFill>
                  <a:srgbClr val="0070C0"/>
                </a:solidFill>
              </a:rPr>
              <a:t> – There are 5,431,903 parking violations in the year 2017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679A62-8031-EEAE-16FF-8B8B915763D2}"/>
              </a:ext>
            </a:extLst>
          </p:cNvPr>
          <p:cNvSpPr txBox="1"/>
          <p:nvPr/>
        </p:nvSpPr>
        <p:spPr>
          <a:xfrm>
            <a:off x="582305" y="2528622"/>
            <a:ext cx="21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 Screenshot -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4A9A3-7363-86AC-1381-4EAA7187E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97" y="3115703"/>
            <a:ext cx="11208806" cy="344887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39895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DF59A-FD41-EC08-FCD8-A3F9A05D0A8B}"/>
              </a:ext>
            </a:extLst>
          </p:cNvPr>
          <p:cNvSpPr txBox="1"/>
          <p:nvPr/>
        </p:nvSpPr>
        <p:spPr>
          <a:xfrm>
            <a:off x="582305" y="523461"/>
            <a:ext cx="7755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Q1.2 - Find out the total number of states to which the cars with tickets belong.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BC34C-6262-63EC-16E0-43C8B2D76E76}"/>
              </a:ext>
            </a:extLst>
          </p:cNvPr>
          <p:cNvSpPr txBox="1"/>
          <p:nvPr/>
        </p:nvSpPr>
        <p:spPr>
          <a:xfrm>
            <a:off x="582305" y="1110543"/>
            <a:ext cx="106498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Command </a:t>
            </a:r>
            <a:r>
              <a:rPr lang="en-US" dirty="0">
                <a:solidFill>
                  <a:srgbClr val="0070C0"/>
                </a:solidFill>
              </a:rPr>
              <a:t>- select count(distinct(</a:t>
            </a:r>
            <a:r>
              <a:rPr lang="en-US" dirty="0" err="1">
                <a:solidFill>
                  <a:srgbClr val="0070C0"/>
                </a:solidFill>
              </a:rPr>
              <a:t>RegistrationState</a:t>
            </a:r>
            <a:r>
              <a:rPr lang="en-US" dirty="0">
                <a:solidFill>
                  <a:srgbClr val="0070C0"/>
                </a:solidFill>
              </a:rPr>
              <a:t>)) from </a:t>
            </a:r>
            <a:r>
              <a:rPr lang="en-US" dirty="0" err="1">
                <a:solidFill>
                  <a:srgbClr val="0070C0"/>
                </a:solidFill>
              </a:rPr>
              <a:t>parkingviolations</a:t>
            </a:r>
            <a:r>
              <a:rPr lang="en-US" dirty="0">
                <a:solidFill>
                  <a:srgbClr val="0070C0"/>
                </a:solidFill>
              </a:rPr>
              <a:t> where </a:t>
            </a:r>
            <a:r>
              <a:rPr lang="en-US" dirty="0" err="1">
                <a:solidFill>
                  <a:srgbClr val="0070C0"/>
                </a:solidFill>
              </a:rPr>
              <a:t>issuedate</a:t>
            </a:r>
            <a:r>
              <a:rPr lang="en-US" dirty="0">
                <a:solidFill>
                  <a:srgbClr val="0070C0"/>
                </a:solidFill>
              </a:rPr>
              <a:t> like '%2017' and </a:t>
            </a:r>
            <a:r>
              <a:rPr lang="en-US" dirty="0" err="1">
                <a:solidFill>
                  <a:srgbClr val="0070C0"/>
                </a:solidFill>
              </a:rPr>
              <a:t>RegistrationState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rlike</a:t>
            </a:r>
            <a:r>
              <a:rPr lang="en-US" dirty="0">
                <a:solidFill>
                  <a:srgbClr val="0070C0"/>
                </a:solidFill>
              </a:rPr>
              <a:t> '^([A-Z])';</a:t>
            </a:r>
          </a:p>
          <a:p>
            <a:endParaRPr lang="en-US" sz="1800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Answer</a:t>
            </a:r>
            <a:r>
              <a:rPr lang="en-US" dirty="0">
                <a:solidFill>
                  <a:srgbClr val="0070C0"/>
                </a:solidFill>
              </a:rPr>
              <a:t> – Cars belong to 64 States with ticket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BC12D-AAC4-918F-584B-4F3A3D06385A}"/>
              </a:ext>
            </a:extLst>
          </p:cNvPr>
          <p:cNvSpPr txBox="1"/>
          <p:nvPr/>
        </p:nvSpPr>
        <p:spPr>
          <a:xfrm>
            <a:off x="468478" y="2943109"/>
            <a:ext cx="21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 Screenshot -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C4753B-EDAE-B4CC-5DC7-76260EACF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05" y="3451952"/>
            <a:ext cx="10859441" cy="261007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39220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DF59A-FD41-EC08-FCD8-A3F9A05D0A8B}"/>
              </a:ext>
            </a:extLst>
          </p:cNvPr>
          <p:cNvSpPr txBox="1"/>
          <p:nvPr/>
        </p:nvSpPr>
        <p:spPr>
          <a:xfrm>
            <a:off x="582305" y="523461"/>
            <a:ext cx="501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Q1.2 Optional Question – List of states with tickets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BC34C-6262-63EC-16E0-43C8B2D76E76}"/>
              </a:ext>
            </a:extLst>
          </p:cNvPr>
          <p:cNvSpPr txBox="1"/>
          <p:nvPr/>
        </p:nvSpPr>
        <p:spPr>
          <a:xfrm>
            <a:off x="582305" y="1110543"/>
            <a:ext cx="114777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Command </a:t>
            </a:r>
            <a:r>
              <a:rPr lang="en-US" dirty="0">
                <a:solidFill>
                  <a:srgbClr val="0070C0"/>
                </a:solidFill>
              </a:rPr>
              <a:t>- select distinct(</a:t>
            </a:r>
            <a:r>
              <a:rPr lang="en-US" dirty="0" err="1">
                <a:solidFill>
                  <a:srgbClr val="0070C0"/>
                </a:solidFill>
              </a:rPr>
              <a:t>RegistrationState</a:t>
            </a:r>
            <a:r>
              <a:rPr lang="en-US" dirty="0">
                <a:solidFill>
                  <a:srgbClr val="0070C0"/>
                </a:solidFill>
              </a:rPr>
              <a:t>) from </a:t>
            </a:r>
            <a:r>
              <a:rPr lang="en-US" dirty="0" err="1">
                <a:solidFill>
                  <a:srgbClr val="0070C0"/>
                </a:solidFill>
              </a:rPr>
              <a:t>parkingviolations</a:t>
            </a:r>
            <a:r>
              <a:rPr lang="en-US" dirty="0">
                <a:solidFill>
                  <a:srgbClr val="0070C0"/>
                </a:solidFill>
              </a:rPr>
              <a:t> where </a:t>
            </a:r>
            <a:r>
              <a:rPr lang="en-US" dirty="0" err="1">
                <a:solidFill>
                  <a:srgbClr val="0070C0"/>
                </a:solidFill>
              </a:rPr>
              <a:t>issuedate</a:t>
            </a:r>
            <a:r>
              <a:rPr lang="en-US" dirty="0">
                <a:solidFill>
                  <a:srgbClr val="0070C0"/>
                </a:solidFill>
              </a:rPr>
              <a:t> like '%2017' and </a:t>
            </a:r>
            <a:r>
              <a:rPr lang="en-US" dirty="0" err="1">
                <a:solidFill>
                  <a:srgbClr val="0070C0"/>
                </a:solidFill>
              </a:rPr>
              <a:t>RegistrationState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rlike</a:t>
            </a:r>
            <a:r>
              <a:rPr lang="en-US" dirty="0">
                <a:solidFill>
                  <a:srgbClr val="0070C0"/>
                </a:solidFill>
              </a:rPr>
              <a:t> '^([A-Z])’;</a:t>
            </a:r>
          </a:p>
          <a:p>
            <a:r>
              <a:rPr lang="en-US" b="1" dirty="0">
                <a:solidFill>
                  <a:srgbClr val="0070C0"/>
                </a:solidFill>
              </a:rPr>
              <a:t>Answer</a:t>
            </a:r>
            <a:r>
              <a:rPr lang="en-US" dirty="0">
                <a:solidFill>
                  <a:srgbClr val="0070C0"/>
                </a:solidFill>
              </a:rPr>
              <a:t> – Cars belong to 64 States with ticket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BC12D-AAC4-918F-584B-4F3A3D06385A}"/>
              </a:ext>
            </a:extLst>
          </p:cNvPr>
          <p:cNvSpPr txBox="1"/>
          <p:nvPr/>
        </p:nvSpPr>
        <p:spPr>
          <a:xfrm>
            <a:off x="632251" y="2251623"/>
            <a:ext cx="21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 Screenshot -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7811BA-137E-80C4-3455-103400A1F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38" y="2752972"/>
            <a:ext cx="5410057" cy="382297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E80523-5F14-BFB7-5678-5EA833C86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188" y="2681789"/>
            <a:ext cx="5454731" cy="389415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1276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DF59A-FD41-EC08-FCD8-A3F9A05D0A8B}"/>
              </a:ext>
            </a:extLst>
          </p:cNvPr>
          <p:cNvSpPr txBox="1"/>
          <p:nvPr/>
        </p:nvSpPr>
        <p:spPr>
          <a:xfrm>
            <a:off x="582305" y="523461"/>
            <a:ext cx="663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</a:rPr>
              <a:t>Q1.3 – </a:t>
            </a:r>
            <a:r>
              <a:rPr lang="en-US" b="0" i="0" dirty="0">
                <a:solidFill>
                  <a:srgbClr val="0070C0"/>
                </a:solidFill>
                <a:effectLst/>
                <a:latin typeface="freight-text-pro"/>
              </a:rPr>
              <a:t>Find out the number of such tickets which have no addresses.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BC34C-6262-63EC-16E0-43C8B2D76E76}"/>
              </a:ext>
            </a:extLst>
          </p:cNvPr>
          <p:cNvSpPr txBox="1"/>
          <p:nvPr/>
        </p:nvSpPr>
        <p:spPr>
          <a:xfrm>
            <a:off x="582305" y="1174232"/>
            <a:ext cx="117029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Command </a:t>
            </a:r>
            <a:r>
              <a:rPr lang="en-US" dirty="0">
                <a:solidFill>
                  <a:srgbClr val="0070C0"/>
                </a:solidFill>
              </a:rPr>
              <a:t>- select count(*) from </a:t>
            </a:r>
            <a:r>
              <a:rPr lang="en-US" dirty="0" err="1">
                <a:solidFill>
                  <a:srgbClr val="0070C0"/>
                </a:solidFill>
              </a:rPr>
              <a:t>parkingviolations</a:t>
            </a:r>
            <a:r>
              <a:rPr lang="en-US" dirty="0">
                <a:solidFill>
                  <a:srgbClr val="0070C0"/>
                </a:solidFill>
              </a:rPr>
              <a:t> where StreetCode1 is null or StreetCode2 is null or StreetCode1 is null; 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Answer</a:t>
            </a:r>
            <a:r>
              <a:rPr lang="en-US" dirty="0">
                <a:solidFill>
                  <a:srgbClr val="0070C0"/>
                </a:solidFill>
              </a:rPr>
              <a:t> – 49 tickets have  no addresses (either of StreetCode1, 2 and 3 is null)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BC12D-AAC4-918F-584B-4F3A3D06385A}"/>
              </a:ext>
            </a:extLst>
          </p:cNvPr>
          <p:cNvSpPr txBox="1"/>
          <p:nvPr/>
        </p:nvSpPr>
        <p:spPr>
          <a:xfrm>
            <a:off x="632251" y="2251623"/>
            <a:ext cx="21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 Screenshot -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3C276-F49D-0FC9-A4C6-011D599C2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93" y="2969912"/>
            <a:ext cx="10371137" cy="329895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89136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6152</TotalTime>
  <Words>1668</Words>
  <Application>Microsoft Office PowerPoint</Application>
  <PresentationFormat>Widescreen</PresentationFormat>
  <Paragraphs>121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circular</vt:lpstr>
      <vt:lpstr>freight-text-pro</vt:lpstr>
      <vt:lpstr>Office Theme</vt:lpstr>
      <vt:lpstr>Hive Assignment – NYC Parking Violations</vt:lpstr>
      <vt:lpstr>PowerPoint Presentation</vt:lpstr>
      <vt:lpstr>PowerPoint Presentation</vt:lpstr>
      <vt:lpstr>PowerPoint Presentation</vt:lpstr>
      <vt:lpstr>Part-I: Examine the data</vt:lpstr>
      <vt:lpstr>PowerPoint Presentation</vt:lpstr>
      <vt:lpstr>PowerPoint Presentation</vt:lpstr>
      <vt:lpstr>PowerPoint Presentation</vt:lpstr>
      <vt:lpstr>PowerPoint Presentation</vt:lpstr>
      <vt:lpstr>Part-II: Aggregation tasks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Manju Jagadish</dc:creator>
  <cp:lastModifiedBy>Sahana Jagadish</cp:lastModifiedBy>
  <cp:revision>107</cp:revision>
  <dcterms:created xsi:type="dcterms:W3CDTF">2022-07-05T00:36:24Z</dcterms:created>
  <dcterms:modified xsi:type="dcterms:W3CDTF">2022-08-07T19:05:52Z</dcterms:modified>
</cp:coreProperties>
</file>