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82" r:id="rId4"/>
    <p:sldId id="274" r:id="rId5"/>
    <p:sldId id="268" r:id="rId6"/>
    <p:sldId id="275" r:id="rId7"/>
    <p:sldId id="276" r:id="rId8"/>
    <p:sldId id="277" r:id="rId9"/>
    <p:sldId id="267" r:id="rId10"/>
    <p:sldId id="269" r:id="rId11"/>
    <p:sldId id="278" r:id="rId12"/>
    <p:sldId id="279" r:id="rId13"/>
    <p:sldId id="286" r:id="rId14"/>
    <p:sldId id="280" r:id="rId15"/>
    <p:sldId id="285" r:id="rId16"/>
    <p:sldId id="273" r:id="rId17"/>
    <p:sldId id="284" r:id="rId18"/>
    <p:sldId id="281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1B0ED8-420F-AB4F-DEE0-52BC0087B16E}" name="Manju Jagadish" initials="MJ" userId="0d738fb277abd22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6E22-7B94-CA63-7FF0-10E04246A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A076-DDCD-3C1C-A94F-2DD060FE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14D6-1810-0A72-476C-D243740E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41D7-DADA-81F4-06CD-711F245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9249-A301-0915-3B99-4147ECB3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D23D-1916-5AA6-CFD7-1AE4DAAA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E8CBE-5535-C15D-7A43-EB4E2A19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A3E6-EFEC-57CA-6CD5-A1CD8481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4DC2-76B4-3958-C458-2636D3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C379-54B7-4575-E476-BA45B52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D20E8-6A54-8168-81C9-3640FD5F4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BA82-54B0-BC16-1165-FAB70F25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1557-39B7-EE9E-1F12-3F2B4E3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343E-1868-AF5B-BA7E-5BE69A7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6AC6-95C1-4312-E607-1C160020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C64A-1D82-0EC9-01E2-A5C15978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DD56-02AE-694C-A376-731D6611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6431-D1B8-F398-660B-10ED7CB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BBCF-9277-0F4D-5863-810D21B6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E00-024A-84FB-C30B-1C95EC8A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BBB1-97A7-C99A-8211-0EC4A667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9029-9E55-CBFC-882B-0CC9AD06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BDC5-C284-8A5A-45DE-9461FEF7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9AD1-6F7C-02CC-4552-276D7A9C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D1A1-29FB-4AD4-1195-7DF2158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630-BEB1-FB2A-3823-6E358C8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D377-D775-62C0-147C-11A1BF0D3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093F-BF2E-60E3-681E-44E2B721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3F03-330A-64B7-5110-C3E2E1E8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551E8-385B-A49C-F006-2210B4B6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B22D-DC04-3FFC-A156-73C02546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A808-304E-CFBF-9103-17CACB2F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8351-319D-1E08-84D0-305B1DCC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56603-443B-4F2D-C524-FC51FE6A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93589-CB13-D1E7-F1D3-A4ED836D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3FB5C-244F-9382-7E29-D8C636435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2F61E-C0FD-2FD4-9F58-64B5D2C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6626-68C7-E4A0-5658-C451628E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9ABBF-95C0-097A-DF9E-D71F3D19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4347-93A8-E15E-273D-D401D1F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C65B8-4BC7-179B-3CBD-33C71C55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3850-888F-4930-B0BC-D2EED046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416D-E797-353D-D67E-5D726F2A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AD4CA-97F2-3444-6231-B78C7FB6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00337-1C5C-CB81-8EE3-BCF8D0C9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9E94A-1855-4727-CB76-771D604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8F5-7BBD-104D-3E43-07BE8BD2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CEF-2440-FAE3-BCC9-D4CFCC26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A040-44F0-11E3-3C76-03F46D7FF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2A4B-7441-3F91-1A15-1A20F50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65A2-A821-E58F-C6BE-F314CB1F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868C4-6EE7-CAE8-32D9-2B5053D3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749-BCE6-ED2A-F72B-12A741AC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BC1C3-4335-9EFE-3699-F4CD3EFC1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0833C-256C-4789-F74D-080E33320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39DA1-9DF1-79DC-6357-FEE63703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6F5D-EDB1-68C6-5D98-57DAD79A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5DC1B-A335-2341-2413-A9B7E6D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FE436-FEC6-82AC-A7F0-9FF84D29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051B-6A2D-AC0E-4548-C813D3C0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58EB-0C36-1331-35E1-FFE29B4D3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C08D-E929-4F4C-BF28-A8C3B08202F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C894-45B7-1CD6-2578-A773EEAC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139C-D364-03E2-CA9D-9529E9DDC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5604D-C8D4-C2B9-9AA4-A21FD53E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rgbClr val="0070C0"/>
                </a:solidFill>
              </a:rPr>
              <a:t>Hive Assignment – NYC Parking Violations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1DB0-3BE2-58E8-1C40-EEC0C1EF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Student : Jagadish Janakiraman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Submission Date : 8/7/2022</a:t>
            </a:r>
          </a:p>
        </p:txBody>
      </p:sp>
      <p:pic>
        <p:nvPicPr>
          <p:cNvPr id="14" name="Picture 13" descr="Aerial view of buildings">
            <a:extLst>
              <a:ext uri="{FF2B5EF4-FFF2-40B4-BE49-F238E27FC236}">
                <a16:creationId xmlns:a16="http://schemas.microsoft.com/office/drawing/2014/main" id="{FFAA5FEE-3EE2-659E-CC00-384F3C92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52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7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Part-II: Aggregation tasks</a:t>
            </a:r>
            <a:endParaRPr lang="en-US" b="0" i="0" dirty="0">
              <a:solidFill>
                <a:srgbClr val="0070C0"/>
              </a:solidFill>
              <a:effectLst/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401924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6" y="497558"/>
            <a:ext cx="803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Q2.1 – Find out the frequency of parking violations across different times of the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74232"/>
            <a:ext cx="11541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Commands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select StreetCode1, StreetCode2, StreetCode3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StreetCode1 is null or StreetCode2 is null or StreetCode1 is null;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StreetCode1 is null or StreetCode2 is null or StreetCode1 is null;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9 AM and 1 PM are the hours with maximum parking violations.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391141" y="3116701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8A57B-FC0A-3DC2-1B74-8C359CC02FA0}"/>
              </a:ext>
            </a:extLst>
          </p:cNvPr>
          <p:cNvSpPr txBox="1"/>
          <p:nvPr/>
        </p:nvSpPr>
        <p:spPr>
          <a:xfrm>
            <a:off x="2017499" y="3429000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Violations in 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CAEE4-D3F4-51D8-883B-809319A909C4}"/>
              </a:ext>
            </a:extLst>
          </p:cNvPr>
          <p:cNvSpPr txBox="1"/>
          <p:nvPr/>
        </p:nvSpPr>
        <p:spPr>
          <a:xfrm>
            <a:off x="7385618" y="3387215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Violations in PM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B5034-C712-A630-DA11-5C9D87AA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1" y="3856852"/>
            <a:ext cx="5668369" cy="2653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FD7D01-4708-4423-464D-356C9BEA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34" y="3856852"/>
            <a:ext cx="5636524" cy="26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1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Q2.2 – Divide 24 hours into six equal discrete bins of time. The intervals you choose are at your discretion. For each of these groups, find the 3 most commonly occurring violations.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453171"/>
            <a:ext cx="1124120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select * from 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violationbin,violationcode,ViolationCount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dense_rank</a:t>
            </a:r>
            <a:r>
              <a:rPr lang="en-US" sz="1600" dirty="0">
                <a:solidFill>
                  <a:srgbClr val="0070C0"/>
                </a:solidFill>
              </a:rPr>
              <a:t>() over (partition by </a:t>
            </a:r>
            <a:r>
              <a:rPr lang="en-US" sz="1600" dirty="0" err="1">
                <a:solidFill>
                  <a:srgbClr val="0070C0"/>
                </a:solidFill>
              </a:rPr>
              <a:t>violationbin</a:t>
            </a:r>
            <a:r>
              <a:rPr lang="en-US" sz="1600" dirty="0">
                <a:solidFill>
                  <a:srgbClr val="0070C0"/>
                </a:solidFill>
              </a:rPr>
              <a:t> order by </a:t>
            </a:r>
            <a:r>
              <a:rPr lang="en-US" sz="1600" dirty="0" err="1">
                <a:solidFill>
                  <a:srgbClr val="0070C0"/>
                </a:solidFill>
              </a:rPr>
              <a:t>ViolationCount</a:t>
            </a:r>
            <a:r>
              <a:rPr lang="en-US" sz="1600" dirty="0">
                <a:solidFill>
                  <a:srgbClr val="0070C0"/>
                </a:solidFill>
              </a:rPr>
              <a:t> desc) as rank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from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( Select </a:t>
            </a:r>
            <a:r>
              <a:rPr lang="en-US" sz="1600" dirty="0" err="1">
                <a:solidFill>
                  <a:srgbClr val="0070C0"/>
                </a:solidFill>
              </a:rPr>
              <a:t>violationbin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count(*) as </a:t>
            </a:r>
            <a:r>
              <a:rPr lang="en-US" sz="1600" dirty="0" err="1">
                <a:solidFill>
                  <a:srgbClr val="0070C0"/>
                </a:solidFill>
              </a:rPr>
              <a:t>ViolationCount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( select case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('00','12','01','02','03') and upper(substring(violationtime,-1))='A' then 'MidNight_12AM_3AM'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('04','05','06','07') and upper(substring(violationtime,-1))='A' then 'EarlyMorning_4AM_7AM'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('08','09','10','11') and upper(substring(violationtime,-1))='A' then 'Morning_8AM_11AM'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('12','01','02','03') and upper(substring(violationtime,-1))='P' then 'AfterNoon_12PM_3PM'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('04','05','06','07') and upper(substring(violationtime,-1))='P' then 'Evening_4PM_7PM'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('08','09','10','11') and upper(substring(violationtime,-1))='P' then 'Night_8PM_11PM'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else null end as </a:t>
            </a:r>
            <a:r>
              <a:rPr lang="en-US" sz="1600" dirty="0" err="1">
                <a:solidFill>
                  <a:srgbClr val="0070C0"/>
                </a:solidFill>
              </a:rPr>
              <a:t>violationbin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  <a:r>
              <a:rPr lang="en-US" sz="1600" dirty="0" err="1">
                <a:solidFill>
                  <a:srgbClr val="0070C0"/>
                </a:solidFill>
              </a:rPr>
              <a:t>parkingviolations</a:t>
            </a:r>
            <a:r>
              <a:rPr lang="en-US" sz="1600" dirty="0">
                <a:solidFill>
                  <a:srgbClr val="0070C0"/>
                </a:solidFill>
              </a:rPr>
              <a:t>   where 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 like '%2017’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)temp1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 </a:t>
            </a:r>
            <a:r>
              <a:rPr lang="en-US" sz="1600" dirty="0" err="1">
                <a:solidFill>
                  <a:srgbClr val="0070C0"/>
                </a:solidFill>
              </a:rPr>
              <a:t>violationbin</a:t>
            </a:r>
            <a:r>
              <a:rPr lang="en-US" sz="1600" dirty="0">
                <a:solidFill>
                  <a:srgbClr val="0070C0"/>
                </a:solidFill>
              </a:rPr>
              <a:t> is not NULL group by </a:t>
            </a:r>
            <a:r>
              <a:rPr lang="en-US" sz="1600" dirty="0" err="1">
                <a:solidFill>
                  <a:srgbClr val="0070C0"/>
                </a:solidFill>
              </a:rPr>
              <a:t>violationbin,ViolationCode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) temp2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 temp3 where rank &lt;= 3 ;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170597" y="205381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B283C-6FE2-066D-1DC8-3BFC6173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7" y="800667"/>
            <a:ext cx="11612369" cy="571841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733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Q2.3 – For the 3 most commonly occurring violation codes, find the most common times of day (in terms of the bins from the previous part).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453171"/>
            <a:ext cx="11446296" cy="422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endParaRPr lang="en-US" sz="105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ViolationTime_bin</a:t>
            </a:r>
            <a:r>
              <a:rPr lang="en-US" sz="1600" dirty="0">
                <a:solidFill>
                  <a:srgbClr val="0070C0"/>
                </a:solidFill>
              </a:rPr>
              <a:t> , count(*) as </a:t>
            </a:r>
            <a:r>
              <a:rPr lang="en-US" sz="1600" dirty="0" err="1">
                <a:solidFill>
                  <a:srgbClr val="0070C0"/>
                </a:solidFill>
              </a:rPr>
              <a:t>countByViolation</a:t>
            </a:r>
            <a:r>
              <a:rPr lang="en-US" sz="1600" dirty="0">
                <a:solidFill>
                  <a:srgbClr val="0070C0"/>
                </a:solidFill>
              </a:rPr>
              <a:t> from 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case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('00','01','02','03','12') and upper(substring(ViolationTime,-1))='A' then 'MidNight_12AM_3AM'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('04','05','06','07') and upper(substring(ViolationTime,-1))='A' then 'EarlyMorning_4AM_7AM'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('08','09','10','11') and upper(substring(ViolationTime,-1))='A' then 'Morning_8AM_11AM'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('12','00','01','02','03') and upper(substring(ViolationTime,-1))='P' then 'AfterNoon_12PM_3PM'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('04','05','06','07') and upper(substring(ViolationTime,-1))='P' then 'Evening_4PM_7PM'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substring(ViolationTime,1,2) in ('08','09','10','11') and upper(substring(ViolationTime,-1))='P' then 'Night_8PM_11PM'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else null  end as </a:t>
            </a:r>
            <a:r>
              <a:rPr lang="en-US" sz="1600" dirty="0" err="1">
                <a:solidFill>
                  <a:srgbClr val="0070C0"/>
                </a:solidFill>
              </a:rPr>
              <a:t>ViolationTime_bin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  <a:r>
              <a:rPr lang="en-US" sz="1600" dirty="0" err="1">
                <a:solidFill>
                  <a:srgbClr val="0070C0"/>
                </a:solidFill>
              </a:rPr>
              <a:t>parkingviolations</a:t>
            </a:r>
            <a:r>
              <a:rPr lang="en-US" sz="1600" dirty="0">
                <a:solidFill>
                  <a:srgbClr val="0070C0"/>
                </a:solidFill>
              </a:rPr>
              <a:t> where 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 like '%2017'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and (length(</a:t>
            </a:r>
            <a:r>
              <a:rPr lang="en-US" sz="1600" dirty="0" err="1">
                <a:solidFill>
                  <a:srgbClr val="0070C0"/>
                </a:solidFill>
              </a:rPr>
              <a:t>ViolationTime</a:t>
            </a:r>
            <a:r>
              <a:rPr lang="en-US" sz="1600" dirty="0">
                <a:solidFill>
                  <a:srgbClr val="0070C0"/>
                </a:solidFill>
              </a:rPr>
              <a:t>)=5 and upper(substring(ViolationTime,-1)) in ('A','P') and substring(ViolationTime,1,2)  in ('00','01','02','03','04','05','06','07', '08','09','10','11','12’) )) </a:t>
            </a:r>
            <a:r>
              <a:rPr lang="en-US" sz="1600" dirty="0" err="1">
                <a:solidFill>
                  <a:srgbClr val="0070C0"/>
                </a:solidFill>
              </a:rPr>
              <a:t>ViolationTable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group by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ViolationTime_bin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order by </a:t>
            </a:r>
            <a:r>
              <a:rPr lang="en-US" sz="1600" dirty="0" err="1">
                <a:solidFill>
                  <a:srgbClr val="0070C0"/>
                </a:solidFill>
              </a:rPr>
              <a:t>countByViolation</a:t>
            </a:r>
            <a:r>
              <a:rPr lang="en-US" sz="1600" dirty="0">
                <a:solidFill>
                  <a:srgbClr val="0070C0"/>
                </a:solidFill>
              </a:rPr>
              <a:t> desc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limit 3 ;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7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345744" y="291819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9DA03-16EC-3740-5166-1EFD18E9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9" y="925434"/>
            <a:ext cx="11400430" cy="553905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933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Q2.4.1 – </a:t>
            </a:r>
            <a:r>
              <a:rPr lang="en-US" dirty="0">
                <a:solidFill>
                  <a:srgbClr val="0070C0"/>
                </a:solidFill>
              </a:rPr>
              <a:t>First, divide the year into seasons, and find the frequencies of tickets for each season.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216610"/>
            <a:ext cx="11446296" cy="3547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endParaRPr lang="en-US" sz="105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, count(*) as </a:t>
            </a:r>
            <a:r>
              <a:rPr lang="en-US" sz="1600" dirty="0" err="1">
                <a:solidFill>
                  <a:srgbClr val="0070C0"/>
                </a:solidFill>
              </a:rPr>
              <a:t>countByViolation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case 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 in (3,4,5) then 'SPRING'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 (6,7,8) then 'SUMMER'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in(9,10,11) then 'FALL'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 (1,2,12) then 'WINTER'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else 'unknown' end as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from </a:t>
            </a:r>
            <a:r>
              <a:rPr lang="en-US" sz="1600" dirty="0" err="1">
                <a:solidFill>
                  <a:srgbClr val="0070C0"/>
                </a:solidFill>
              </a:rPr>
              <a:t>parkingviolations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 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 like '%2017'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 </a:t>
            </a:r>
            <a:r>
              <a:rPr lang="en-US" sz="1600" dirty="0" err="1">
                <a:solidFill>
                  <a:srgbClr val="0070C0"/>
                </a:solidFill>
              </a:rPr>
              <a:t>ViolationTable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group by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 order by </a:t>
            </a:r>
            <a:r>
              <a:rPr lang="en-US" sz="1600" dirty="0" err="1">
                <a:solidFill>
                  <a:srgbClr val="0070C0"/>
                </a:solidFill>
              </a:rPr>
              <a:t>countByViolation</a:t>
            </a:r>
            <a:r>
              <a:rPr lang="en-US" sz="1600" dirty="0">
                <a:solidFill>
                  <a:srgbClr val="0070C0"/>
                </a:solidFill>
              </a:rPr>
              <a:t> desc;</a:t>
            </a:r>
            <a:endParaRPr 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5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AF411C-3ABC-11F0-CBF1-45DF601A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0" y="638403"/>
            <a:ext cx="11414076" cy="57942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AFDE1B-EAA1-C4A4-18C4-067F17D6E868}"/>
              </a:ext>
            </a:extLst>
          </p:cNvPr>
          <p:cNvSpPr txBox="1"/>
          <p:nvPr/>
        </p:nvSpPr>
        <p:spPr>
          <a:xfrm>
            <a:off x="332096" y="178087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4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Q2.4.2 – </a:t>
            </a:r>
            <a:r>
              <a:rPr lang="en-US" i="0" dirty="0">
                <a:solidFill>
                  <a:srgbClr val="0070C0"/>
                </a:solidFill>
                <a:effectLst/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ind the 3 most common violations for each of these seasons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243905"/>
            <a:ext cx="11277598" cy="520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endParaRPr lang="en-US" sz="105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select * from 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seasonbin,ViolationCode,ViolationCount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dense_rank</a:t>
            </a:r>
            <a:r>
              <a:rPr lang="en-US" sz="1600" dirty="0">
                <a:solidFill>
                  <a:srgbClr val="0070C0"/>
                </a:solidFill>
              </a:rPr>
              <a:t>() over (partition by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 order by </a:t>
            </a:r>
            <a:r>
              <a:rPr lang="en-US" sz="1600" dirty="0" err="1">
                <a:solidFill>
                  <a:srgbClr val="0070C0"/>
                </a:solidFill>
              </a:rPr>
              <a:t>ViolationCount</a:t>
            </a:r>
            <a:r>
              <a:rPr lang="en-US" sz="1600" dirty="0">
                <a:solidFill>
                  <a:srgbClr val="0070C0"/>
                </a:solidFill>
              </a:rPr>
              <a:t> desc) as rank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from 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r>
              <a:rPr lang="en-US" sz="1600" dirty="0">
                <a:solidFill>
                  <a:srgbClr val="0070C0"/>
                </a:solidFill>
              </a:rPr>
              <a:t>, count(*) as </a:t>
            </a:r>
            <a:r>
              <a:rPr lang="en-US" sz="1600" dirty="0" err="1">
                <a:solidFill>
                  <a:srgbClr val="0070C0"/>
                </a:solidFill>
              </a:rPr>
              <a:t>ViolationCount</a:t>
            </a:r>
            <a:r>
              <a:rPr lang="en-US" sz="1600" dirty="0">
                <a:solidFill>
                  <a:srgbClr val="0070C0"/>
                </a:solidFill>
              </a:rPr>
              <a:t> from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(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SELECT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case 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 in (3,4,5) then 'SPRING'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 (6,7,8) then 'SUMMER'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in(9,10,11) then 'FALL'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when month(</a:t>
            </a:r>
            <a:r>
              <a:rPr lang="en-US" sz="1600" dirty="0" err="1">
                <a:solidFill>
                  <a:srgbClr val="0070C0"/>
                </a:solidFill>
              </a:rPr>
              <a:t>from_unixtime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unix_timestamp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,'MM/dd/</a:t>
            </a:r>
            <a:r>
              <a:rPr lang="en-US" sz="1600" dirty="0" err="1">
                <a:solidFill>
                  <a:srgbClr val="0070C0"/>
                </a:solidFill>
              </a:rPr>
              <a:t>yyyy</a:t>
            </a:r>
            <a:r>
              <a:rPr lang="en-US" sz="1600" dirty="0">
                <a:solidFill>
                  <a:srgbClr val="0070C0"/>
                </a:solidFill>
              </a:rPr>
              <a:t>'),'</a:t>
            </a:r>
            <a:r>
              <a:rPr lang="en-US" sz="1600" dirty="0" err="1">
                <a:solidFill>
                  <a:srgbClr val="0070C0"/>
                </a:solidFill>
              </a:rPr>
              <a:t>yyy</a:t>
            </a:r>
            <a:r>
              <a:rPr lang="en-US" sz="1600" dirty="0">
                <a:solidFill>
                  <a:srgbClr val="0070C0"/>
                </a:solidFill>
              </a:rPr>
              <a:t>-MM-dd')) in (1,2,12) then 'WINTER'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else 'unknown' end as </a:t>
            </a:r>
            <a:r>
              <a:rPr lang="en-US" sz="1600" dirty="0" err="1">
                <a:solidFill>
                  <a:srgbClr val="0070C0"/>
                </a:solidFill>
              </a:rPr>
              <a:t>seasonbin</a:t>
            </a:r>
            <a:r>
              <a:rPr lang="en-US" sz="1600" dirty="0">
                <a:solidFill>
                  <a:srgbClr val="0070C0"/>
                </a:solidFill>
              </a:rPr>
              <a:t> ,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ViolationCode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from </a:t>
            </a:r>
            <a:r>
              <a:rPr lang="en-US" sz="1600" dirty="0" err="1">
                <a:solidFill>
                  <a:srgbClr val="0070C0"/>
                </a:solidFill>
              </a:rPr>
              <a:t>parkingviolations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 </a:t>
            </a:r>
            <a:r>
              <a:rPr lang="en-US" sz="1600" dirty="0" err="1">
                <a:solidFill>
                  <a:srgbClr val="0070C0"/>
                </a:solidFill>
              </a:rPr>
              <a:t>IssueDate</a:t>
            </a:r>
            <a:r>
              <a:rPr lang="en-US" sz="1600" dirty="0">
                <a:solidFill>
                  <a:srgbClr val="0070C0"/>
                </a:solidFill>
              </a:rPr>
              <a:t> like '%2017'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 temp1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group by </a:t>
            </a:r>
            <a:r>
              <a:rPr lang="en-US" sz="1600" dirty="0" err="1">
                <a:solidFill>
                  <a:srgbClr val="0070C0"/>
                </a:solidFill>
              </a:rPr>
              <a:t>seasonbin,ViolationCode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) temp2</a:t>
            </a:r>
          </a:p>
          <a:p>
            <a:r>
              <a:rPr lang="en-US" sz="1600" dirty="0">
                <a:solidFill>
                  <a:srgbClr val="0070C0"/>
                </a:solidFill>
              </a:rPr>
              <a:t>)temp3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where rank &lt;= 3 ;</a:t>
            </a:r>
            <a:endParaRPr 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6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277505" y="332762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608DF-7C25-B7D7-8332-92EDE62B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2" y="872095"/>
            <a:ext cx="11236658" cy="56531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024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B1D2F1-383A-0705-EEC1-A8B0DF4A0D1F}"/>
              </a:ext>
            </a:extLst>
          </p:cNvPr>
          <p:cNvSpPr txBox="1"/>
          <p:nvPr/>
        </p:nvSpPr>
        <p:spPr>
          <a:xfrm>
            <a:off x="582305" y="1110544"/>
            <a:ext cx="11559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– 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wget</a:t>
            </a:r>
            <a:r>
              <a:rPr lang="en-US" sz="1800" dirty="0">
                <a:solidFill>
                  <a:srgbClr val="0070C0"/>
                </a:solidFill>
              </a:rPr>
              <a:t>  https://hive-assignment-bucket.s3.amazonaws.com/Parking_Violations_Issued_-_Fiscal_Year_2017.csv;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89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Lo</a:t>
            </a:r>
            <a:r>
              <a:rPr lang="en-US" b="1" dirty="0">
                <a:solidFill>
                  <a:srgbClr val="0070C0"/>
                </a:solidFill>
              </a:rPr>
              <a:t>ad Data to EMR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9BE60-437E-2506-57FC-466EB57FEE25}"/>
              </a:ext>
            </a:extLst>
          </p:cNvPr>
          <p:cNvSpPr txBox="1"/>
          <p:nvPr/>
        </p:nvSpPr>
        <p:spPr>
          <a:xfrm>
            <a:off x="618699" y="1974626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B8324-C842-4F6C-CFF0-BEBD7D5C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2343958"/>
            <a:ext cx="11332191" cy="43695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355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Load Data to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9129" y="1433540"/>
            <a:ext cx="110137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– </a:t>
            </a:r>
          </a:p>
          <a:p>
            <a:endParaRPr lang="en-US" sz="18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0070C0"/>
                </a:solidFill>
              </a:rPr>
              <a:t>CREATE TABLE IF NOT EXISTS </a:t>
            </a:r>
            <a:r>
              <a:rPr lang="en-US" sz="1800" dirty="0" err="1">
                <a:solidFill>
                  <a:srgbClr val="0070C0"/>
                </a:solidFill>
              </a:rPr>
              <a:t>parkingviolations</a:t>
            </a:r>
            <a:r>
              <a:rPr lang="en-US" sz="1800" dirty="0">
                <a:solidFill>
                  <a:srgbClr val="0070C0"/>
                </a:solidFill>
              </a:rPr>
              <a:t> (</a:t>
            </a:r>
            <a:r>
              <a:rPr lang="en-US" sz="1800" dirty="0" err="1">
                <a:solidFill>
                  <a:srgbClr val="0070C0"/>
                </a:solidFill>
              </a:rPr>
              <a:t>SummonsNumber</a:t>
            </a:r>
            <a:r>
              <a:rPr lang="en-US" sz="1800" dirty="0">
                <a:solidFill>
                  <a:srgbClr val="0070C0"/>
                </a:solidFill>
              </a:rPr>
              <a:t> int, </a:t>
            </a:r>
            <a:r>
              <a:rPr lang="en-US" sz="1800" dirty="0" err="1">
                <a:solidFill>
                  <a:srgbClr val="0070C0"/>
                </a:solidFill>
              </a:rPr>
              <a:t>PlateID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RegistrationState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String,PlateType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IssueDate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String,ViolationCode</a:t>
            </a:r>
            <a:r>
              <a:rPr lang="en-US" sz="1800" dirty="0">
                <a:solidFill>
                  <a:srgbClr val="0070C0"/>
                </a:solidFill>
              </a:rPr>
              <a:t> int, </a:t>
            </a:r>
            <a:r>
              <a:rPr lang="en-US" sz="1800" dirty="0" err="1">
                <a:solidFill>
                  <a:srgbClr val="0070C0"/>
                </a:solidFill>
              </a:rPr>
              <a:t>VehicleBodyType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String,VehicleMake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IssuingAgency</a:t>
            </a:r>
            <a:r>
              <a:rPr lang="en-US" sz="1800" dirty="0">
                <a:solidFill>
                  <a:srgbClr val="0070C0"/>
                </a:solidFill>
              </a:rPr>
              <a:t> String,StreetCode1 int , StreetCode2 int ,StreetCode3 int , </a:t>
            </a:r>
            <a:r>
              <a:rPr lang="en-US" sz="1800" dirty="0" err="1">
                <a:solidFill>
                  <a:srgbClr val="0070C0"/>
                </a:solidFill>
              </a:rPr>
              <a:t>VehicleExpirationDate</a:t>
            </a:r>
            <a:r>
              <a:rPr lang="en-US" sz="1800" dirty="0">
                <a:solidFill>
                  <a:srgbClr val="0070C0"/>
                </a:solidFill>
              </a:rPr>
              <a:t> int ,</a:t>
            </a:r>
            <a:r>
              <a:rPr lang="en-US" sz="1800" dirty="0" err="1">
                <a:solidFill>
                  <a:srgbClr val="0070C0"/>
                </a:solidFill>
              </a:rPr>
              <a:t>ViolationLocation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ViolationPrecinct</a:t>
            </a:r>
            <a:r>
              <a:rPr lang="en-US" sz="1800" dirty="0">
                <a:solidFill>
                  <a:srgbClr val="0070C0"/>
                </a:solidFill>
              </a:rPr>
              <a:t> int ,</a:t>
            </a:r>
            <a:r>
              <a:rPr lang="en-US" sz="1800" dirty="0" err="1">
                <a:solidFill>
                  <a:srgbClr val="0070C0"/>
                </a:solidFill>
              </a:rPr>
              <a:t>IssuerPrecinct</a:t>
            </a:r>
            <a:r>
              <a:rPr lang="en-US" sz="1800" dirty="0">
                <a:solidFill>
                  <a:srgbClr val="0070C0"/>
                </a:solidFill>
              </a:rPr>
              <a:t> int , </a:t>
            </a:r>
            <a:r>
              <a:rPr lang="en-US" sz="1800" dirty="0" err="1">
                <a:solidFill>
                  <a:srgbClr val="0070C0"/>
                </a:solidFill>
              </a:rPr>
              <a:t>IssuerCode</a:t>
            </a:r>
            <a:r>
              <a:rPr lang="en-US" sz="1800" dirty="0">
                <a:solidFill>
                  <a:srgbClr val="0070C0"/>
                </a:solidFill>
              </a:rPr>
              <a:t> int ,</a:t>
            </a:r>
            <a:r>
              <a:rPr lang="en-US" sz="1800" dirty="0" err="1">
                <a:solidFill>
                  <a:srgbClr val="0070C0"/>
                </a:solidFill>
              </a:rPr>
              <a:t>IssuerCommand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IssuerSquad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String,ViolationTime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TimeFirstObserved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String,ViolationCounty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ViolationInFrontOfOrOpposite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String,HouseNumber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StreetName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String,IntersectingStreet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DateFirstObserved</a:t>
            </a:r>
            <a:r>
              <a:rPr lang="en-US" sz="1800" dirty="0">
                <a:solidFill>
                  <a:srgbClr val="0070C0"/>
                </a:solidFill>
              </a:rPr>
              <a:t> int ,</a:t>
            </a:r>
            <a:r>
              <a:rPr lang="en-US" sz="1800" dirty="0" err="1">
                <a:solidFill>
                  <a:srgbClr val="0070C0"/>
                </a:solidFill>
              </a:rPr>
              <a:t>LawSection</a:t>
            </a:r>
            <a:r>
              <a:rPr lang="en-US" sz="1800" dirty="0">
                <a:solidFill>
                  <a:srgbClr val="0070C0"/>
                </a:solidFill>
              </a:rPr>
              <a:t> int , </a:t>
            </a:r>
            <a:r>
              <a:rPr lang="en-US" sz="1800" dirty="0" err="1">
                <a:solidFill>
                  <a:srgbClr val="0070C0"/>
                </a:solidFill>
              </a:rPr>
              <a:t>SubDivision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String,ViolationLegalCode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DaysParkingInEffect</a:t>
            </a:r>
            <a:r>
              <a:rPr lang="en-US" sz="1800" dirty="0">
                <a:solidFill>
                  <a:srgbClr val="0070C0"/>
                </a:solidFill>
              </a:rPr>
              <a:t>   String ,</a:t>
            </a:r>
            <a:r>
              <a:rPr lang="en-US" sz="1800" dirty="0" err="1">
                <a:solidFill>
                  <a:srgbClr val="0070C0"/>
                </a:solidFill>
              </a:rPr>
              <a:t>FromHoursInEffect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ToHoursInEffect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String,VehicleColor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UnregisteredVehicle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String,VehicleYear</a:t>
            </a:r>
            <a:r>
              <a:rPr lang="en-US" sz="1800" dirty="0">
                <a:solidFill>
                  <a:srgbClr val="0070C0"/>
                </a:solidFill>
              </a:rPr>
              <a:t> int , </a:t>
            </a:r>
            <a:r>
              <a:rPr lang="en-US" sz="1800" dirty="0" err="1">
                <a:solidFill>
                  <a:srgbClr val="0070C0"/>
                </a:solidFill>
              </a:rPr>
              <a:t>MeterNumber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String,FeetFromCurb</a:t>
            </a:r>
            <a:r>
              <a:rPr lang="en-US" sz="1800" dirty="0">
                <a:solidFill>
                  <a:srgbClr val="0070C0"/>
                </a:solidFill>
              </a:rPr>
              <a:t> int , </a:t>
            </a:r>
            <a:r>
              <a:rPr lang="en-US" sz="1800" dirty="0" err="1">
                <a:solidFill>
                  <a:srgbClr val="0070C0"/>
                </a:solidFill>
              </a:rPr>
              <a:t>ViolationPostCode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String,ViolationDescription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NoStandingorStoppingViolation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String,HydrantViolation</a:t>
            </a:r>
            <a:r>
              <a:rPr lang="en-US" sz="1800" dirty="0">
                <a:solidFill>
                  <a:srgbClr val="0070C0"/>
                </a:solidFill>
              </a:rPr>
              <a:t> String, </a:t>
            </a:r>
            <a:r>
              <a:rPr lang="en-US" sz="1800" dirty="0" err="1">
                <a:solidFill>
                  <a:srgbClr val="0070C0"/>
                </a:solidFill>
              </a:rPr>
              <a:t>DoubleParkingViolation</a:t>
            </a:r>
            <a:r>
              <a:rPr lang="en-US" sz="1800" dirty="0">
                <a:solidFill>
                  <a:srgbClr val="0070C0"/>
                </a:solidFill>
              </a:rPr>
              <a:t> String) COMMENT '</a:t>
            </a:r>
            <a:r>
              <a:rPr lang="en-US" sz="1800" dirty="0" err="1">
                <a:solidFill>
                  <a:srgbClr val="0070C0"/>
                </a:solidFill>
              </a:rPr>
              <a:t>parkingviolations</a:t>
            </a:r>
            <a:r>
              <a:rPr lang="en-US" sz="1800" dirty="0">
                <a:solidFill>
                  <a:srgbClr val="0070C0"/>
                </a:solidFill>
              </a:rPr>
              <a:t> assignment' ROW FORMAT DELIMITED FIELDS TERMINATED BY ',' LINES TERMINATED BY '\n' </a:t>
            </a:r>
            <a:r>
              <a:rPr lang="en-US" sz="1800" dirty="0" err="1">
                <a:solidFill>
                  <a:srgbClr val="0070C0"/>
                </a:solidFill>
              </a:rPr>
              <a:t>tblproperties</a:t>
            </a:r>
            <a:r>
              <a:rPr lang="en-US" sz="1800" dirty="0">
                <a:solidFill>
                  <a:srgbClr val="0070C0"/>
                </a:solidFill>
              </a:rPr>
              <a:t>('</a:t>
            </a:r>
            <a:r>
              <a:rPr lang="en-US" sz="1800" dirty="0" err="1">
                <a:solidFill>
                  <a:srgbClr val="0070C0"/>
                </a:solidFill>
              </a:rPr>
              <a:t>skip.header.line.count</a:t>
            </a:r>
            <a:r>
              <a:rPr lang="en-US" sz="1800" dirty="0">
                <a:solidFill>
                  <a:srgbClr val="0070C0"/>
                </a:solidFill>
              </a:rPr>
              <a:t>'='1');</a:t>
            </a:r>
          </a:p>
        </p:txBody>
      </p:sp>
    </p:spTree>
    <p:extLst>
      <p:ext uri="{BB962C8B-B14F-4D97-AF65-F5344CB8AC3E}">
        <p14:creationId xmlns:p14="http://schemas.microsoft.com/office/powerpoint/2010/main" val="185424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3284C8-94E8-32A3-2E39-27A08512325A}"/>
              </a:ext>
            </a:extLst>
          </p:cNvPr>
          <p:cNvSpPr txBox="1"/>
          <p:nvPr/>
        </p:nvSpPr>
        <p:spPr>
          <a:xfrm>
            <a:off x="486770" y="338795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F4B1D-6BB0-A524-FF7A-AF80CA16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4" y="819727"/>
            <a:ext cx="11482316" cy="569947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379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Part-I: Examine the data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504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Q1.1 - Find the total number of tickets for the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1409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– </a:t>
            </a:r>
          </a:p>
          <a:p>
            <a:r>
              <a:rPr lang="en-US" dirty="0">
                <a:solidFill>
                  <a:srgbClr val="0070C0"/>
                </a:solidFill>
              </a:rPr>
              <a:t>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 year(</a:t>
            </a:r>
            <a:r>
              <a:rPr lang="en-US" dirty="0" err="1">
                <a:solidFill>
                  <a:srgbClr val="0070C0"/>
                </a:solidFill>
              </a:rPr>
              <a:t>from_unixtime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unix_timestamp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,'MM/dd/</a:t>
            </a:r>
            <a:r>
              <a:rPr lang="en-US" dirty="0" err="1">
                <a:solidFill>
                  <a:srgbClr val="0070C0"/>
                </a:solidFill>
              </a:rPr>
              <a:t>yyyy</a:t>
            </a:r>
            <a:r>
              <a:rPr lang="en-US" dirty="0">
                <a:solidFill>
                  <a:srgbClr val="0070C0"/>
                </a:solidFill>
              </a:rPr>
              <a:t>'),'</a:t>
            </a:r>
            <a:r>
              <a:rPr lang="en-US" dirty="0" err="1">
                <a:solidFill>
                  <a:srgbClr val="0070C0"/>
                </a:solidFill>
              </a:rPr>
              <a:t>yyy</a:t>
            </a:r>
            <a:r>
              <a:rPr lang="en-US" dirty="0">
                <a:solidFill>
                  <a:srgbClr val="0070C0"/>
                </a:solidFill>
              </a:rPr>
              <a:t>-MM-dd'))=2017;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There are 5,431,903 parking violations in the year 2017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F9B3E-7156-BA7A-2BF3-01627E2F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6" y="2993211"/>
            <a:ext cx="11286794" cy="37032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679A62-8031-EEAE-16FF-8B8B915763D2}"/>
              </a:ext>
            </a:extLst>
          </p:cNvPr>
          <p:cNvSpPr txBox="1"/>
          <p:nvPr/>
        </p:nvSpPr>
        <p:spPr>
          <a:xfrm>
            <a:off x="582305" y="2528622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989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775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Q1.2 - Find out the total number of states to which the cars with tickets belong.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 like '%2017' and 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rlike</a:t>
            </a:r>
            <a:r>
              <a:rPr lang="en-US" dirty="0">
                <a:solidFill>
                  <a:srgbClr val="0070C0"/>
                </a:solidFill>
              </a:rPr>
              <a:t> '^([A-Z])';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64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468478" y="2943109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4753B-EDAE-B4CC-5DC7-76260EAC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5" y="3451952"/>
            <a:ext cx="10859441" cy="26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2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501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Q1.2 Optional Question – List of states with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 like '%2017' and 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rlike</a:t>
            </a:r>
            <a:r>
              <a:rPr lang="en-US" dirty="0">
                <a:solidFill>
                  <a:srgbClr val="0070C0"/>
                </a:solidFill>
              </a:rPr>
              <a:t> '^([A-Z])’;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64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811BA-137E-80C4-3455-103400A1F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8" y="2752972"/>
            <a:ext cx="5410057" cy="3822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E80523-5F14-BFB7-5678-5EA833C8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738" y="2681789"/>
            <a:ext cx="4713378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663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Q1.3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out the number of such tickets which have no addresses.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74232"/>
            <a:ext cx="117029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StreetCode1 is null or StreetCode2 is null or StreetCode1 is null;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49 tickets have  no addresses (either of StreetCode1, 2 and 3 is null)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3C276-F49D-0FC9-A4C6-011D599C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3" y="2969912"/>
            <a:ext cx="10371137" cy="32989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913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5966</TotalTime>
  <Words>1578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circular</vt:lpstr>
      <vt:lpstr>freight-text-pro</vt:lpstr>
      <vt:lpstr>Office Theme</vt:lpstr>
      <vt:lpstr>Hive Assignment – NYC Parking Violations</vt:lpstr>
      <vt:lpstr>PowerPoint Presentation</vt:lpstr>
      <vt:lpstr>PowerPoint Presentation</vt:lpstr>
      <vt:lpstr>PowerPoint Presentation</vt:lpstr>
      <vt:lpstr>Part-I: Examine the data</vt:lpstr>
      <vt:lpstr>PowerPoint Presentation</vt:lpstr>
      <vt:lpstr>PowerPoint Presentation</vt:lpstr>
      <vt:lpstr>PowerPoint Presentation</vt:lpstr>
      <vt:lpstr>PowerPoint Presentation</vt:lpstr>
      <vt:lpstr>Part-II: Aggregation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 Jagadish</dc:creator>
  <cp:lastModifiedBy>Sahana Jagadish</cp:lastModifiedBy>
  <cp:revision>98</cp:revision>
  <dcterms:created xsi:type="dcterms:W3CDTF">2022-07-05T00:36:24Z</dcterms:created>
  <dcterms:modified xsi:type="dcterms:W3CDTF">2022-08-07T15:39:55Z</dcterms:modified>
</cp:coreProperties>
</file>