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Lst>
  <p:sldSz cx="14630400" cy="8229600"/>
  <p:notesSz cx="8229600" cy="14630400"/>
  <p:defaultTextStyle>
    <a:defPPr lvl="0"/>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7" name="Shape 17"/>
        <p:cNvGrpSpPr/>
        <p:nvPr/>
      </p:nvGrpSpPr>
      <p:grpSpPr>
        <a:xfrm>
          <a:off x="0" y="0"/>
          <a:ext cx="0" cy="0"/>
          <a:chOff x="0" y="0"/>
          <a:chExt cx="0" cy="0"/>
        </a:xfrm>
      </p:grpSpPr>
      <p:sp>
        <p:nvSpPr>
          <p:cNvPr id="18" name="Google Shape;18;p1"/>
          <p:cNvSpPr/>
          <p:nvPr/>
        </p:nvSpPr>
        <p:spPr>
          <a:xfrm>
            <a:off x="0" y="0"/>
            <a:ext cx="14630400" cy="8229600"/>
          </a:xfrm>
          <a:prstGeom prst="rect">
            <a:avLst/>
          </a:prstGeom>
          <a:solidFill>
            <a:srgbClr val="FAF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1"/>
          <p:cNvSpPr/>
          <p:nvPr/>
        </p:nvSpPr>
        <p:spPr>
          <a:xfrm>
            <a:off x="0" y="0"/>
            <a:ext cx="14630400" cy="8229600"/>
          </a:xfrm>
          <a:prstGeom prst="rect">
            <a:avLst/>
          </a:prstGeom>
          <a:solidFill>
            <a:srgbClr val="FD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0" name="Google Shape;20;p1" descr="preencoded.png"/>
          <p:cNvPicPr preferRelativeResize="0"/>
          <p:nvPr/>
        </p:nvPicPr>
        <p:blipFill rotWithShape="1">
          <a:blip r:embed="rId1"/>
          <a:srcRect/>
          <a:stretch>
            <a:fillRect/>
          </a:stretch>
        </p:blipFill>
        <p:spPr>
          <a:xfrm>
            <a:off x="0" y="0"/>
            <a:ext cx="5486400" cy="8229600"/>
          </a:xfrm>
          <a:prstGeom prst="rect">
            <a:avLst/>
          </a:prstGeom>
          <a:noFill/>
          <a:ln>
            <a:noFill/>
          </a:ln>
        </p:spPr>
      </p:pic>
      <p:pic>
        <p:nvPicPr>
          <p:cNvPr id="21" name="Google Shape;21;p1" descr="preencoded.png"/>
          <p:cNvPicPr preferRelativeResize="0"/>
          <p:nvPr/>
        </p:nvPicPr>
        <p:blipFill rotWithShape="1">
          <a:blip r:embed="rId2"/>
          <a:srcRect/>
          <a:stretch>
            <a:fillRect/>
          </a:stretch>
        </p:blipFill>
        <p:spPr>
          <a:xfrm>
            <a:off x="292894" y="2307669"/>
            <a:ext cx="4900613" cy="3614261"/>
          </a:xfrm>
          <a:prstGeom prst="rect">
            <a:avLst/>
          </a:prstGeom>
          <a:noFill/>
          <a:ln>
            <a:noFill/>
          </a:ln>
        </p:spPr>
      </p:pic>
      <p:sp>
        <p:nvSpPr>
          <p:cNvPr id="22" name="Google Shape;22;p1"/>
          <p:cNvSpPr/>
          <p:nvPr/>
        </p:nvSpPr>
        <p:spPr>
          <a:xfrm>
            <a:off x="6306383" y="644604"/>
            <a:ext cx="7503900" cy="4041600"/>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rgbClr val="591CE6"/>
              </a:buClr>
              <a:buSzPts val="6365"/>
              <a:buFont typeface="Arial" panose="020B0604020202020204"/>
              <a:buNone/>
            </a:pPr>
            <a:r>
              <a:rPr lang="en-US" sz="4950" b="1" i="0" u="none" strike="noStrike" cap="none">
                <a:solidFill>
                  <a:srgbClr val="591CE6"/>
                </a:solidFill>
                <a:latin typeface="Arial" panose="020B0604020202020204"/>
                <a:ea typeface="Arial" panose="020B0604020202020204"/>
                <a:cs typeface="Arial" panose="020B0604020202020204"/>
                <a:sym typeface="Arial" panose="020B0604020202020204"/>
              </a:rPr>
              <a:t>Fitify: A Personalized Food Recommendation System</a:t>
            </a:r>
            <a:endParaRPr sz="495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3" name="Google Shape;23;p1"/>
          <p:cNvSpPr/>
          <p:nvPr/>
        </p:nvSpPr>
        <p:spPr>
          <a:xfrm>
            <a:off x="6306375" y="3871119"/>
            <a:ext cx="7504200" cy="3040200"/>
          </a:xfrm>
          <a:prstGeom prst="rect">
            <a:avLst/>
          </a:prstGeom>
          <a:noFill/>
          <a:ln>
            <a:noFill/>
          </a:ln>
        </p:spPr>
        <p:txBody>
          <a:bodyPr spcFirstLastPara="1" wrap="square" lIns="91425" tIns="45700" rIns="91425" bIns="45700" anchor="t" anchorCtr="0">
            <a:noAutofit/>
          </a:bodyPr>
          <a:lstStyle/>
          <a:p>
            <a:pPr marL="0" marR="0" lvl="0" indent="0" algn="l" rtl="0">
              <a:lnSpc>
                <a:spcPct val="160000"/>
              </a:lnSpc>
              <a:spcBef>
                <a:spcPts val="0"/>
              </a:spcBef>
              <a:spcAft>
                <a:spcPts val="0"/>
              </a:spcAft>
              <a:buClr>
                <a:srgbClr val="272525"/>
              </a:buClr>
              <a:buSzPts val="1845"/>
              <a:buFont typeface="Arial" panose="020B0604020202020204"/>
              <a:buNone/>
            </a:pPr>
            <a:r>
              <a:rPr lang="en-US" sz="1845" b="0" i="0" u="none" strike="noStrike" cap="none">
                <a:solidFill>
                  <a:srgbClr val="272525"/>
                </a:solidFill>
                <a:latin typeface="Arial" panose="020B0604020202020204"/>
                <a:ea typeface="Arial" panose="020B0604020202020204"/>
                <a:cs typeface="Arial" panose="020B0604020202020204"/>
                <a:sym typeface="Arial" panose="020B0604020202020204"/>
              </a:rPr>
              <a:t> Fitify is an innovative food recommendation platform that tailors meal suggestions to individual dietary needs and health goals. By leveraging advanced data analytics and machine learning, Fitify empowers users to make informed and nutritious choices, supporting their journey towards a healthier lifestyle.</a:t>
            </a:r>
            <a:endParaRPr sz="184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4" name="Google Shape;24;p1"/>
          <p:cNvSpPr/>
          <p:nvPr/>
        </p:nvSpPr>
        <p:spPr>
          <a:xfrm>
            <a:off x="6306383" y="7192566"/>
            <a:ext cx="374700" cy="374700"/>
          </a:xfrm>
          <a:prstGeom prst="roundRect">
            <a:avLst>
              <a:gd name="adj" fmla="val 24393986"/>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5" name="Shape 25"/>
        <p:cNvGrpSpPr/>
        <p:nvPr/>
      </p:nvGrpSpPr>
      <p:grpSpPr>
        <a:xfrm>
          <a:off x="0" y="0"/>
          <a:ext cx="0" cy="0"/>
          <a:chOff x="0" y="0"/>
          <a:chExt cx="0" cy="0"/>
        </a:xfrm>
      </p:grpSpPr>
      <p:sp>
        <p:nvSpPr>
          <p:cNvPr id="26" name="Google Shape;26;p2"/>
          <p:cNvSpPr/>
          <p:nvPr/>
        </p:nvSpPr>
        <p:spPr>
          <a:xfrm>
            <a:off x="0" y="0"/>
            <a:ext cx="14630400" cy="8229600"/>
          </a:xfrm>
          <a:prstGeom prst="rect">
            <a:avLst/>
          </a:prstGeom>
          <a:solidFill>
            <a:srgbClr val="FAF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0" y="0"/>
            <a:ext cx="14630400" cy="8229600"/>
          </a:xfrm>
          <a:prstGeom prst="rect">
            <a:avLst/>
          </a:prstGeom>
          <a:solidFill>
            <a:srgbClr val="FD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987981" y="638770"/>
            <a:ext cx="5791500" cy="723900"/>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rgbClr val="591CE6"/>
              </a:buClr>
              <a:buSzPts val="4560"/>
              <a:buFont typeface="Arial" panose="020B0604020202020204"/>
              <a:buNone/>
            </a:pPr>
            <a:r>
              <a:rPr lang="en-US" sz="4560" b="1" i="0" u="none" strike="noStrike" cap="none">
                <a:solidFill>
                  <a:srgbClr val="591CE6"/>
                </a:solidFill>
                <a:latin typeface="Arial" panose="020B0604020202020204"/>
                <a:ea typeface="Arial" panose="020B0604020202020204"/>
                <a:cs typeface="Arial" panose="020B0604020202020204"/>
                <a:sym typeface="Arial" panose="020B0604020202020204"/>
              </a:rPr>
              <a:t>Problem Statement</a:t>
            </a:r>
            <a:endParaRPr sz="456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9" name="Google Shape;29;p2"/>
          <p:cNvSpPr/>
          <p:nvPr/>
        </p:nvSpPr>
        <p:spPr>
          <a:xfrm>
            <a:off x="987981" y="1825943"/>
            <a:ext cx="12654300" cy="370500"/>
          </a:xfrm>
          <a:prstGeom prst="rect">
            <a:avLst/>
          </a:prstGeom>
          <a:noFill/>
          <a:ln>
            <a:noFill/>
          </a:ln>
        </p:spPr>
        <p:txBody>
          <a:bodyPr spcFirstLastPara="1" wrap="square" lIns="91425" tIns="45700" rIns="91425" bIns="45700" anchor="t" anchorCtr="0">
            <a:noAutofit/>
          </a:bodyPr>
          <a:lstStyle/>
          <a:p>
            <a:pPr marL="0" marR="0" lvl="0" indent="0" algn="l" rtl="0">
              <a:lnSpc>
                <a:spcPct val="160000"/>
              </a:lnSpc>
              <a:spcBef>
                <a:spcPts val="0"/>
              </a:spcBef>
              <a:spcAft>
                <a:spcPts val="0"/>
              </a:spcAft>
              <a:buClr>
                <a:srgbClr val="272525"/>
              </a:buClr>
              <a:buSzPts val="1824"/>
              <a:buFont typeface="Arial" panose="020B0604020202020204"/>
              <a:buNone/>
            </a:pPr>
            <a:r>
              <a:rPr lang="en-US" sz="1825" b="0" i="0" u="none" strike="noStrike" cap="none">
                <a:solidFill>
                  <a:srgbClr val="272525"/>
                </a:solidFill>
                <a:latin typeface="Arial" panose="020B0604020202020204"/>
                <a:ea typeface="Arial" panose="020B0604020202020204"/>
                <a:cs typeface="Arial" panose="020B0604020202020204"/>
                <a:sym typeface="Arial" panose="020B0604020202020204"/>
              </a:rPr>
              <a:t> COLUMNS:</a:t>
            </a:r>
            <a:endParaRPr sz="182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0" name="Google Shape;30;p2"/>
          <p:cNvSpPr/>
          <p:nvPr/>
        </p:nvSpPr>
        <p:spPr>
          <a:xfrm>
            <a:off x="987981" y="2544008"/>
            <a:ext cx="2895600" cy="362100"/>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rgbClr val="591CE6"/>
              </a:buClr>
              <a:buSzPts val="2280"/>
              <a:buFont typeface="Arial" panose="020B0604020202020204"/>
              <a:buNone/>
            </a:pPr>
            <a:r>
              <a:rPr lang="en-US" sz="2280" b="1" i="0" u="none" strike="noStrike" cap="none">
                <a:solidFill>
                  <a:srgbClr val="591CE6"/>
                </a:solidFill>
                <a:latin typeface="Arial" panose="020B0604020202020204"/>
                <a:ea typeface="Arial" panose="020B0604020202020204"/>
                <a:cs typeface="Arial" panose="020B0604020202020204"/>
                <a:sym typeface="Arial" panose="020B0604020202020204"/>
              </a:rPr>
              <a:t>Dietary Challenges</a:t>
            </a:r>
            <a:endParaRPr sz="228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1" name="Google Shape;31;p2"/>
          <p:cNvSpPr/>
          <p:nvPr/>
        </p:nvSpPr>
        <p:spPr>
          <a:xfrm>
            <a:off x="987981" y="3253383"/>
            <a:ext cx="12654300" cy="741300"/>
          </a:xfrm>
          <a:prstGeom prst="rect">
            <a:avLst/>
          </a:prstGeom>
          <a:noFill/>
          <a:ln>
            <a:noFill/>
          </a:ln>
        </p:spPr>
        <p:txBody>
          <a:bodyPr spcFirstLastPara="1" wrap="square" lIns="91425" tIns="45700" rIns="91425" bIns="45700" anchor="t" anchorCtr="0">
            <a:noAutofit/>
          </a:bodyPr>
          <a:lstStyle/>
          <a:p>
            <a:pPr marL="0" marR="0" lvl="0" indent="0" algn="l" rtl="0">
              <a:lnSpc>
                <a:spcPct val="160000"/>
              </a:lnSpc>
              <a:spcBef>
                <a:spcPts val="0"/>
              </a:spcBef>
              <a:spcAft>
                <a:spcPts val="0"/>
              </a:spcAft>
              <a:buClr>
                <a:srgbClr val="272525"/>
              </a:buClr>
              <a:buSzPts val="1824"/>
              <a:buFont typeface="Arial" panose="020B0604020202020204"/>
              <a:buNone/>
            </a:pPr>
            <a:r>
              <a:rPr lang="en-US" sz="1825" b="0" i="0" u="none" strike="noStrike" cap="none">
                <a:solidFill>
                  <a:srgbClr val="272525"/>
                </a:solidFill>
                <a:latin typeface="Arial" panose="020B0604020202020204"/>
                <a:ea typeface="Arial" panose="020B0604020202020204"/>
                <a:cs typeface="Arial" panose="020B0604020202020204"/>
                <a:sym typeface="Arial" panose="020B0604020202020204"/>
              </a:rPr>
              <a:t>Navigating the complexities of nutrition and finding the right foods to align with individual health requirements can be a daunting task for many people.</a:t>
            </a:r>
            <a:endParaRPr sz="182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2" name="Google Shape;32;p2"/>
          <p:cNvSpPr/>
          <p:nvPr/>
        </p:nvSpPr>
        <p:spPr>
          <a:xfrm>
            <a:off x="987981" y="4342090"/>
            <a:ext cx="2895600" cy="362100"/>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rgbClr val="591CE6"/>
              </a:buClr>
              <a:buSzPts val="2280"/>
              <a:buFont typeface="Arial" panose="020B0604020202020204"/>
              <a:buNone/>
            </a:pPr>
            <a:r>
              <a:rPr lang="en-US" sz="2280" b="1" i="0" u="none" strike="noStrike" cap="none">
                <a:solidFill>
                  <a:srgbClr val="591CE6"/>
                </a:solidFill>
                <a:latin typeface="Arial" panose="020B0604020202020204"/>
                <a:ea typeface="Arial" panose="020B0604020202020204"/>
                <a:cs typeface="Arial" panose="020B0604020202020204"/>
                <a:sym typeface="Arial" panose="020B0604020202020204"/>
              </a:rPr>
              <a:t>Personalization Gap</a:t>
            </a:r>
            <a:endParaRPr sz="228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3" name="Google Shape;33;p2"/>
          <p:cNvSpPr/>
          <p:nvPr/>
        </p:nvSpPr>
        <p:spPr>
          <a:xfrm>
            <a:off x="987981" y="5051465"/>
            <a:ext cx="12654300" cy="741300"/>
          </a:xfrm>
          <a:prstGeom prst="rect">
            <a:avLst/>
          </a:prstGeom>
          <a:noFill/>
          <a:ln>
            <a:noFill/>
          </a:ln>
        </p:spPr>
        <p:txBody>
          <a:bodyPr spcFirstLastPara="1" wrap="square" lIns="91425" tIns="45700" rIns="91425" bIns="45700" anchor="t" anchorCtr="0">
            <a:noAutofit/>
          </a:bodyPr>
          <a:lstStyle/>
          <a:p>
            <a:pPr marL="0" marR="0" lvl="0" indent="0" algn="l" rtl="0">
              <a:lnSpc>
                <a:spcPct val="160000"/>
              </a:lnSpc>
              <a:spcBef>
                <a:spcPts val="0"/>
              </a:spcBef>
              <a:spcAft>
                <a:spcPts val="0"/>
              </a:spcAft>
              <a:buClr>
                <a:srgbClr val="272525"/>
              </a:buClr>
              <a:buSzPts val="1824"/>
              <a:buFont typeface="Arial" panose="020B0604020202020204"/>
              <a:buNone/>
            </a:pPr>
            <a:r>
              <a:rPr lang="en-US" sz="1825" b="0" i="0" u="none" strike="noStrike" cap="none">
                <a:solidFill>
                  <a:srgbClr val="272525"/>
                </a:solidFill>
                <a:latin typeface="Arial" panose="020B0604020202020204"/>
                <a:ea typeface="Arial" panose="020B0604020202020204"/>
                <a:cs typeface="Arial" panose="020B0604020202020204"/>
                <a:sym typeface="Arial" panose="020B0604020202020204"/>
              </a:rPr>
              <a:t>Generic diet plans and one-size-fits-all recommendations often fail to address the unique needs and preferences of each individual.</a:t>
            </a:r>
            <a:endParaRPr sz="182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 name="Google Shape;34;p2"/>
          <p:cNvSpPr/>
          <p:nvPr/>
        </p:nvSpPr>
        <p:spPr>
          <a:xfrm>
            <a:off x="987981" y="6140172"/>
            <a:ext cx="2895600" cy="362100"/>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rgbClr val="591CE6"/>
              </a:buClr>
              <a:buSzPts val="2280"/>
              <a:buFont typeface="Arial" panose="020B0604020202020204"/>
              <a:buNone/>
            </a:pPr>
            <a:r>
              <a:rPr lang="en-US" sz="2280" b="1" i="0" u="none" strike="noStrike" cap="none">
                <a:solidFill>
                  <a:srgbClr val="591CE6"/>
                </a:solidFill>
                <a:latin typeface="Arial" panose="020B0604020202020204"/>
                <a:ea typeface="Arial" panose="020B0604020202020204"/>
                <a:cs typeface="Arial" panose="020B0604020202020204"/>
                <a:sym typeface="Arial" panose="020B0604020202020204"/>
              </a:rPr>
              <a:t>Lack of Guidance</a:t>
            </a:r>
            <a:endParaRPr sz="228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 name="Google Shape;35;p2"/>
          <p:cNvSpPr/>
          <p:nvPr/>
        </p:nvSpPr>
        <p:spPr>
          <a:xfrm>
            <a:off x="987981" y="6849547"/>
            <a:ext cx="12654300" cy="741300"/>
          </a:xfrm>
          <a:prstGeom prst="rect">
            <a:avLst/>
          </a:prstGeom>
          <a:noFill/>
          <a:ln>
            <a:noFill/>
          </a:ln>
        </p:spPr>
        <p:txBody>
          <a:bodyPr spcFirstLastPara="1" wrap="square" lIns="91425" tIns="45700" rIns="91425" bIns="45700" anchor="t" anchorCtr="0">
            <a:noAutofit/>
          </a:bodyPr>
          <a:lstStyle/>
          <a:p>
            <a:pPr marL="0" marR="0" lvl="0" indent="0" algn="l" rtl="0">
              <a:lnSpc>
                <a:spcPct val="160000"/>
              </a:lnSpc>
              <a:spcBef>
                <a:spcPts val="0"/>
              </a:spcBef>
              <a:spcAft>
                <a:spcPts val="0"/>
              </a:spcAft>
              <a:buClr>
                <a:srgbClr val="272525"/>
              </a:buClr>
              <a:buSzPts val="1824"/>
              <a:buFont typeface="Arial" panose="020B0604020202020204"/>
              <a:buNone/>
            </a:pPr>
            <a:r>
              <a:rPr lang="en-US" sz="1825" b="0" i="0" u="none" strike="noStrike" cap="none">
                <a:solidFill>
                  <a:srgbClr val="272525"/>
                </a:solidFill>
                <a:latin typeface="Arial" panose="020B0604020202020204"/>
                <a:ea typeface="Arial" panose="020B0604020202020204"/>
                <a:cs typeface="Arial" panose="020B0604020202020204"/>
                <a:sym typeface="Arial" panose="020B0604020202020204"/>
              </a:rPr>
              <a:t>Many people struggle to make informed, healthy food choices due to the overwhelming amount of information and the absence of a personalized solution.</a:t>
            </a:r>
            <a:endParaRPr sz="182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Shape 36"/>
        <p:cNvGrpSpPr/>
        <p:nvPr/>
      </p:nvGrpSpPr>
      <p:grpSpPr>
        <a:xfrm>
          <a:off x="0" y="0"/>
          <a:ext cx="0" cy="0"/>
          <a:chOff x="0" y="0"/>
          <a:chExt cx="0" cy="0"/>
        </a:xfrm>
      </p:grpSpPr>
      <p:sp>
        <p:nvSpPr>
          <p:cNvPr id="37" name="Google Shape;37;p3"/>
          <p:cNvSpPr/>
          <p:nvPr/>
        </p:nvSpPr>
        <p:spPr>
          <a:xfrm>
            <a:off x="0" y="0"/>
            <a:ext cx="14630400" cy="8229600"/>
          </a:xfrm>
          <a:prstGeom prst="rect">
            <a:avLst/>
          </a:prstGeom>
          <a:solidFill>
            <a:srgbClr val="FAF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a:off x="0" y="0"/>
            <a:ext cx="14630400" cy="8229600"/>
          </a:xfrm>
          <a:prstGeom prst="rect">
            <a:avLst/>
          </a:prstGeom>
          <a:solidFill>
            <a:srgbClr val="FD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3"/>
          <p:cNvSpPr/>
          <p:nvPr/>
        </p:nvSpPr>
        <p:spPr>
          <a:xfrm>
            <a:off x="2120741" y="618086"/>
            <a:ext cx="5478300" cy="594300"/>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rgbClr val="591CE6"/>
              </a:buClr>
              <a:buSzPts val="3743"/>
              <a:buFont typeface="Arial" panose="020B0604020202020204"/>
              <a:buNone/>
            </a:pPr>
            <a:r>
              <a:rPr lang="en-US" sz="3745" b="1" i="0" u="none" strike="noStrike" cap="none">
                <a:solidFill>
                  <a:srgbClr val="591CE6"/>
                </a:solidFill>
                <a:latin typeface="Arial" panose="020B0604020202020204"/>
                <a:ea typeface="Arial" panose="020B0604020202020204"/>
                <a:cs typeface="Arial" panose="020B0604020202020204"/>
                <a:sym typeface="Arial" panose="020B0604020202020204"/>
              </a:rPr>
              <a:t>Proposed Solution: Fitify</a:t>
            </a:r>
            <a:endParaRPr sz="374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0" name="Google Shape;40;p3"/>
          <p:cNvSpPr/>
          <p:nvPr/>
        </p:nvSpPr>
        <p:spPr>
          <a:xfrm>
            <a:off x="2120900" y="2230755"/>
            <a:ext cx="4676140" cy="564515"/>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rgbClr val="591CE6"/>
              </a:buClr>
              <a:buSzPts val="1871"/>
              <a:buFont typeface="Arial" panose="020B0604020202020204"/>
              <a:buNone/>
            </a:pPr>
            <a:r>
              <a:rPr lang="en-US" sz="1870" b="1" i="0" u="none" strike="noStrike" cap="none">
                <a:solidFill>
                  <a:srgbClr val="591CE6"/>
                </a:solidFill>
                <a:latin typeface="Arial" panose="020B0604020202020204"/>
                <a:ea typeface="Arial" panose="020B0604020202020204"/>
                <a:cs typeface="Arial" panose="020B0604020202020204"/>
                <a:sym typeface="Arial" panose="020B0604020202020204"/>
              </a:rPr>
              <a:t>Personalized Recommendations</a:t>
            </a:r>
            <a:endParaRPr sz="187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1" name="Google Shape;41;p3"/>
          <p:cNvSpPr/>
          <p:nvPr/>
        </p:nvSpPr>
        <p:spPr>
          <a:xfrm>
            <a:off x="2120741" y="2669619"/>
            <a:ext cx="10388700" cy="608400"/>
          </a:xfrm>
          <a:prstGeom prst="rect">
            <a:avLst/>
          </a:prstGeom>
          <a:noFill/>
          <a:ln>
            <a:noFill/>
          </a:ln>
        </p:spPr>
        <p:txBody>
          <a:bodyPr spcFirstLastPara="1" wrap="square" lIns="91425" tIns="45700" rIns="91425" bIns="45700" anchor="t" anchorCtr="0">
            <a:noAutofit/>
          </a:bodyPr>
          <a:lstStyle/>
          <a:p>
            <a:pPr marL="0" marR="0" lvl="0" indent="0" algn="l" rtl="0">
              <a:lnSpc>
                <a:spcPct val="160000"/>
              </a:lnSpc>
              <a:spcBef>
                <a:spcPts val="0"/>
              </a:spcBef>
              <a:spcAft>
                <a:spcPts val="0"/>
              </a:spcAft>
              <a:buClr>
                <a:srgbClr val="272525"/>
              </a:buClr>
              <a:buSzPts val="1498"/>
              <a:buFont typeface="Arial" panose="020B0604020202020204"/>
              <a:buNone/>
            </a:pPr>
            <a:r>
              <a:rPr lang="en-US" sz="1500" b="0" i="0" u="none" strike="noStrike" cap="none">
                <a:solidFill>
                  <a:srgbClr val="272525"/>
                </a:solidFill>
                <a:latin typeface="Arial" panose="020B0604020202020204"/>
                <a:ea typeface="Arial" panose="020B0604020202020204"/>
                <a:cs typeface="Arial" panose="020B0604020202020204"/>
                <a:sym typeface="Arial" panose="020B0604020202020204"/>
              </a:rPr>
              <a:t>Fitify uses advanced algorithms to analyze user data and provide tailored meal suggestions that align with individual dietary needs and health goals.</a:t>
            </a:r>
            <a:endParaRPr sz="15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2" name="Google Shape;42;p3"/>
          <p:cNvSpPr/>
          <p:nvPr/>
        </p:nvSpPr>
        <p:spPr>
          <a:xfrm>
            <a:off x="2120900" y="3707130"/>
            <a:ext cx="5168265" cy="565150"/>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rgbClr val="591CE6"/>
              </a:buClr>
              <a:buSzPts val="1871"/>
              <a:buFont typeface="Arial" panose="020B0604020202020204"/>
              <a:buNone/>
            </a:pPr>
            <a:r>
              <a:rPr lang="en-US" sz="1870" b="1" i="0" u="none" strike="noStrike" cap="none">
                <a:solidFill>
                  <a:srgbClr val="591CE6"/>
                </a:solidFill>
                <a:latin typeface="Arial" panose="020B0604020202020204"/>
                <a:ea typeface="Arial" panose="020B0604020202020204"/>
                <a:cs typeface="Arial" panose="020B0604020202020204"/>
                <a:sym typeface="Arial" panose="020B0604020202020204"/>
              </a:rPr>
              <a:t>Comprehensive Nutritional Insights</a:t>
            </a:r>
            <a:endParaRPr sz="187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3" name="Google Shape;43;p3"/>
          <p:cNvSpPr/>
          <p:nvPr/>
        </p:nvSpPr>
        <p:spPr>
          <a:xfrm>
            <a:off x="2120741" y="4145756"/>
            <a:ext cx="10388700" cy="608400"/>
          </a:xfrm>
          <a:prstGeom prst="rect">
            <a:avLst/>
          </a:prstGeom>
          <a:noFill/>
          <a:ln>
            <a:noFill/>
          </a:ln>
        </p:spPr>
        <p:txBody>
          <a:bodyPr spcFirstLastPara="1" wrap="square" lIns="91425" tIns="45700" rIns="91425" bIns="45700" anchor="t" anchorCtr="0">
            <a:noAutofit/>
          </a:bodyPr>
          <a:lstStyle/>
          <a:p>
            <a:pPr marL="0" marR="0" lvl="0" indent="0" algn="l" rtl="0">
              <a:lnSpc>
                <a:spcPct val="160000"/>
              </a:lnSpc>
              <a:spcBef>
                <a:spcPts val="0"/>
              </a:spcBef>
              <a:spcAft>
                <a:spcPts val="0"/>
              </a:spcAft>
              <a:buClr>
                <a:srgbClr val="272525"/>
              </a:buClr>
              <a:buSzPts val="1498"/>
              <a:buFont typeface="Arial" panose="020B0604020202020204"/>
              <a:buNone/>
            </a:pPr>
            <a:r>
              <a:rPr lang="en-US" sz="1500" b="0" i="0" u="none" strike="noStrike" cap="none">
                <a:solidFill>
                  <a:srgbClr val="272525"/>
                </a:solidFill>
                <a:latin typeface="Arial" panose="020B0604020202020204"/>
                <a:ea typeface="Arial" panose="020B0604020202020204"/>
                <a:cs typeface="Arial" panose="020B0604020202020204"/>
                <a:sym typeface="Arial" panose="020B0604020202020204"/>
              </a:rPr>
              <a:t>The platform offers detailed nutritional information and educational resources to help users make informed, healthy choices.</a:t>
            </a:r>
            <a:endParaRPr sz="15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4" name="Google Shape;44;p3"/>
          <p:cNvSpPr/>
          <p:nvPr/>
        </p:nvSpPr>
        <p:spPr>
          <a:xfrm>
            <a:off x="2120900" y="5039360"/>
            <a:ext cx="4315460" cy="602615"/>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rgbClr val="591CE6"/>
              </a:buClr>
              <a:buSzPts val="1871"/>
              <a:buFont typeface="Arial" panose="020B0604020202020204"/>
              <a:buNone/>
            </a:pPr>
            <a:r>
              <a:rPr lang="en-US" sz="1870" b="1" i="0" u="none" strike="noStrike" cap="none">
                <a:solidFill>
                  <a:srgbClr val="591CE6"/>
                </a:solidFill>
                <a:latin typeface="Arial" panose="020B0604020202020204"/>
                <a:ea typeface="Arial" panose="020B0604020202020204"/>
                <a:cs typeface="Arial" panose="020B0604020202020204"/>
                <a:sym typeface="Arial" panose="020B0604020202020204"/>
              </a:rPr>
              <a:t>Adaptive and Flexible</a:t>
            </a:r>
            <a:endParaRPr sz="187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5" name="Google Shape;45;p3"/>
          <p:cNvSpPr/>
          <p:nvPr/>
        </p:nvSpPr>
        <p:spPr>
          <a:xfrm>
            <a:off x="2120741" y="5621893"/>
            <a:ext cx="10388700" cy="608400"/>
          </a:xfrm>
          <a:prstGeom prst="rect">
            <a:avLst/>
          </a:prstGeom>
          <a:noFill/>
          <a:ln>
            <a:noFill/>
          </a:ln>
        </p:spPr>
        <p:txBody>
          <a:bodyPr spcFirstLastPara="1" wrap="square" lIns="91425" tIns="45700" rIns="91425" bIns="45700" anchor="t" anchorCtr="0">
            <a:noAutofit/>
          </a:bodyPr>
          <a:lstStyle/>
          <a:p>
            <a:pPr marL="0" marR="0" lvl="0" indent="0" algn="l" rtl="0">
              <a:lnSpc>
                <a:spcPct val="160000"/>
              </a:lnSpc>
              <a:spcBef>
                <a:spcPts val="0"/>
              </a:spcBef>
              <a:spcAft>
                <a:spcPts val="0"/>
              </a:spcAft>
              <a:buClr>
                <a:srgbClr val="272525"/>
              </a:buClr>
              <a:buSzPts val="1498"/>
              <a:buFont typeface="Arial" panose="020B0604020202020204"/>
              <a:buNone/>
            </a:pPr>
            <a:r>
              <a:rPr lang="en-US" sz="1500" b="0" i="0" u="none" strike="noStrike" cap="none">
                <a:solidFill>
                  <a:srgbClr val="272525"/>
                </a:solidFill>
                <a:latin typeface="Arial" panose="020B0604020202020204"/>
                <a:ea typeface="Arial" panose="020B0604020202020204"/>
                <a:cs typeface="Arial" panose="020B0604020202020204"/>
                <a:sym typeface="Arial" panose="020B0604020202020204"/>
              </a:rPr>
              <a:t>Fitify continuously learns and adapts to user feedback, ensuring that the recommendations evolve to meet changing preferences and needs.</a:t>
            </a:r>
            <a:endParaRPr sz="15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6" name="Google Shape;46;p3"/>
          <p:cNvSpPr/>
          <p:nvPr/>
        </p:nvSpPr>
        <p:spPr>
          <a:xfrm>
            <a:off x="2120900" y="6659245"/>
            <a:ext cx="4315460" cy="641350"/>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rgbClr val="591CE6"/>
              </a:buClr>
              <a:buSzPts val="1871"/>
              <a:buFont typeface="Arial" panose="020B0604020202020204"/>
              <a:buNone/>
            </a:pPr>
            <a:r>
              <a:rPr lang="en-US" sz="1870" b="1" i="0" u="none" strike="noStrike" cap="none">
                <a:solidFill>
                  <a:srgbClr val="591CE6"/>
                </a:solidFill>
                <a:latin typeface="Arial" panose="020B0604020202020204"/>
                <a:ea typeface="Arial" panose="020B0604020202020204"/>
                <a:cs typeface="Arial" panose="020B0604020202020204"/>
                <a:sym typeface="Arial" panose="020B0604020202020204"/>
              </a:rPr>
              <a:t>Streamlined Meal Planning</a:t>
            </a:r>
            <a:endParaRPr sz="187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7" name="Google Shape;47;p3"/>
          <p:cNvSpPr/>
          <p:nvPr/>
        </p:nvSpPr>
        <p:spPr>
          <a:xfrm>
            <a:off x="2120741" y="7098030"/>
            <a:ext cx="10388700" cy="608400"/>
          </a:xfrm>
          <a:prstGeom prst="rect">
            <a:avLst/>
          </a:prstGeom>
          <a:noFill/>
          <a:ln>
            <a:noFill/>
          </a:ln>
        </p:spPr>
        <p:txBody>
          <a:bodyPr spcFirstLastPara="1" wrap="square" lIns="91425" tIns="45700" rIns="91425" bIns="45700" anchor="t" anchorCtr="0">
            <a:noAutofit/>
          </a:bodyPr>
          <a:lstStyle/>
          <a:p>
            <a:pPr marL="0" marR="0" lvl="0" indent="0" algn="l" rtl="0">
              <a:lnSpc>
                <a:spcPct val="160000"/>
              </a:lnSpc>
              <a:spcBef>
                <a:spcPts val="0"/>
              </a:spcBef>
              <a:spcAft>
                <a:spcPts val="0"/>
              </a:spcAft>
              <a:buClr>
                <a:srgbClr val="272525"/>
              </a:buClr>
              <a:buSzPts val="1498"/>
              <a:buFont typeface="Arial" panose="020B0604020202020204"/>
              <a:buNone/>
            </a:pPr>
            <a:r>
              <a:rPr lang="en-US" sz="1500" b="0" i="0" u="none" strike="noStrike" cap="none">
                <a:solidFill>
                  <a:srgbClr val="272525"/>
                </a:solidFill>
                <a:latin typeface="Arial" panose="020B0604020202020204"/>
                <a:ea typeface="Arial" panose="020B0604020202020204"/>
                <a:cs typeface="Arial" panose="020B0604020202020204"/>
                <a:sym typeface="Arial" panose="020B0604020202020204"/>
              </a:rPr>
              <a:t>The platform provides a seamless experience, allowing users to easily discover, save, and plan meals that fit their lifestyle.</a:t>
            </a:r>
            <a:endParaRPr sz="15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4" name="Google Shape;84;p1"/>
          <p:cNvSpPr/>
          <p:nvPr/>
        </p:nvSpPr>
        <p:spPr>
          <a:xfrm>
            <a:off x="0" y="0"/>
            <a:ext cx="14630400" cy="8229600"/>
          </a:xfrm>
          <a:prstGeom prst="rect">
            <a:avLst/>
          </a:prstGeom>
          <a:solidFill>
            <a:srgbClr val="FAF2E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5" name="Google Shape;85;p1"/>
          <p:cNvSpPr/>
          <p:nvPr/>
        </p:nvSpPr>
        <p:spPr>
          <a:xfrm>
            <a:off x="0" y="0"/>
            <a:ext cx="14630400" cy="8229600"/>
          </a:xfrm>
          <a:prstGeom prst="rect">
            <a:avLst/>
          </a:prstGeom>
          <a:solidFill>
            <a:srgbClr val="FDFAF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6" name="Google Shape;86;p1"/>
          <p:cNvSpPr/>
          <p:nvPr/>
        </p:nvSpPr>
        <p:spPr>
          <a:xfrm>
            <a:off x="987975" y="638780"/>
            <a:ext cx="5791500" cy="1187100"/>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rgbClr val="591CE6"/>
              </a:buClr>
              <a:buSzPts val="4560"/>
              <a:buFont typeface="Arial" panose="020B0604020202020204"/>
              <a:buNone/>
            </a:pPr>
            <a:r>
              <a:rPr lang="en-US" sz="4560" b="1" i="0" u="none" strike="noStrike" cap="none">
                <a:solidFill>
                  <a:srgbClr val="591CE6"/>
                </a:solidFill>
                <a:latin typeface="Arial" panose="020B0604020202020204"/>
                <a:ea typeface="Arial" panose="020B0604020202020204"/>
                <a:cs typeface="Arial" panose="020B0604020202020204"/>
                <a:sym typeface="Arial" panose="020B0604020202020204"/>
              </a:rPr>
              <a:t>System Architecture</a:t>
            </a:r>
            <a:endParaRPr sz="456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7" name="Google Shape;87;p1"/>
          <p:cNvSpPr/>
          <p:nvPr/>
        </p:nvSpPr>
        <p:spPr>
          <a:xfrm>
            <a:off x="987981" y="2544008"/>
            <a:ext cx="2895600" cy="362100"/>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rgbClr val="591CE6"/>
              </a:buClr>
              <a:buSzPts val="2280"/>
              <a:buFont typeface="Arial" panose="020B0604020202020204"/>
              <a:buNone/>
            </a:pPr>
            <a:r>
              <a:rPr lang="en-US" sz="2280" b="1" i="0" u="none" strike="noStrike" cap="none">
                <a:solidFill>
                  <a:srgbClr val="591CE6"/>
                </a:solidFill>
                <a:latin typeface="Arial" panose="020B0604020202020204"/>
                <a:ea typeface="Arial" panose="020B0604020202020204"/>
                <a:cs typeface="Arial" panose="020B0604020202020204"/>
                <a:sym typeface="Arial" panose="020B0604020202020204"/>
              </a:rPr>
              <a:t>Data Collection</a:t>
            </a:r>
            <a:endParaRPr sz="228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8" name="Google Shape;88;p1"/>
          <p:cNvSpPr/>
          <p:nvPr/>
        </p:nvSpPr>
        <p:spPr>
          <a:xfrm>
            <a:off x="987981" y="3253383"/>
            <a:ext cx="12654300" cy="741300"/>
          </a:xfrm>
          <a:prstGeom prst="rect">
            <a:avLst/>
          </a:prstGeom>
          <a:noFill/>
          <a:ln>
            <a:noFill/>
          </a:ln>
        </p:spPr>
        <p:txBody>
          <a:bodyPr spcFirstLastPara="1" wrap="square" lIns="91425" tIns="45700" rIns="91425" bIns="45700" anchor="t" anchorCtr="0">
            <a:noAutofit/>
          </a:bodyPr>
          <a:lstStyle/>
          <a:p>
            <a:pPr marL="0" marR="0" lvl="0" indent="0" algn="l" rtl="0">
              <a:lnSpc>
                <a:spcPct val="160000"/>
              </a:lnSpc>
              <a:spcBef>
                <a:spcPts val="0"/>
              </a:spcBef>
              <a:spcAft>
                <a:spcPts val="0"/>
              </a:spcAft>
              <a:buClr>
                <a:srgbClr val="272525"/>
              </a:buClr>
              <a:buSzPts val="1824"/>
              <a:buFont typeface="Arial" panose="020B0604020202020204"/>
              <a:buNone/>
            </a:pPr>
            <a:r>
              <a:rPr lang="en-US" sz="1825" b="0" i="0" u="none" strike="noStrike" cap="none">
                <a:solidFill>
                  <a:srgbClr val="272525"/>
                </a:solidFill>
                <a:latin typeface="Arial" panose="020B0604020202020204"/>
                <a:ea typeface="Arial" panose="020B0604020202020204"/>
                <a:cs typeface="Arial" panose="020B0604020202020204"/>
                <a:sym typeface="Arial" panose="020B0604020202020204"/>
              </a:rPr>
              <a:t>Fitify gathers user data, including dietary preferences, health goals, and lifestyle information, to build a comprehensive user profile.</a:t>
            </a:r>
            <a:endParaRPr sz="182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9" name="Google Shape;89;p1"/>
          <p:cNvSpPr/>
          <p:nvPr/>
        </p:nvSpPr>
        <p:spPr>
          <a:xfrm>
            <a:off x="987981" y="4342090"/>
            <a:ext cx="3393900" cy="362100"/>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rgbClr val="591CE6"/>
              </a:buClr>
              <a:buSzPts val="2280"/>
              <a:buFont typeface="Arial" panose="020B0604020202020204"/>
              <a:buNone/>
            </a:pPr>
            <a:r>
              <a:rPr lang="en-US" sz="2280" b="1" i="0" u="none" strike="noStrike" cap="none">
                <a:solidFill>
                  <a:srgbClr val="591CE6"/>
                </a:solidFill>
                <a:latin typeface="Arial" panose="020B0604020202020204"/>
                <a:ea typeface="Arial" panose="020B0604020202020204"/>
                <a:cs typeface="Arial" panose="020B0604020202020204"/>
                <a:sym typeface="Arial" panose="020B0604020202020204"/>
              </a:rPr>
              <a:t>Recommendation Engine</a:t>
            </a:r>
            <a:endParaRPr sz="228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 name="Google Shape;90;p1"/>
          <p:cNvSpPr/>
          <p:nvPr/>
        </p:nvSpPr>
        <p:spPr>
          <a:xfrm>
            <a:off x="987981" y="5051465"/>
            <a:ext cx="12654300" cy="741300"/>
          </a:xfrm>
          <a:prstGeom prst="rect">
            <a:avLst/>
          </a:prstGeom>
          <a:noFill/>
          <a:ln>
            <a:noFill/>
          </a:ln>
        </p:spPr>
        <p:txBody>
          <a:bodyPr spcFirstLastPara="1" wrap="square" lIns="91425" tIns="45700" rIns="91425" bIns="45700" anchor="t" anchorCtr="0">
            <a:noAutofit/>
          </a:bodyPr>
          <a:lstStyle/>
          <a:p>
            <a:pPr marL="0" marR="0" lvl="0" indent="0" algn="l" rtl="0">
              <a:lnSpc>
                <a:spcPct val="160000"/>
              </a:lnSpc>
              <a:spcBef>
                <a:spcPts val="0"/>
              </a:spcBef>
              <a:spcAft>
                <a:spcPts val="0"/>
              </a:spcAft>
              <a:buClr>
                <a:srgbClr val="272525"/>
              </a:buClr>
              <a:buSzPts val="1824"/>
              <a:buFont typeface="Arial" panose="020B0604020202020204"/>
              <a:buNone/>
            </a:pPr>
            <a:r>
              <a:rPr lang="en-US" sz="1825" b="0" i="0" u="none" strike="noStrike" cap="none">
                <a:solidFill>
                  <a:srgbClr val="272525"/>
                </a:solidFill>
                <a:latin typeface="Arial" panose="020B0604020202020204"/>
                <a:ea typeface="Arial" panose="020B0604020202020204"/>
                <a:cs typeface="Arial" panose="020B0604020202020204"/>
                <a:sym typeface="Arial" panose="020B0604020202020204"/>
              </a:rPr>
              <a:t>The platform's algorithms analyze the user data and cross-reference it with a vast database of nutritional information to generate personalized meal recommendations.</a:t>
            </a:r>
            <a:endParaRPr sz="182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 name="Google Shape;91;p1"/>
          <p:cNvSpPr/>
          <p:nvPr/>
        </p:nvSpPr>
        <p:spPr>
          <a:xfrm>
            <a:off x="987981" y="6140172"/>
            <a:ext cx="2895600" cy="362100"/>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rgbClr val="591CE6"/>
              </a:buClr>
              <a:buSzPts val="2280"/>
              <a:buFont typeface="Arial" panose="020B0604020202020204"/>
              <a:buNone/>
            </a:pPr>
            <a:r>
              <a:rPr lang="en-US" sz="2280" b="1" i="0" u="none" strike="noStrike" cap="none">
                <a:solidFill>
                  <a:srgbClr val="591CE6"/>
                </a:solidFill>
                <a:latin typeface="Arial" panose="020B0604020202020204"/>
                <a:ea typeface="Arial" panose="020B0604020202020204"/>
                <a:cs typeface="Arial" panose="020B0604020202020204"/>
                <a:sym typeface="Arial" panose="020B0604020202020204"/>
              </a:rPr>
              <a:t>User Interface</a:t>
            </a:r>
            <a:endParaRPr sz="228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 name="Google Shape;92;p1"/>
          <p:cNvSpPr/>
          <p:nvPr/>
        </p:nvSpPr>
        <p:spPr>
          <a:xfrm>
            <a:off x="987981" y="6849547"/>
            <a:ext cx="12654300" cy="741300"/>
          </a:xfrm>
          <a:prstGeom prst="rect">
            <a:avLst/>
          </a:prstGeom>
          <a:noFill/>
          <a:ln>
            <a:noFill/>
          </a:ln>
        </p:spPr>
        <p:txBody>
          <a:bodyPr spcFirstLastPara="1" wrap="square" lIns="91425" tIns="45700" rIns="91425" bIns="45700" anchor="t" anchorCtr="0">
            <a:noAutofit/>
          </a:bodyPr>
          <a:lstStyle/>
          <a:p>
            <a:pPr marL="0" marR="0" lvl="0" indent="0" algn="l" rtl="0">
              <a:lnSpc>
                <a:spcPct val="160000"/>
              </a:lnSpc>
              <a:spcBef>
                <a:spcPts val="0"/>
              </a:spcBef>
              <a:spcAft>
                <a:spcPts val="0"/>
              </a:spcAft>
              <a:buClr>
                <a:srgbClr val="272525"/>
              </a:buClr>
              <a:buSzPts val="1824"/>
              <a:buFont typeface="Arial" panose="020B0604020202020204"/>
              <a:buNone/>
            </a:pPr>
            <a:r>
              <a:rPr lang="en-US" sz="1825" b="0" i="0" u="none" strike="noStrike" cap="none">
                <a:solidFill>
                  <a:srgbClr val="272525"/>
                </a:solidFill>
                <a:latin typeface="Arial" panose="020B0604020202020204"/>
                <a:ea typeface="Arial" panose="020B0604020202020204"/>
                <a:cs typeface="Arial" panose="020B0604020202020204"/>
                <a:sym typeface="Arial" panose="020B0604020202020204"/>
              </a:rPr>
              <a:t>Fitify's intuitive and user-friendly interface allows seamless interaction, enabling users to access, save, and plan their recommended meals.</a:t>
            </a:r>
            <a:endParaRPr sz="182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9" name="Shape 59"/>
        <p:cNvGrpSpPr/>
        <p:nvPr/>
      </p:nvGrpSpPr>
      <p:grpSpPr>
        <a:xfrm>
          <a:off x="0" y="0"/>
          <a:ext cx="0" cy="0"/>
          <a:chOff x="0" y="0"/>
          <a:chExt cx="0" cy="0"/>
        </a:xfrm>
      </p:grpSpPr>
      <p:sp>
        <p:nvSpPr>
          <p:cNvPr id="60" name="Google Shape;60;p5"/>
          <p:cNvSpPr/>
          <p:nvPr/>
        </p:nvSpPr>
        <p:spPr>
          <a:xfrm>
            <a:off x="0" y="0"/>
            <a:ext cx="14630400" cy="8229600"/>
          </a:xfrm>
          <a:prstGeom prst="rect">
            <a:avLst/>
          </a:prstGeom>
          <a:solidFill>
            <a:srgbClr val="FAF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5"/>
          <p:cNvSpPr/>
          <p:nvPr/>
        </p:nvSpPr>
        <p:spPr>
          <a:xfrm>
            <a:off x="0" y="0"/>
            <a:ext cx="14630400" cy="8229600"/>
          </a:xfrm>
          <a:prstGeom prst="rect">
            <a:avLst/>
          </a:prstGeom>
          <a:solidFill>
            <a:srgbClr val="FD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5"/>
          <p:cNvSpPr/>
          <p:nvPr/>
        </p:nvSpPr>
        <p:spPr>
          <a:xfrm>
            <a:off x="2120741" y="523161"/>
            <a:ext cx="6519000" cy="594300"/>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rgbClr val="591CE6"/>
              </a:buClr>
              <a:buSzPts val="3743"/>
              <a:buFont typeface="Arial" panose="020B0604020202020204"/>
              <a:buNone/>
            </a:pPr>
            <a:r>
              <a:rPr lang="en-US" sz="3745" b="1" i="0" u="none" strike="noStrike" cap="none">
                <a:solidFill>
                  <a:srgbClr val="591CE6"/>
                </a:solidFill>
                <a:latin typeface="Arial" panose="020B0604020202020204"/>
                <a:ea typeface="Arial" panose="020B0604020202020204"/>
                <a:cs typeface="Arial" panose="020B0604020202020204"/>
                <a:sym typeface="Arial" panose="020B0604020202020204"/>
              </a:rPr>
              <a:t>Data Acquisition and Training</a:t>
            </a:r>
            <a:endParaRPr sz="374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3" name="Google Shape;63;p5"/>
          <p:cNvSpPr/>
          <p:nvPr/>
        </p:nvSpPr>
        <p:spPr>
          <a:xfrm>
            <a:off x="2120741" y="2087166"/>
            <a:ext cx="3267000" cy="297300"/>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rgbClr val="591CE6"/>
              </a:buClr>
              <a:buSzPts val="1871"/>
              <a:buFont typeface="Arial" panose="020B0604020202020204"/>
              <a:buNone/>
            </a:pPr>
            <a:r>
              <a:rPr lang="en-US" sz="1870" b="1" i="0" u="none" strike="noStrike" cap="none">
                <a:solidFill>
                  <a:srgbClr val="591CE6"/>
                </a:solidFill>
                <a:latin typeface="Arial" panose="020B0604020202020204"/>
                <a:ea typeface="Arial" panose="020B0604020202020204"/>
                <a:cs typeface="Arial" panose="020B0604020202020204"/>
                <a:sym typeface="Arial" panose="020B0604020202020204"/>
              </a:rPr>
              <a:t>Comprehensive User Profiling</a:t>
            </a:r>
            <a:endParaRPr sz="187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 name="Google Shape;64;p5"/>
          <p:cNvSpPr/>
          <p:nvPr/>
        </p:nvSpPr>
        <p:spPr>
          <a:xfrm>
            <a:off x="2120741" y="2669619"/>
            <a:ext cx="10388700" cy="608400"/>
          </a:xfrm>
          <a:prstGeom prst="rect">
            <a:avLst/>
          </a:prstGeom>
          <a:noFill/>
          <a:ln>
            <a:noFill/>
          </a:ln>
        </p:spPr>
        <p:txBody>
          <a:bodyPr spcFirstLastPara="1" wrap="square" lIns="91425" tIns="45700" rIns="91425" bIns="45700" anchor="t" anchorCtr="0">
            <a:noAutofit/>
          </a:bodyPr>
          <a:lstStyle/>
          <a:p>
            <a:pPr marL="0" marR="0" lvl="0" indent="0" algn="l" rtl="0">
              <a:lnSpc>
                <a:spcPct val="160000"/>
              </a:lnSpc>
              <a:spcBef>
                <a:spcPts val="0"/>
              </a:spcBef>
              <a:spcAft>
                <a:spcPts val="0"/>
              </a:spcAft>
              <a:buClr>
                <a:srgbClr val="272525"/>
              </a:buClr>
              <a:buSzPts val="1498"/>
              <a:buFont typeface="Arial" panose="020B0604020202020204"/>
              <a:buNone/>
            </a:pPr>
            <a:r>
              <a:rPr lang="en-US" sz="1500" b="0" i="0" u="none" strike="noStrike" cap="none">
                <a:solidFill>
                  <a:srgbClr val="272525"/>
                </a:solidFill>
                <a:latin typeface="Arial" panose="020B0604020202020204"/>
                <a:ea typeface="Arial" panose="020B0604020202020204"/>
                <a:cs typeface="Arial" panose="020B0604020202020204"/>
                <a:sym typeface="Arial" panose="020B0604020202020204"/>
              </a:rPr>
              <a:t>Fitify collects a wide range of user data, including dietary preferences, health conditions, and activity levels, to build a detailed user profile.</a:t>
            </a:r>
            <a:endParaRPr sz="15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5" name="Google Shape;65;p5"/>
          <p:cNvSpPr/>
          <p:nvPr/>
        </p:nvSpPr>
        <p:spPr>
          <a:xfrm>
            <a:off x="2120741" y="3563303"/>
            <a:ext cx="3420300" cy="297300"/>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rgbClr val="591CE6"/>
              </a:buClr>
              <a:buSzPts val="1871"/>
              <a:buFont typeface="Arial" panose="020B0604020202020204"/>
              <a:buNone/>
            </a:pPr>
            <a:r>
              <a:rPr lang="en-US" sz="1870" b="1" i="0" u="none" strike="noStrike" cap="none">
                <a:solidFill>
                  <a:srgbClr val="591CE6"/>
                </a:solidFill>
                <a:latin typeface="Arial" panose="020B0604020202020204"/>
                <a:ea typeface="Arial" panose="020B0604020202020204"/>
                <a:cs typeface="Arial" panose="020B0604020202020204"/>
                <a:sym typeface="Arial" panose="020B0604020202020204"/>
              </a:rPr>
              <a:t>Extensive Nutritional Database</a:t>
            </a:r>
            <a:endParaRPr sz="187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6" name="Google Shape;66;p5"/>
          <p:cNvSpPr/>
          <p:nvPr/>
        </p:nvSpPr>
        <p:spPr>
          <a:xfrm>
            <a:off x="2120741" y="4145756"/>
            <a:ext cx="10388700" cy="608400"/>
          </a:xfrm>
          <a:prstGeom prst="rect">
            <a:avLst/>
          </a:prstGeom>
          <a:noFill/>
          <a:ln>
            <a:noFill/>
          </a:ln>
        </p:spPr>
        <p:txBody>
          <a:bodyPr spcFirstLastPara="1" wrap="square" lIns="91425" tIns="45700" rIns="91425" bIns="45700" anchor="t" anchorCtr="0">
            <a:noAutofit/>
          </a:bodyPr>
          <a:lstStyle/>
          <a:p>
            <a:pPr marL="0" marR="0" lvl="0" indent="0" algn="l" rtl="0">
              <a:lnSpc>
                <a:spcPct val="160000"/>
              </a:lnSpc>
              <a:spcBef>
                <a:spcPts val="0"/>
              </a:spcBef>
              <a:spcAft>
                <a:spcPts val="0"/>
              </a:spcAft>
              <a:buClr>
                <a:srgbClr val="272525"/>
              </a:buClr>
              <a:buSzPts val="1498"/>
              <a:buFont typeface="Arial" panose="020B0604020202020204"/>
              <a:buNone/>
            </a:pPr>
            <a:r>
              <a:rPr lang="en-US" sz="1500" b="0" i="0" u="none" strike="noStrike" cap="none">
                <a:solidFill>
                  <a:srgbClr val="272525"/>
                </a:solidFill>
                <a:latin typeface="Arial" panose="020B0604020202020204"/>
                <a:ea typeface="Arial" panose="020B0604020202020204"/>
                <a:cs typeface="Arial" panose="020B0604020202020204"/>
                <a:sym typeface="Arial" panose="020B0604020202020204"/>
              </a:rPr>
              <a:t>The platform integrates a comprehensive database of nutritional information, including macronutrients, micronutrients, and food-specific attributes.</a:t>
            </a:r>
            <a:endParaRPr sz="15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7" name="Google Shape;67;p5"/>
          <p:cNvSpPr/>
          <p:nvPr/>
        </p:nvSpPr>
        <p:spPr>
          <a:xfrm>
            <a:off x="2120741" y="5039439"/>
            <a:ext cx="3251700" cy="297300"/>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rgbClr val="591CE6"/>
              </a:buClr>
              <a:buSzPts val="1871"/>
              <a:buFont typeface="Arial" panose="020B0604020202020204"/>
              <a:buNone/>
            </a:pPr>
            <a:r>
              <a:rPr lang="en-US" sz="1870" b="1" i="0" u="none" strike="noStrike" cap="none">
                <a:solidFill>
                  <a:srgbClr val="591CE6"/>
                </a:solidFill>
                <a:latin typeface="Arial" panose="020B0604020202020204"/>
                <a:ea typeface="Arial" panose="020B0604020202020204"/>
                <a:cs typeface="Arial" panose="020B0604020202020204"/>
                <a:sym typeface="Arial" panose="020B0604020202020204"/>
              </a:rPr>
              <a:t>Machine Learning Algorithms</a:t>
            </a:r>
            <a:endParaRPr sz="187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8" name="Google Shape;68;p5"/>
          <p:cNvSpPr/>
          <p:nvPr/>
        </p:nvSpPr>
        <p:spPr>
          <a:xfrm>
            <a:off x="2120741" y="5621893"/>
            <a:ext cx="10388700" cy="608400"/>
          </a:xfrm>
          <a:prstGeom prst="rect">
            <a:avLst/>
          </a:prstGeom>
          <a:noFill/>
          <a:ln>
            <a:noFill/>
          </a:ln>
        </p:spPr>
        <p:txBody>
          <a:bodyPr spcFirstLastPara="1" wrap="square" lIns="91425" tIns="45700" rIns="91425" bIns="45700" anchor="t" anchorCtr="0">
            <a:noAutofit/>
          </a:bodyPr>
          <a:lstStyle/>
          <a:p>
            <a:pPr marL="0" marR="0" lvl="0" indent="0" algn="l" rtl="0">
              <a:lnSpc>
                <a:spcPct val="160000"/>
              </a:lnSpc>
              <a:spcBef>
                <a:spcPts val="0"/>
              </a:spcBef>
              <a:spcAft>
                <a:spcPts val="0"/>
              </a:spcAft>
              <a:buClr>
                <a:srgbClr val="272525"/>
              </a:buClr>
              <a:buSzPts val="1498"/>
              <a:buFont typeface="Arial" panose="020B0604020202020204"/>
              <a:buNone/>
            </a:pPr>
            <a:r>
              <a:rPr lang="en-US" sz="1500" b="0" i="0" u="none" strike="noStrike" cap="none">
                <a:solidFill>
                  <a:srgbClr val="272525"/>
                </a:solidFill>
                <a:latin typeface="Arial" panose="020B0604020202020204"/>
                <a:ea typeface="Arial" panose="020B0604020202020204"/>
                <a:cs typeface="Arial" panose="020B0604020202020204"/>
                <a:sym typeface="Arial" panose="020B0604020202020204"/>
              </a:rPr>
              <a:t>Fitify's recommendation engine leverages advanced machine learning techniques to analyze user data and provide personalized meal suggestions.</a:t>
            </a:r>
            <a:endParaRPr sz="15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9" name="Google Shape;69;p5"/>
          <p:cNvSpPr/>
          <p:nvPr/>
        </p:nvSpPr>
        <p:spPr>
          <a:xfrm>
            <a:off x="2120741" y="6515576"/>
            <a:ext cx="2823900" cy="297300"/>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rgbClr val="591CE6"/>
              </a:buClr>
              <a:buSzPts val="1871"/>
              <a:buFont typeface="Arial" panose="020B0604020202020204"/>
              <a:buNone/>
            </a:pPr>
            <a:r>
              <a:rPr lang="en-US" sz="1870" b="1" i="0" u="none" strike="noStrike" cap="none">
                <a:solidFill>
                  <a:srgbClr val="591CE6"/>
                </a:solidFill>
                <a:latin typeface="Arial" panose="020B0604020202020204"/>
                <a:ea typeface="Arial" panose="020B0604020202020204"/>
                <a:cs typeface="Arial" panose="020B0604020202020204"/>
                <a:sym typeface="Arial" panose="020B0604020202020204"/>
              </a:rPr>
              <a:t>Continuous Optimization</a:t>
            </a:r>
            <a:endParaRPr sz="187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0" name="Google Shape;70;p5"/>
          <p:cNvSpPr/>
          <p:nvPr/>
        </p:nvSpPr>
        <p:spPr>
          <a:xfrm>
            <a:off x="2120741" y="7098030"/>
            <a:ext cx="10388700" cy="608400"/>
          </a:xfrm>
          <a:prstGeom prst="rect">
            <a:avLst/>
          </a:prstGeom>
          <a:noFill/>
          <a:ln>
            <a:noFill/>
          </a:ln>
        </p:spPr>
        <p:txBody>
          <a:bodyPr spcFirstLastPara="1" wrap="square" lIns="91425" tIns="45700" rIns="91425" bIns="45700" anchor="t" anchorCtr="0">
            <a:noAutofit/>
          </a:bodyPr>
          <a:lstStyle/>
          <a:p>
            <a:pPr marL="0" marR="0" lvl="0" indent="0" algn="l" rtl="0">
              <a:lnSpc>
                <a:spcPct val="160000"/>
              </a:lnSpc>
              <a:spcBef>
                <a:spcPts val="0"/>
              </a:spcBef>
              <a:spcAft>
                <a:spcPts val="0"/>
              </a:spcAft>
              <a:buClr>
                <a:srgbClr val="272525"/>
              </a:buClr>
              <a:buSzPts val="1498"/>
              <a:buFont typeface="Arial" panose="020B0604020202020204"/>
              <a:buNone/>
            </a:pPr>
            <a:r>
              <a:rPr lang="en-US" sz="1500" b="0" i="0" u="none" strike="noStrike" cap="none">
                <a:solidFill>
                  <a:srgbClr val="272525"/>
                </a:solidFill>
                <a:latin typeface="Arial" panose="020B0604020202020204"/>
                <a:ea typeface="Arial" panose="020B0604020202020204"/>
                <a:cs typeface="Arial" panose="020B0604020202020204"/>
                <a:sym typeface="Arial" panose="020B0604020202020204"/>
              </a:rPr>
              <a:t>The system continuously learns and refines its recommendations based on user feedback, ensuring an evolving and optimized experience.</a:t>
            </a:r>
            <a:endParaRPr sz="15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6"/>
          <p:cNvSpPr/>
          <p:nvPr/>
        </p:nvSpPr>
        <p:spPr>
          <a:xfrm>
            <a:off x="0" y="0"/>
            <a:ext cx="14630400" cy="8229600"/>
          </a:xfrm>
          <a:prstGeom prst="rect">
            <a:avLst/>
          </a:prstGeom>
          <a:solidFill>
            <a:srgbClr val="FAF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6"/>
          <p:cNvSpPr/>
          <p:nvPr/>
        </p:nvSpPr>
        <p:spPr>
          <a:xfrm>
            <a:off x="0" y="0"/>
            <a:ext cx="14630400" cy="8229600"/>
          </a:xfrm>
          <a:prstGeom prst="rect">
            <a:avLst/>
          </a:prstGeom>
          <a:solidFill>
            <a:srgbClr val="FDF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6"/>
          <p:cNvSpPr/>
          <p:nvPr/>
        </p:nvSpPr>
        <p:spPr>
          <a:xfrm>
            <a:off x="987981" y="638770"/>
            <a:ext cx="5791500" cy="723900"/>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rgbClr val="591CE6"/>
              </a:buClr>
              <a:buSzPts val="4560"/>
              <a:buFont typeface="Arial" panose="020B0604020202020204"/>
              <a:buNone/>
            </a:pPr>
            <a:r>
              <a:rPr lang="en-US" sz="4560" b="1" i="0" u="none" strike="noStrike" cap="none">
                <a:solidFill>
                  <a:srgbClr val="591CE6"/>
                </a:solidFill>
                <a:latin typeface="Arial" panose="020B0604020202020204"/>
                <a:ea typeface="Arial" panose="020B0604020202020204"/>
                <a:cs typeface="Arial" panose="020B0604020202020204"/>
                <a:sym typeface="Arial" panose="020B0604020202020204"/>
              </a:rPr>
              <a:t>Q and A</a:t>
            </a:r>
            <a:endParaRPr sz="456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5" name="Google Shape;75;p6"/>
          <p:cNvSpPr/>
          <p:nvPr/>
        </p:nvSpPr>
        <p:spPr>
          <a:xfrm>
            <a:off x="987981" y="2544008"/>
            <a:ext cx="4916700" cy="362100"/>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rgbClr val="591CE6"/>
              </a:buClr>
              <a:buSzPts val="2280"/>
              <a:buFont typeface="Arial" panose="020B0604020202020204"/>
              <a:buNone/>
            </a:pPr>
            <a:r>
              <a:rPr lang="en-US" sz="2280" b="1" i="0" u="none" strike="noStrike" cap="none">
                <a:solidFill>
                  <a:srgbClr val="591CE6"/>
                </a:solidFill>
                <a:latin typeface="Arial" panose="020B0604020202020204"/>
                <a:ea typeface="Arial" panose="020B0604020202020204"/>
                <a:cs typeface="Arial" panose="020B0604020202020204"/>
                <a:sym typeface="Arial" panose="020B0604020202020204"/>
              </a:rPr>
              <a:t>How does Fitify ensure data privacy?</a:t>
            </a:r>
            <a:endParaRPr sz="228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6" name="Google Shape;76;p6"/>
          <p:cNvSpPr/>
          <p:nvPr/>
        </p:nvSpPr>
        <p:spPr>
          <a:xfrm>
            <a:off x="987981" y="3253383"/>
            <a:ext cx="12654300" cy="741300"/>
          </a:xfrm>
          <a:prstGeom prst="rect">
            <a:avLst/>
          </a:prstGeom>
          <a:noFill/>
          <a:ln>
            <a:noFill/>
          </a:ln>
        </p:spPr>
        <p:txBody>
          <a:bodyPr spcFirstLastPara="1" wrap="square" lIns="91425" tIns="45700" rIns="91425" bIns="45700" anchor="t" anchorCtr="0">
            <a:noAutofit/>
          </a:bodyPr>
          <a:lstStyle/>
          <a:p>
            <a:pPr marL="0" marR="0" lvl="0" indent="0" algn="l" rtl="0">
              <a:lnSpc>
                <a:spcPct val="160000"/>
              </a:lnSpc>
              <a:spcBef>
                <a:spcPts val="0"/>
              </a:spcBef>
              <a:spcAft>
                <a:spcPts val="0"/>
              </a:spcAft>
              <a:buClr>
                <a:srgbClr val="272525"/>
              </a:buClr>
              <a:buSzPts val="1824"/>
              <a:buFont typeface="Arial" panose="020B0604020202020204"/>
              <a:buNone/>
            </a:pPr>
            <a:r>
              <a:rPr lang="en-US" sz="1825" b="0" i="0" u="none" strike="noStrike" cap="none">
                <a:solidFill>
                  <a:srgbClr val="272525"/>
                </a:solidFill>
                <a:latin typeface="Arial" panose="020B0604020202020204"/>
                <a:ea typeface="Arial" panose="020B0604020202020204"/>
                <a:cs typeface="Arial" panose="020B0604020202020204"/>
                <a:sym typeface="Arial" panose="020B0604020202020204"/>
              </a:rPr>
              <a:t>Fitify prioritizes data privacy and security, implementing robust measures to protect user information and adhere to the highest ethical standards.</a:t>
            </a:r>
            <a:endParaRPr sz="182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7" name="Google Shape;77;p6"/>
          <p:cNvSpPr/>
          <p:nvPr/>
        </p:nvSpPr>
        <p:spPr>
          <a:xfrm>
            <a:off x="987981" y="4342090"/>
            <a:ext cx="6023700" cy="362100"/>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rgbClr val="591CE6"/>
              </a:buClr>
              <a:buSzPts val="2280"/>
              <a:buFont typeface="Arial" panose="020B0604020202020204"/>
              <a:buNone/>
            </a:pPr>
            <a:r>
              <a:rPr lang="en-US" sz="2280" b="1" i="0" u="none" strike="noStrike" cap="none">
                <a:solidFill>
                  <a:srgbClr val="591CE6"/>
                </a:solidFill>
                <a:latin typeface="Arial" panose="020B0604020202020204"/>
                <a:ea typeface="Arial" panose="020B0604020202020204"/>
                <a:cs typeface="Arial" panose="020B0604020202020204"/>
                <a:sym typeface="Arial" panose="020B0604020202020204"/>
              </a:rPr>
              <a:t>Can Fitify accommodate dietary restrictions?</a:t>
            </a:r>
            <a:endParaRPr sz="228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8" name="Google Shape;78;p6"/>
          <p:cNvSpPr/>
          <p:nvPr/>
        </p:nvSpPr>
        <p:spPr>
          <a:xfrm>
            <a:off x="987981" y="5051465"/>
            <a:ext cx="12654300" cy="741300"/>
          </a:xfrm>
          <a:prstGeom prst="rect">
            <a:avLst/>
          </a:prstGeom>
          <a:noFill/>
          <a:ln>
            <a:noFill/>
          </a:ln>
        </p:spPr>
        <p:txBody>
          <a:bodyPr spcFirstLastPara="1" wrap="square" lIns="91425" tIns="45700" rIns="91425" bIns="45700" anchor="t" anchorCtr="0">
            <a:noAutofit/>
          </a:bodyPr>
          <a:lstStyle/>
          <a:p>
            <a:pPr marL="0" marR="0" lvl="0" indent="0" algn="l" rtl="0">
              <a:lnSpc>
                <a:spcPct val="160000"/>
              </a:lnSpc>
              <a:spcBef>
                <a:spcPts val="0"/>
              </a:spcBef>
              <a:spcAft>
                <a:spcPts val="0"/>
              </a:spcAft>
              <a:buClr>
                <a:srgbClr val="272525"/>
              </a:buClr>
              <a:buSzPts val="1824"/>
              <a:buFont typeface="Arial" panose="020B0604020202020204"/>
              <a:buNone/>
            </a:pPr>
            <a:r>
              <a:rPr lang="en-US" sz="1825" b="0" i="0" u="none" strike="noStrike" cap="none">
                <a:solidFill>
                  <a:srgbClr val="272525"/>
                </a:solidFill>
                <a:latin typeface="Arial" panose="020B0604020202020204"/>
                <a:ea typeface="Arial" panose="020B0604020202020204"/>
                <a:cs typeface="Arial" panose="020B0604020202020204"/>
                <a:sym typeface="Arial" panose="020B0604020202020204"/>
              </a:rPr>
              <a:t>Yes, Fitify's advanced algorithms can accommodate a wide range of dietary restrictions, allergies, and preferences to provide suitable meal recommendations.</a:t>
            </a:r>
            <a:endParaRPr sz="182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9" name="Google Shape;79;p6"/>
          <p:cNvSpPr/>
          <p:nvPr/>
        </p:nvSpPr>
        <p:spPr>
          <a:xfrm>
            <a:off x="987981" y="6140172"/>
            <a:ext cx="6236400" cy="362100"/>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rgbClr val="591CE6"/>
              </a:buClr>
              <a:buSzPts val="2280"/>
              <a:buFont typeface="Arial" panose="020B0604020202020204"/>
              <a:buNone/>
            </a:pPr>
            <a:r>
              <a:rPr lang="en-US" sz="2280" b="1" i="0" u="none" strike="noStrike" cap="none">
                <a:solidFill>
                  <a:srgbClr val="591CE6"/>
                </a:solidFill>
                <a:latin typeface="Arial" panose="020B0604020202020204"/>
                <a:ea typeface="Arial" panose="020B0604020202020204"/>
                <a:cs typeface="Arial" panose="020B0604020202020204"/>
                <a:sym typeface="Arial" panose="020B0604020202020204"/>
              </a:rPr>
              <a:t>How often are the recommendations updated?</a:t>
            </a:r>
            <a:endParaRPr sz="228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0" name="Google Shape;80;p6"/>
          <p:cNvSpPr/>
          <p:nvPr/>
        </p:nvSpPr>
        <p:spPr>
          <a:xfrm>
            <a:off x="987981" y="6849547"/>
            <a:ext cx="12654300" cy="741300"/>
          </a:xfrm>
          <a:prstGeom prst="rect">
            <a:avLst/>
          </a:prstGeom>
          <a:noFill/>
          <a:ln>
            <a:noFill/>
          </a:ln>
        </p:spPr>
        <p:txBody>
          <a:bodyPr spcFirstLastPara="1" wrap="square" lIns="91425" tIns="45700" rIns="91425" bIns="45700" anchor="t" anchorCtr="0">
            <a:noAutofit/>
          </a:bodyPr>
          <a:lstStyle/>
          <a:p>
            <a:pPr marL="0" marR="0" lvl="0" indent="0" algn="l" rtl="0">
              <a:lnSpc>
                <a:spcPct val="160000"/>
              </a:lnSpc>
              <a:spcBef>
                <a:spcPts val="0"/>
              </a:spcBef>
              <a:spcAft>
                <a:spcPts val="0"/>
              </a:spcAft>
              <a:buClr>
                <a:srgbClr val="272525"/>
              </a:buClr>
              <a:buSzPts val="1824"/>
              <a:buFont typeface="Arial" panose="020B0604020202020204"/>
              <a:buNone/>
            </a:pPr>
            <a:r>
              <a:rPr lang="en-US" sz="1825" b="0" i="0" u="none" strike="noStrike" cap="none">
                <a:solidFill>
                  <a:srgbClr val="272525"/>
                </a:solidFill>
                <a:latin typeface="Arial" panose="020B0604020202020204"/>
                <a:ea typeface="Arial" panose="020B0604020202020204"/>
                <a:cs typeface="Arial" panose="020B0604020202020204"/>
                <a:sym typeface="Arial" panose="020B0604020202020204"/>
              </a:rPr>
              <a:t>Fitify's recommendations are continuously updated based on user feedback and the latest nutritional research to ensure relevance and effectiveness.</a:t>
            </a:r>
            <a:endParaRPr sz="182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1" name="Shape 81"/>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3333</Words>
  <Application>WPS Presentation</Application>
  <PresentationFormat/>
  <Paragraphs>84</Paragraphs>
  <Slides>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Arial</vt:lpstr>
      <vt:lpstr>SimSun</vt:lpstr>
      <vt:lpstr>Wingdings</vt:lpstr>
      <vt:lpstr>Arial</vt:lpstr>
      <vt:lpstr>Calibri</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Prathmesh Jagtap</cp:lastModifiedBy>
  <cp:revision>1</cp:revision>
  <dcterms:created xsi:type="dcterms:W3CDTF">2024-09-28T08:27:48Z</dcterms:created>
  <dcterms:modified xsi:type="dcterms:W3CDTF">2024-09-28T08:27:48Z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3B640AC41A2448ED9B422ED51ACB4D45_12</vt:lpwstr>
  </property>
  <property fmtid="{D5CDD505-2E9C-101B-9397-08002B2CF9AE}" pid="3" name="KSOProductBuildVer">
    <vt:lpwstr>1033-12.2.0.18545</vt:lpwstr>
  </property>
</Properties>
</file>