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geeksforgeeks.org/function-overloading-c/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en.wikipedia.org/wiki/User-defined_type" TargetMode="External"/><Relationship Id="rId3" Type="http://schemas.openxmlformats.org/officeDocument/2006/relationships/hyperlink" Target="https://en.wikipedia.org/wiki/Data_structure" TargetMode="External"/><Relationship Id="rId4" Type="http://schemas.openxmlformats.org/officeDocument/2006/relationships/hyperlink" Target="https://en.wikipedia.org/wiki/Keyword_(computer_programming)" TargetMode="External"/><Relationship Id="rId5" Type="http://schemas.openxmlformats.org/officeDocument/2006/relationships/hyperlink" Target="https://en.wikipedia.org/wiki/Member_variable" TargetMode="External"/><Relationship Id="rId6" Type="http://schemas.openxmlformats.org/officeDocument/2006/relationships/hyperlink" Target="https://en.wikipedia.org/wiki/Member_function" TargetMode="External"/><Relationship Id="rId7" Type="http://schemas.openxmlformats.org/officeDocument/2006/relationships/hyperlink" Target="https://en.wikipedia.org/wiki/Access_specifier" TargetMode="External"/><Relationship Id="rId8" Type="http://schemas.openxmlformats.org/officeDocument/2006/relationships/hyperlink" Target="https://en.wikipedia.org/wiki/Interface_(computing)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OVID-19 Management Syste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COVID-19 Management System</a:t>
            </a:r>
          </a:p>
        </p:txBody>
      </p:sp>
      <p:sp>
        <p:nvSpPr>
          <p:cNvPr id="120" name="Made By-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71475">
              <a:defRPr sz="2430"/>
            </a:pPr>
            <a:r>
              <a:t>Made By-</a:t>
            </a:r>
          </a:p>
          <a:p>
            <a:pPr defTabSz="371475">
              <a:defRPr sz="2430"/>
            </a:pPr>
            <a:r>
              <a:t>Karan Malhotra(CO19333)</a:t>
            </a:r>
          </a:p>
          <a:p>
            <a:pPr defTabSz="371475">
              <a:defRPr sz="2430"/>
            </a:pPr>
            <a:r>
              <a:t>Jagteshvar Jot Singh(CO19330)</a:t>
            </a:r>
          </a:p>
          <a:p>
            <a:pPr defTabSz="371475">
              <a:defRPr sz="2430"/>
            </a:pPr>
            <a:r>
              <a:t>Pryant Pandit(CO19348)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oncepts Used in the Pro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Concepts Used in the Project</a:t>
            </a:r>
          </a:p>
        </p:txBody>
      </p:sp>
      <p:sp>
        <p:nvSpPr>
          <p:cNvPr id="123" name="1)File Handling -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7900"/>
              </a:lnSpc>
              <a:spcBef>
                <a:spcPts val="1200"/>
              </a:spcBef>
              <a:buSzTx/>
              <a:buNone/>
              <a:defRPr b="1" sz="4400">
                <a:solidFill>
                  <a:srgbClr val="4A4A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1)File Handling -</a:t>
            </a:r>
          </a:p>
          <a:p>
            <a:pPr marL="0" indent="0" defTabSz="457200">
              <a:lnSpc>
                <a:spcPts val="7200"/>
              </a:lnSpc>
              <a:spcBef>
                <a:spcPts val="1200"/>
              </a:spcBef>
              <a:buSzTx/>
              <a:buNone/>
              <a:defRPr>
                <a:solidFill>
                  <a:srgbClr val="4A4A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Files are used to store data in a storage device permanently. File handling provides a mechanism to store the output of a program in a file and to perform various operations on it.</a:t>
            </a:r>
          </a:p>
        </p:txBody>
      </p:sp>
      <p:sp>
        <p:nvSpPr>
          <p:cNvPr id="124" name="Text"/>
          <p:cNvSpPr txBox="1"/>
          <p:nvPr/>
        </p:nvSpPr>
        <p:spPr>
          <a:xfrm>
            <a:off x="13288506" y="6484920"/>
            <a:ext cx="5457814" cy="746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                    </a:t>
            </a:r>
          </a:p>
        </p:txBody>
      </p:sp>
      <p:sp>
        <p:nvSpPr>
          <p:cNvPr id="125" name="Its usage in the program is illustrated -…"/>
          <p:cNvSpPr txBox="1"/>
          <p:nvPr/>
        </p:nvSpPr>
        <p:spPr>
          <a:xfrm>
            <a:off x="12396912" y="2971800"/>
            <a:ext cx="11500614" cy="777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300"/>
            </a:pPr>
            <a:r>
              <a:t>Its usage in the program is illustrated -</a:t>
            </a:r>
          </a:p>
          <a:p>
            <a:pPr algn="l">
              <a:defRPr sz="4300"/>
            </a:pPr>
            <a:r>
              <a:rPr>
                <a:solidFill>
                  <a:srgbClr val="FF7AB2"/>
                </a:solidFill>
              </a:rPr>
              <a:t>int</a:t>
            </a:r>
            <a:r>
              <a:t> main()</a:t>
            </a:r>
          </a:p>
          <a:p>
            <a:pPr algn="l" defTabSz="407669">
              <a:tabLst>
                <a:tab pos="406400" algn="l"/>
              </a:tabLst>
              <a:defRPr b="0" sz="43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 algn="l" defTabSz="407669">
              <a:tabLst>
                <a:tab pos="406400" algn="l"/>
              </a:tabLst>
              <a:defRPr b="0" sz="4300">
                <a:solidFill>
                  <a:srgbClr val="7F8C9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                     </a:t>
            </a:r>
            <a:endParaRPr>
              <a:solidFill>
                <a:srgbClr val="FFFFFF"/>
              </a:solidFill>
            </a:endParaRPr>
          </a:p>
          <a:p>
            <a:pPr algn="l" defTabSz="407669">
              <a:tabLst>
                <a:tab pos="406400" algn="l"/>
              </a:tabLst>
              <a:defRPr b="0" sz="43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str1.</a:t>
            </a:r>
            <a:r>
              <a:rPr>
                <a:solidFill>
                  <a:srgbClr val="BAF28F"/>
                </a:solidFill>
              </a:rPr>
              <a:t>input</a:t>
            </a:r>
            <a:r>
              <a:t>();</a:t>
            </a:r>
          </a:p>
          <a:p>
            <a:pPr algn="l" defTabSz="407669">
              <a:tabLst>
                <a:tab pos="406400" algn="l"/>
              </a:tabLst>
              <a:defRPr b="0" sz="43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str2.</a:t>
            </a:r>
            <a:r>
              <a:rPr>
                <a:solidFill>
                  <a:srgbClr val="BAF28F"/>
                </a:solidFill>
              </a:rPr>
              <a:t>input</a:t>
            </a:r>
            <a:r>
              <a:t>();</a:t>
            </a:r>
          </a:p>
          <a:p>
            <a:pPr algn="l" defTabSz="407669">
              <a:tabLst>
                <a:tab pos="406400" algn="l"/>
              </a:tabLst>
              <a:defRPr b="0" sz="43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str3=str1+str2;</a:t>
            </a:r>
          </a:p>
          <a:p>
            <a:pPr algn="l" defTabSz="407669">
              <a:tabLst>
                <a:tab pos="406400" algn="l"/>
              </a:tabLst>
              <a:defRPr b="0" sz="4300">
                <a:solidFill>
                  <a:srgbClr val="7F8C9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str3.</a:t>
            </a:r>
            <a:r>
              <a:rPr>
                <a:solidFill>
                  <a:srgbClr val="BAF28F"/>
                </a:solidFill>
              </a:rPr>
              <a:t>display</a:t>
            </a:r>
            <a:r>
              <a:rPr>
                <a:solidFill>
                  <a:srgbClr val="FFFFFF"/>
                </a:solidFill>
              </a:rPr>
              <a:t>(); </a:t>
            </a:r>
            <a:r>
              <a:rPr i="1"/>
              <a:t>//displaying</a:t>
            </a:r>
            <a:endParaRPr>
              <a:solidFill>
                <a:srgbClr val="FFFFFF"/>
              </a:solidFill>
            </a:endParaRPr>
          </a:p>
          <a:p>
            <a:pPr algn="l" defTabSz="407669">
              <a:tabLst>
                <a:tab pos="406400" algn="l"/>
              </a:tabLst>
              <a:defRPr b="0" sz="43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8AD1C3"/>
                </a:solidFill>
              </a:rPr>
              <a:t>fstream</a:t>
            </a:r>
            <a:r>
              <a:t> filep;</a:t>
            </a:r>
          </a:p>
          <a:p>
            <a:pPr algn="l" defTabSz="407669">
              <a:tabLst>
                <a:tab pos="406400" algn="l"/>
              </a:tabLst>
              <a:defRPr b="0" sz="43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filep.open(str3.ret(),ios::app);</a:t>
            </a:r>
          </a:p>
          <a:p>
            <a:pPr algn="l" defTabSz="407669">
              <a:tabLst>
                <a:tab pos="406400" algn="l"/>
              </a:tabLst>
              <a:defRPr b="0" sz="43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2)Structur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5400"/>
            </a:pPr>
            <a:r>
              <a:t>2)Structure</a:t>
            </a:r>
          </a:p>
          <a:p>
            <a:pPr marL="0" indent="0" defTabSz="457200">
              <a:lnSpc>
                <a:spcPts val="7900"/>
              </a:lnSpc>
              <a:spcBef>
                <a:spcPts val="1000"/>
              </a:spcBef>
              <a:buSzTx/>
              <a:buNone/>
              <a:defRPr sz="4400">
                <a:solidFill>
                  <a:srgbClr val="000000">
                    <a:alpha val="8431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 structure is a user-defined data type in C/C++. A structure creates a data type that can be used to group items of possibly different types into a single type.</a:t>
            </a:r>
          </a:p>
        </p:txBody>
      </p:sp>
      <p:sp>
        <p:nvSpPr>
          <p:cNvPr id="129" name="Its usage I the program is illustrated below-…"/>
          <p:cNvSpPr txBox="1"/>
          <p:nvPr/>
        </p:nvSpPr>
        <p:spPr>
          <a:xfrm>
            <a:off x="12397872" y="3839193"/>
            <a:ext cx="11995796" cy="725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900"/>
            </a:pPr>
            <a:r>
              <a:t>Its usage I the program is illustrated below-</a:t>
            </a:r>
          </a:p>
          <a:p>
            <a:pPr algn="l" defTabSz="407669">
              <a:tabLst>
                <a:tab pos="406400" algn="l"/>
              </a:tabLst>
              <a:defRPr b="0" sz="3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 algn="l" defTabSz="407669">
              <a:tabLst>
                <a:tab pos="406400" algn="l"/>
              </a:tabLst>
              <a:defRPr b="0" sz="3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</a:p>
          <a:p>
            <a:pPr algn="l" defTabSz="407669">
              <a:tabLst>
                <a:tab pos="406400" algn="l"/>
              </a:tabLst>
              <a:defRPr b="0" sz="3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  <a:r>
              <a:rPr b="1">
                <a:solidFill>
                  <a:srgbClr val="FF7AB2"/>
                </a:solidFill>
              </a:rPr>
              <a:t>struct</a:t>
            </a:r>
            <a:r>
              <a:t> patient{</a:t>
            </a:r>
          </a:p>
          <a:p>
            <a:pPr algn="l" defTabSz="407669">
              <a:tabLst>
                <a:tab pos="406400" algn="l"/>
              </a:tabLst>
              <a:defRPr b="0" sz="3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FF7AB2"/>
                </a:solidFill>
              </a:rPr>
              <a:t>char</a:t>
            </a:r>
            <a:r>
              <a:t> name1[</a:t>
            </a:r>
            <a:r>
              <a:rPr>
                <a:solidFill>
                  <a:srgbClr val="A79DF7"/>
                </a:solidFill>
              </a:rPr>
              <a:t>30</a:t>
            </a:r>
            <a:r>
              <a:t>];</a:t>
            </a:r>
          </a:p>
          <a:p>
            <a:pPr algn="l" defTabSz="407669">
              <a:tabLst>
                <a:tab pos="406400" algn="l"/>
              </a:tabLst>
              <a:defRPr b="0" sz="3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FF7AB2"/>
                </a:solidFill>
              </a:rPr>
              <a:t>int</a:t>
            </a:r>
            <a:r>
              <a:t> age;</a:t>
            </a:r>
          </a:p>
          <a:p>
            <a:pPr algn="l" defTabSz="407669">
              <a:tabLst>
                <a:tab pos="406400" algn="l"/>
              </a:tabLst>
              <a:defRPr b="0" sz="3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FF7AB2"/>
                </a:solidFill>
              </a:rPr>
              <a:t>char</a:t>
            </a:r>
            <a:r>
              <a:t> gender[</a:t>
            </a:r>
            <a:r>
              <a:rPr>
                <a:solidFill>
                  <a:srgbClr val="A79DF7"/>
                </a:solidFill>
              </a:rPr>
              <a:t>7</a:t>
            </a:r>
            <a:r>
              <a:t>];</a:t>
            </a:r>
          </a:p>
          <a:p>
            <a:pPr algn="l" defTabSz="407669">
              <a:tabLst>
                <a:tab pos="406400" algn="l"/>
              </a:tabLst>
              <a:defRPr b="0" sz="3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FF7AB2"/>
                </a:solidFill>
              </a:rPr>
              <a:t>char</a:t>
            </a:r>
            <a:r>
              <a:t> doa[</a:t>
            </a:r>
            <a:r>
              <a:rPr>
                <a:solidFill>
                  <a:srgbClr val="A79DF7"/>
                </a:solidFill>
              </a:rPr>
              <a:t>20</a:t>
            </a:r>
            <a:r>
              <a:t>];</a:t>
            </a:r>
          </a:p>
          <a:p>
            <a:pPr algn="l" defTabSz="407669">
              <a:tabLst>
                <a:tab pos="406400" algn="l"/>
              </a:tabLst>
              <a:defRPr b="0" sz="3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FF7AB2"/>
                </a:solidFill>
              </a:rPr>
              <a:t>char</a:t>
            </a:r>
            <a:r>
              <a:t> symptoms[</a:t>
            </a:r>
            <a:r>
              <a:rPr>
                <a:solidFill>
                  <a:srgbClr val="A79DF7"/>
                </a:solidFill>
              </a:rPr>
              <a:t>200</a:t>
            </a:r>
            <a:r>
              <a:t>];</a:t>
            </a:r>
          </a:p>
          <a:p>
            <a:pPr algn="l" defTabSz="407669">
              <a:tabLst>
                <a:tab pos="406400" algn="l"/>
              </a:tabLst>
              <a:defRPr b="0" sz="3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FF7AB2"/>
                </a:solidFill>
              </a:rPr>
              <a:t>char</a:t>
            </a:r>
            <a:r>
              <a:t> bedno[</a:t>
            </a:r>
            <a:r>
              <a:rPr>
                <a:solidFill>
                  <a:srgbClr val="A79DF7"/>
                </a:solidFill>
              </a:rPr>
              <a:t>10</a:t>
            </a:r>
            <a:r>
              <a:t>];</a:t>
            </a:r>
          </a:p>
          <a:p>
            <a:pPr algn="l" defTabSz="407669">
              <a:tabLst>
                <a:tab pos="406400" algn="l"/>
              </a:tabLst>
              <a:defRPr b="0" sz="3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algn="l" defTabSz="407669">
              <a:tabLst>
                <a:tab pos="406400" algn="l"/>
              </a:tabLst>
              <a:defRPr b="0" sz="3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algn="l" defTabSz="407669">
              <a:tabLst>
                <a:tab pos="406400" algn="l"/>
              </a:tabLst>
              <a:defRPr b="0" sz="37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3)Operator Overloading -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4100"/>
            </a:pPr>
            <a:r>
              <a:t>3)Operator Overloading -</a:t>
            </a:r>
          </a:p>
          <a:p>
            <a:pPr marL="0" indent="0" defTabSz="457200">
              <a:lnSpc>
                <a:spcPts val="6000"/>
              </a:lnSpc>
              <a:spcBef>
                <a:spcPts val="0"/>
              </a:spcBef>
              <a:buSzTx/>
              <a:buNone/>
              <a:defRPr sz="3500">
                <a:solidFill>
                  <a:srgbClr val="000000">
                    <a:alpha val="8431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In C++, we can make operators to work for user defined classes. This means C++ has the ability to provide the operators with a special meaning for a data type, this ability is known as operator overloading.</a:t>
            </a:r>
          </a:p>
          <a:p>
            <a:pPr marL="0" indent="0" defTabSz="457200">
              <a:lnSpc>
                <a:spcPts val="3700"/>
              </a:lnSpc>
              <a:spcBef>
                <a:spcPts val="0"/>
              </a:spcBef>
              <a:buSzTx/>
              <a:buNone/>
              <a:defRPr sz="1600">
                <a:solidFill>
                  <a:srgbClr val="000000">
                    <a:alpha val="8431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3" name="Its usage is illustrated below-…"/>
          <p:cNvSpPr txBox="1"/>
          <p:nvPr/>
        </p:nvSpPr>
        <p:spPr>
          <a:xfrm>
            <a:off x="12400483" y="5581649"/>
            <a:ext cx="10987634" cy="443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Its usage is illustrated below-</a:t>
            </a:r>
          </a:p>
          <a:p>
            <a:pPr algn="l" defTabSz="407669">
              <a:tabLst>
                <a:tab pos="406400" algn="l"/>
              </a:tabLst>
              <a:defRPr b="0" i="1" sz="3500">
                <a:solidFill>
                  <a:srgbClr val="7F8C9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A0D975"/>
                </a:solidFill>
              </a:rPr>
              <a:t>String</a:t>
            </a:r>
            <a:r>
              <a:rPr i="0">
                <a:solidFill>
                  <a:srgbClr val="FFFFFF"/>
                </a:solidFill>
              </a:rPr>
              <a:t> </a:t>
            </a:r>
            <a:r>
              <a:rPr b="1" i="0">
                <a:solidFill>
                  <a:srgbClr val="FF7AB2"/>
                </a:solidFill>
              </a:rPr>
              <a:t>operator</a:t>
            </a:r>
            <a:r>
              <a:rPr i="0">
                <a:solidFill>
                  <a:srgbClr val="FFFFFF"/>
                </a:solidFill>
              </a:rPr>
              <a:t>+(</a:t>
            </a:r>
            <a:r>
              <a:rPr i="0">
                <a:solidFill>
                  <a:srgbClr val="A0D975"/>
                </a:solidFill>
              </a:rPr>
              <a:t>String</a:t>
            </a:r>
            <a:r>
              <a:rPr i="0">
                <a:solidFill>
                  <a:srgbClr val="FFFFFF"/>
                </a:solidFill>
              </a:rPr>
              <a:t> s) </a:t>
            </a:r>
            <a:r>
              <a:t>//overloading</a:t>
            </a:r>
            <a:endParaRPr i="0">
              <a:solidFill>
                <a:srgbClr val="FFFFFF"/>
              </a:solidFill>
            </a:endParaRPr>
          </a:p>
          <a:p>
            <a:pPr algn="l" defTabSz="407669">
              <a:tabLst>
                <a:tab pos="406400" algn="l"/>
              </a:tabLst>
              <a:defRPr b="0" sz="3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{</a:t>
            </a:r>
          </a:p>
          <a:p>
            <a:pPr algn="l" defTabSz="407669">
              <a:tabLst>
                <a:tab pos="406400" algn="l"/>
              </a:tabLst>
              <a:defRPr b="0" sz="3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0D975"/>
                </a:solidFill>
              </a:rPr>
              <a:t>String</a:t>
            </a:r>
            <a:r>
              <a:t> obj;</a:t>
            </a:r>
          </a:p>
          <a:p>
            <a:pPr algn="l" defTabSz="407669">
              <a:tabLst>
                <a:tab pos="406400" algn="l"/>
              </a:tabLst>
              <a:defRPr b="0" sz="3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7EBDD"/>
                </a:solidFill>
              </a:rPr>
              <a:t>strcat</a:t>
            </a:r>
            <a:r>
              <a:t>(</a:t>
            </a:r>
            <a:r>
              <a:rPr>
                <a:solidFill>
                  <a:srgbClr val="A0D975"/>
                </a:solidFill>
              </a:rPr>
              <a:t>str</a:t>
            </a:r>
            <a:r>
              <a:t>,s.</a:t>
            </a:r>
            <a:r>
              <a:rPr>
                <a:solidFill>
                  <a:srgbClr val="A0D975"/>
                </a:solidFill>
              </a:rPr>
              <a:t>str</a:t>
            </a:r>
            <a:r>
              <a:t>);</a:t>
            </a:r>
          </a:p>
          <a:p>
            <a:pPr algn="l" defTabSz="407669">
              <a:tabLst>
                <a:tab pos="406400" algn="l"/>
              </a:tabLst>
              <a:defRPr b="0" sz="3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7EBDD"/>
                </a:solidFill>
              </a:rPr>
              <a:t>strcpy</a:t>
            </a:r>
            <a:r>
              <a:t>(obj.</a:t>
            </a:r>
            <a:r>
              <a:rPr>
                <a:solidFill>
                  <a:srgbClr val="A0D975"/>
                </a:solidFill>
              </a:rPr>
              <a:t>str</a:t>
            </a:r>
            <a:r>
              <a:t>,</a:t>
            </a:r>
            <a:r>
              <a:rPr>
                <a:solidFill>
                  <a:srgbClr val="A0D975"/>
                </a:solidFill>
              </a:rPr>
              <a:t>str</a:t>
            </a:r>
            <a:r>
              <a:t>);</a:t>
            </a:r>
          </a:p>
          <a:p>
            <a:pPr algn="l" defTabSz="407669">
              <a:tabLst>
                <a:tab pos="406400" algn="l"/>
              </a:tabLst>
              <a:defRPr b="0" sz="3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 b="1">
                <a:solidFill>
                  <a:srgbClr val="FF7AB2"/>
                </a:solidFill>
              </a:rPr>
              <a:t>return</a:t>
            </a:r>
            <a:r>
              <a:t> obj;</a:t>
            </a:r>
          </a:p>
          <a:p>
            <a:pPr algn="l" defTabSz="407669">
              <a:tabLst>
                <a:tab pos="406400" algn="l"/>
              </a:tabLst>
              <a:defRPr b="0" sz="3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4)String Header Fil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</a:p>
          <a:p>
            <a:pPr marL="0" indent="0">
              <a:buSzTx/>
              <a:buNone/>
              <a:defRPr b="1" sz="4800"/>
            </a:pPr>
            <a:r>
              <a:t>4)String Header File</a:t>
            </a:r>
          </a:p>
          <a:p>
            <a:pPr marL="0" indent="0" defTabSz="457200">
              <a:lnSpc>
                <a:spcPts val="7700"/>
              </a:lnSpc>
              <a:spcBef>
                <a:spcPts val="1000"/>
              </a:spcBef>
              <a:buSzTx/>
              <a:buNone/>
              <a:defRPr sz="4200">
                <a:solidFill>
                  <a:srgbClr val="000000">
                    <a:alpha val="8431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C++ has in its definition a way to represent </a:t>
            </a:r>
            <a:r>
              <a:rPr b="1"/>
              <a:t>sequence of characters as an object of class</a:t>
            </a:r>
            <a:r>
              <a:t>. This class is called std:: string. String class stores the characters as a sequence of bytes with a functionality of allowing </a:t>
            </a:r>
            <a:r>
              <a:rPr b="1"/>
              <a:t>access to single byte character</a:t>
            </a:r>
            <a:r>
              <a:t>.</a:t>
            </a:r>
          </a:p>
          <a:p>
            <a:pPr marL="0" indent="0" defTabSz="457200">
              <a:lnSpc>
                <a:spcPts val="4600"/>
              </a:lnSpc>
              <a:spcBef>
                <a:spcPts val="1000"/>
              </a:spcBef>
              <a:buSzTx/>
              <a:buNone/>
              <a:defRPr sz="1600">
                <a:solidFill>
                  <a:srgbClr val="000000">
                    <a:alpha val="84313"/>
                  </a:srgbClr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buSzTx/>
              <a:buNone/>
              <a:defRPr b="1"/>
            </a:pPr>
          </a:p>
        </p:txBody>
      </p:sp>
      <p:sp>
        <p:nvSpPr>
          <p:cNvPr id="137" name="Its usage in the program is illustrated below-…"/>
          <p:cNvSpPr txBox="1"/>
          <p:nvPr/>
        </p:nvSpPr>
        <p:spPr>
          <a:xfrm>
            <a:off x="13227154" y="4054490"/>
            <a:ext cx="10223501" cy="645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Its usage in the program is illustrated below-</a:t>
            </a:r>
          </a:p>
          <a:p>
            <a:pPr algn="l" defTabSz="407669">
              <a:tabLst>
                <a:tab pos="406400" algn="l"/>
              </a:tabLst>
              <a:defRPr b="0" sz="4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String()</a:t>
            </a:r>
          </a:p>
          <a:p>
            <a:pPr algn="l" defTabSz="407669">
              <a:tabLst>
                <a:tab pos="406400" algn="l"/>
              </a:tabLst>
              <a:defRPr b="0" sz="4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{</a:t>
            </a:r>
            <a:r>
              <a:rPr b="1">
                <a:solidFill>
                  <a:srgbClr val="FF7AB2"/>
                </a:solidFill>
              </a:rPr>
              <a:t>char</a:t>
            </a:r>
            <a:r>
              <a:t> p;</a:t>
            </a:r>
          </a:p>
          <a:p>
            <a:pPr algn="l" defTabSz="407669">
              <a:tabLst>
                <a:tab pos="406400" algn="l"/>
              </a:tabLst>
              <a:defRPr b="0" sz="4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strcpy(str,p);</a:t>
            </a:r>
          </a:p>
          <a:p>
            <a:pPr algn="l" defTabSz="407669">
              <a:tabLst>
                <a:tab pos="406400" algn="l"/>
              </a:tabLst>
              <a:defRPr b="0" sz="4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algn="l" defTabSz="407669">
              <a:tabLst>
                <a:tab pos="406400" algn="l"/>
              </a:tabLst>
              <a:defRPr b="0" sz="4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String(</a:t>
            </a:r>
            <a:r>
              <a:rPr b="1">
                <a:solidFill>
                  <a:srgbClr val="FF7AB2"/>
                </a:solidFill>
              </a:rPr>
              <a:t>char</a:t>
            </a:r>
            <a:r>
              <a:t> *p)</a:t>
            </a:r>
          </a:p>
          <a:p>
            <a:pPr algn="l" defTabSz="407669">
              <a:tabLst>
                <a:tab pos="406400" algn="l"/>
              </a:tabLst>
              <a:defRPr b="0" sz="4600">
                <a:solidFill>
                  <a:srgbClr val="A7EBD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{</a:t>
            </a:r>
            <a:r>
              <a:t>strcpy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A0D975"/>
                </a:solidFill>
              </a:rPr>
              <a:t>str</a:t>
            </a:r>
            <a:r>
              <a:rPr>
                <a:solidFill>
                  <a:srgbClr val="FFFFFF"/>
                </a:solidFill>
              </a:rPr>
              <a:t>,p);</a:t>
            </a:r>
            <a:endParaRPr>
              <a:solidFill>
                <a:srgbClr val="FFFFFF"/>
              </a:solidFill>
            </a:endParaRPr>
          </a:p>
          <a:p>
            <a:pPr algn="l" defTabSz="407669">
              <a:tabLst>
                <a:tab pos="406400" algn="l"/>
              </a:tabLst>
              <a:defRPr b="0" sz="46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5)Constructor Overloading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4200"/>
            </a:pPr>
            <a:r>
              <a:t>5)Constructor Overloading</a:t>
            </a:r>
          </a:p>
          <a:p>
            <a:pPr marL="0" indent="0" defTabSz="457200">
              <a:lnSpc>
                <a:spcPts val="5700"/>
              </a:lnSpc>
              <a:spcBef>
                <a:spcPts val="0"/>
              </a:spcBef>
              <a:buSzTx/>
              <a:buNone/>
              <a:defRPr sz="3300">
                <a:latin typeface="Helvetica"/>
                <a:ea typeface="Helvetica"/>
                <a:cs typeface="Helvetica"/>
                <a:sym typeface="Helvetica"/>
              </a:defRPr>
            </a:pPr>
            <a:r>
              <a:t>In C++, We can have more than one constructor in a class with same name, as long as each has a different list of arguments.This concept is known as Constructor Overloading and is quite similar to </a:t>
            </a:r>
            <a:r>
              <a:rPr>
                <a:hlinkClick r:id="rId2" invalidUrl="" action="" tgtFrame="" tooltip="" history="1" highlightClick="0" endSnd="0"/>
              </a:rPr>
              <a:t>function overloading</a:t>
            </a:r>
            <a:r>
              <a:t>.</a:t>
            </a:r>
          </a:p>
        </p:txBody>
      </p:sp>
      <p:sp>
        <p:nvSpPr>
          <p:cNvPr id="141" name="Its usage in the program is illustrated below-…"/>
          <p:cNvSpPr txBox="1"/>
          <p:nvPr/>
        </p:nvSpPr>
        <p:spPr>
          <a:xfrm>
            <a:off x="12587925" y="4616449"/>
            <a:ext cx="10612750" cy="636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Its usage in the program is illustrated below-</a:t>
            </a:r>
          </a:p>
          <a:p>
            <a:pPr algn="l" defTabSz="407669">
              <a:tabLst>
                <a:tab pos="406400" algn="l"/>
              </a:tabLst>
              <a:defRPr b="0" sz="4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String()</a:t>
            </a:r>
          </a:p>
          <a:p>
            <a:pPr algn="l" defTabSz="407669">
              <a:tabLst>
                <a:tab pos="406400" algn="l"/>
              </a:tabLst>
              <a:defRPr b="0" sz="4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{</a:t>
            </a:r>
            <a:r>
              <a:rPr b="1">
                <a:solidFill>
                  <a:srgbClr val="FF7AB2"/>
                </a:solidFill>
              </a:rPr>
              <a:t>char</a:t>
            </a:r>
            <a:r>
              <a:t> p;</a:t>
            </a:r>
          </a:p>
          <a:p>
            <a:pPr algn="l" defTabSz="407669">
              <a:tabLst>
                <a:tab pos="406400" algn="l"/>
              </a:tabLst>
              <a:defRPr b="0" sz="4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strcpy(str,p);</a:t>
            </a:r>
          </a:p>
          <a:p>
            <a:pPr algn="l" defTabSz="407669">
              <a:tabLst>
                <a:tab pos="406400" algn="l"/>
              </a:tabLst>
              <a:defRPr b="0" sz="4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algn="l" defTabSz="407669">
              <a:tabLst>
                <a:tab pos="406400" algn="l"/>
              </a:tabLst>
              <a:defRPr b="0" sz="4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String(</a:t>
            </a:r>
            <a:r>
              <a:rPr b="1">
                <a:solidFill>
                  <a:srgbClr val="FF7AB2"/>
                </a:solidFill>
              </a:rPr>
              <a:t>char</a:t>
            </a:r>
            <a:r>
              <a:t> *p)</a:t>
            </a:r>
          </a:p>
          <a:p>
            <a:pPr algn="l" defTabSz="407669">
              <a:tabLst>
                <a:tab pos="406400" algn="l"/>
              </a:tabLst>
              <a:defRPr b="0" sz="4500">
                <a:solidFill>
                  <a:srgbClr val="A7EBD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{</a:t>
            </a:r>
            <a:r>
              <a:t>strcpy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A0D975"/>
                </a:solidFill>
              </a:rPr>
              <a:t>str</a:t>
            </a:r>
            <a:r>
              <a:rPr>
                <a:solidFill>
                  <a:srgbClr val="FFFFFF"/>
                </a:solidFill>
              </a:rPr>
              <a:t>,p);</a:t>
            </a:r>
            <a:endParaRPr>
              <a:solidFill>
                <a:srgbClr val="FFFFFF"/>
              </a:solidFill>
            </a:endParaRPr>
          </a:p>
          <a:p>
            <a:pPr algn="l" defTabSz="407669">
              <a:tabLst>
                <a:tab pos="406400" algn="l"/>
              </a:tabLst>
              <a:defRPr b="0" sz="45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6)Classes-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6)Classes-</a:t>
            </a:r>
          </a:p>
          <a:p>
            <a:pPr marL="0" indent="0" defTabSz="457200">
              <a:lnSpc>
                <a:spcPts val="5400"/>
              </a:lnSpc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pPr>
            <a:r>
              <a:t>A </a:t>
            </a:r>
            <a:r>
              <a:rPr b="1"/>
              <a:t>class</a:t>
            </a:r>
            <a:r>
              <a:t> in </a:t>
            </a:r>
            <a:r>
              <a:rPr b="1"/>
              <a:t>C++</a:t>
            </a:r>
            <a:r>
              <a:t> is a </a:t>
            </a:r>
            <a:r>
              <a:rPr>
                <a:hlinkClick r:id="rId2" invalidUrl="" action="" tgtFrame="" tooltip="" history="1" highlightClick="0" endSnd="0"/>
              </a:rPr>
              <a:t>user-defined type</a:t>
            </a:r>
            <a:r>
              <a:t> or </a:t>
            </a:r>
            <a:r>
              <a:rPr>
                <a:hlinkClick r:id="rId3" invalidUrl="" action="" tgtFrame="" tooltip="" history="1" highlightClick="0" endSnd="0"/>
              </a:rPr>
              <a:t>data structure</a:t>
            </a:r>
            <a:r>
              <a:t> declared with </a:t>
            </a:r>
            <a:r>
              <a:rPr>
                <a:hlinkClick r:id="rId4" invalidUrl="" action="" tgtFrame="" tooltip="" history="1" highlightClick="0" endSnd="0"/>
              </a:rPr>
              <a:t>keyword</a:t>
            </a:r>
            <a:r>
              <a:t> 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t> that has data and functions (also called </a:t>
            </a:r>
            <a:r>
              <a:rPr>
                <a:hlinkClick r:id="rId5" invalidUrl="" action="" tgtFrame="" tooltip="" history="1" highlightClick="0" endSnd="0"/>
              </a:rPr>
              <a:t>member variables</a:t>
            </a:r>
            <a:r>
              <a:t> and </a:t>
            </a:r>
            <a:r>
              <a:rPr>
                <a:hlinkClick r:id="rId6" invalidUrl="" action="" tgtFrame="" tooltip="" history="1" highlightClick="0" endSnd="0"/>
              </a:rPr>
              <a:t>member functions</a:t>
            </a:r>
            <a:r>
              <a:t>) as its members whose access is governed by the three </a:t>
            </a:r>
            <a:r>
              <a:rPr>
                <a:hlinkClick r:id="rId7" invalidUrl="" action="" tgtFrame="" tooltip="" history="1" highlightClick="0" endSnd="0"/>
              </a:rPr>
              <a:t>access specifiers</a:t>
            </a:r>
            <a:r>
              <a:t> </a:t>
            </a:r>
            <a:r>
              <a:rPr i="1"/>
              <a:t>private</a:t>
            </a:r>
            <a:r>
              <a:t>, </a:t>
            </a:r>
            <a:r>
              <a:rPr i="1"/>
              <a:t>protected</a:t>
            </a:r>
            <a:r>
              <a:t> or </a:t>
            </a:r>
            <a:r>
              <a:rPr i="1"/>
              <a:t>public</a:t>
            </a:r>
            <a:r>
              <a:t>. By default access to members of a C++ class is </a:t>
            </a:r>
            <a:r>
              <a:rPr i="1"/>
              <a:t>private</a:t>
            </a:r>
            <a:r>
              <a:t>. The private members are not accessible outside the class; they can be accessed only through methods of the class. The public members form an </a:t>
            </a:r>
            <a:r>
              <a:rPr>
                <a:hlinkClick r:id="rId8" invalidUrl="" action="" tgtFrame="" tooltip="" history="1" highlightClick="0" endSnd="0"/>
              </a:rPr>
              <a:t>interface</a:t>
            </a:r>
            <a:r>
              <a:t> to the class and are accessible outside the class.</a:t>
            </a:r>
          </a:p>
        </p:txBody>
      </p:sp>
      <p:sp>
        <p:nvSpPr>
          <p:cNvPr id="145" name="Its usage in the program is illustrated below-…"/>
          <p:cNvSpPr txBox="1"/>
          <p:nvPr/>
        </p:nvSpPr>
        <p:spPr>
          <a:xfrm>
            <a:off x="12804863" y="3420093"/>
            <a:ext cx="11130509" cy="808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Its usage in the program is illustrated below-</a:t>
            </a:r>
          </a:p>
          <a:p>
            <a:pPr algn="l" defTabSz="407669">
              <a:tabLst>
                <a:tab pos="406400" algn="l"/>
              </a:tabLst>
              <a:defRPr b="0" sz="33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FF7AB2"/>
                </a:solidFill>
              </a:rPr>
              <a:t>class</a:t>
            </a:r>
            <a:r>
              <a:t> String</a:t>
            </a:r>
          </a:p>
          <a:p>
            <a:pPr algn="l" defTabSz="407669">
              <a:tabLst>
                <a:tab pos="406400" algn="l"/>
              </a:tabLst>
              <a:defRPr b="0" sz="33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07669">
              <a:tabLst>
                <a:tab pos="406400" algn="l"/>
              </a:tabLst>
              <a:defRPr b="0" sz="33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 algn="l" defTabSz="407669">
              <a:tabLst>
                <a:tab pos="406400" algn="l"/>
              </a:tabLst>
              <a:defRPr b="0" i="1" sz="3300">
                <a:solidFill>
                  <a:srgbClr val="7F8C9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FFFFFF"/>
                </a:solidFill>
              </a:rPr>
              <a:t>    </a:t>
            </a:r>
            <a:r>
              <a:rPr b="1" i="0">
                <a:solidFill>
                  <a:srgbClr val="FF7AB2"/>
                </a:solidFill>
              </a:rPr>
              <a:t>char</a:t>
            </a:r>
            <a:r>
              <a:rPr i="0">
                <a:solidFill>
                  <a:srgbClr val="FFFFFF"/>
                </a:solidFill>
              </a:rPr>
              <a:t> str[</a:t>
            </a:r>
            <a:r>
              <a:rPr i="0">
                <a:solidFill>
                  <a:srgbClr val="A79DF7"/>
                </a:solidFill>
              </a:rPr>
              <a:t>20</a:t>
            </a:r>
            <a:r>
              <a:rPr i="0">
                <a:solidFill>
                  <a:srgbClr val="FFFFFF"/>
                </a:solidFill>
              </a:rPr>
              <a:t>]; </a:t>
            </a:r>
            <a:r>
              <a:t>//member variable for string input</a:t>
            </a:r>
            <a:endParaRPr i="0">
              <a:solidFill>
                <a:srgbClr val="FFFFFF"/>
              </a:solidFill>
            </a:endParaRPr>
          </a:p>
          <a:p>
            <a:pPr algn="l" defTabSz="407669">
              <a:tabLst>
                <a:tab pos="406400" algn="l"/>
              </a:tabLst>
              <a:defRPr sz="3300">
                <a:solidFill>
                  <a:srgbClr val="FF7AB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</a:t>
            </a:r>
            <a:r>
              <a:rPr b="0">
                <a:solidFill>
                  <a:srgbClr val="FFFFFF"/>
                </a:solidFill>
              </a:rPr>
              <a:t>:</a:t>
            </a:r>
            <a:endParaRPr b="0">
              <a:solidFill>
                <a:srgbClr val="FFFFFF"/>
              </a:solidFill>
            </a:endParaRPr>
          </a:p>
          <a:p>
            <a:pPr algn="l" defTabSz="407669">
              <a:tabLst>
                <a:tab pos="406400" algn="l"/>
              </a:tabLst>
              <a:defRPr b="0" sz="33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FF7AB2"/>
                </a:solidFill>
              </a:rPr>
              <a:t>void</a:t>
            </a:r>
            <a:r>
              <a:t> input()</a:t>
            </a:r>
          </a:p>
          <a:p>
            <a:pPr algn="l" defTabSz="407669">
              <a:tabLst>
                <a:tab pos="406400" algn="l"/>
              </a:tabLst>
              <a:defRPr b="0" sz="33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{</a:t>
            </a:r>
          </a:p>
          <a:p>
            <a:pPr algn="l" defTabSz="407669">
              <a:tabLst>
                <a:tab pos="406400" algn="l"/>
              </a:tabLst>
              <a:defRPr b="0" sz="3300">
                <a:solidFill>
                  <a:srgbClr val="FF817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FFFFFF"/>
                </a:solidFill>
              </a:rPr>
              <a:t>        </a:t>
            </a:r>
            <a:r>
              <a:rPr>
                <a:solidFill>
                  <a:srgbClr val="8AD1C3"/>
                </a:solidFill>
              </a:rPr>
              <a:t>cout</a:t>
            </a:r>
            <a:r>
              <a:rPr>
                <a:solidFill>
                  <a:srgbClr val="FFFFFF"/>
                </a:solidFill>
              </a:rPr>
              <a:t>&lt;&lt;</a:t>
            </a:r>
            <a:r>
              <a:t>"enter string"</a:t>
            </a:r>
            <a:r>
              <a:rPr>
                <a:solidFill>
                  <a:srgbClr val="FFFFFF"/>
                </a:solidFill>
              </a:rPr>
              <a:t>;</a:t>
            </a:r>
            <a:endParaRPr>
              <a:solidFill>
                <a:srgbClr val="FFFFFF"/>
              </a:solidFill>
            </a:endParaRPr>
          </a:p>
          <a:p>
            <a:pPr algn="l" defTabSz="407669">
              <a:tabLst>
                <a:tab pos="406400" algn="l"/>
              </a:tabLst>
              <a:defRPr b="0" sz="33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8AD1C3"/>
                </a:solidFill>
              </a:rPr>
              <a:t>cin</a:t>
            </a:r>
            <a:r>
              <a:t>&gt;&gt;</a:t>
            </a:r>
            <a:r>
              <a:rPr>
                <a:solidFill>
                  <a:srgbClr val="A0D975"/>
                </a:solidFill>
              </a:rPr>
              <a:t>str</a:t>
            </a:r>
            <a:r>
              <a:t>[</a:t>
            </a:r>
            <a:r>
              <a:rPr>
                <a:solidFill>
                  <a:srgbClr val="A79DF7"/>
                </a:solidFill>
              </a:rPr>
              <a:t>20</a:t>
            </a:r>
            <a:r>
              <a:t>];</a:t>
            </a:r>
          </a:p>
          <a:p>
            <a:pPr algn="l" defTabSz="407669">
              <a:tabLst>
                <a:tab pos="406400" algn="l"/>
              </a:tabLst>
              <a:defRPr b="0" sz="33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algn="l" defTabSz="407669">
              <a:tabLst>
                <a:tab pos="406400" algn="l"/>
              </a:tabLst>
              <a:defRPr b="0" sz="33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</a:p>
          <a:p>
            <a:pPr algn="l" defTabSz="407669">
              <a:tabLst>
                <a:tab pos="406400" algn="l"/>
              </a:tabLst>
              <a:defRPr b="0" sz="330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