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17" r:id="rId7"/>
    <p:sldId id="318" r:id="rId8"/>
    <p:sldId id="319" r:id="rId9"/>
    <p:sldId id="320" r:id="rId10"/>
    <p:sldId id="326" r:id="rId11"/>
    <p:sldId id="325" r:id="rId12"/>
    <p:sldId id="323" r:id="rId13"/>
    <p:sldId id="324" r:id="rId14"/>
    <p:sldId id="327" r:id="rId15"/>
    <p:sldId id="28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9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\UPDATED%20SHOPRITE%20SALES%20PERFORMANCE%2023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\UPDATED%20SHOPRITE%20SALES%20PERFORMANCE%2023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\UPDATED%20SHOPRITE%20SALES%20PERFORMANCE%2023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[UPDATED SHOPRITE SALES PERFORMANCE 2324.xlsx]LSD!PivotTable5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/>
              <a:t>SALES TREND ACROSS THE YEAR</a:t>
            </a:r>
          </a:p>
          <a:p>
            <a:pPr>
              <a:defRPr sz="2400"/>
            </a:pP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4"/>
          <c:spPr>
            <a:solidFill>
              <a:schemeClr val="tx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4"/>
          <c:spPr>
            <a:solidFill>
              <a:schemeClr val="tx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4"/>
          <c:spPr>
            <a:solidFill>
              <a:schemeClr val="tx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4"/>
          <c:spPr>
            <a:solidFill>
              <a:schemeClr val="tx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8575" cap="rnd">
            <a:solidFill>
              <a:schemeClr val="accent1"/>
            </a:solidFill>
            <a:round/>
          </a:ln>
          <a:effectLst/>
        </c:spPr>
        <c:marker>
          <c:symbol val="diamond"/>
          <c:size val="4"/>
          <c:spPr>
            <a:solidFill>
              <a:schemeClr val="tx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536199796373861E-2"/>
          <c:y val="0.2276672943162715"/>
          <c:w val="0.88288286359894463"/>
          <c:h val="0.54168618600601715"/>
        </c:manualLayout>
      </c:layout>
      <c:lineChart>
        <c:grouping val="standard"/>
        <c:varyColors val="0"/>
        <c:ser>
          <c:idx val="0"/>
          <c:order val="0"/>
          <c:tx>
            <c:strRef>
              <c:f>LSD!$B$3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LSD!$A$4:$A$16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LSD!$B$4:$B$16</c:f>
              <c:numCache>
                <c:formatCode>"$"#,##0.00</c:formatCode>
                <c:ptCount val="12"/>
                <c:pt idx="0">
                  <c:v>32600.42</c:v>
                </c:pt>
                <c:pt idx="1">
                  <c:v>14825.579999999998</c:v>
                </c:pt>
                <c:pt idx="2">
                  <c:v>27467.690000000006</c:v>
                </c:pt>
                <c:pt idx="3">
                  <c:v>12567.26</c:v>
                </c:pt>
                <c:pt idx="4">
                  <c:v>18834.070000000003</c:v>
                </c:pt>
                <c:pt idx="5">
                  <c:v>13481.660000000002</c:v>
                </c:pt>
                <c:pt idx="6">
                  <c:v>25314.079999999998</c:v>
                </c:pt>
                <c:pt idx="7">
                  <c:v>19912.850000000002</c:v>
                </c:pt>
                <c:pt idx="8">
                  <c:v>16943.93</c:v>
                </c:pt>
                <c:pt idx="9">
                  <c:v>16950.14</c:v>
                </c:pt>
                <c:pt idx="10">
                  <c:v>16122.909999999998</c:v>
                </c:pt>
                <c:pt idx="11">
                  <c:v>25396.229999999996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A-49CD-AA68-6EEAB2A800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2952463"/>
        <c:axId val="411806271"/>
      </c:lineChart>
      <c:catAx>
        <c:axId val="43295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806271"/>
        <c:crosses val="autoZero"/>
        <c:auto val="1"/>
        <c:lblAlgn val="ctr"/>
        <c:lblOffset val="100"/>
        <c:noMultiLvlLbl val="0"/>
      </c:catAx>
      <c:valAx>
        <c:axId val="4118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5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[UPDATED SHOPRITE SALES PERFORMANCE 2324.xlsx]SP!PivotTable1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/>
              <a:t>TOTAL SALES BY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dk1">
                    <a:tint val="88500"/>
                  </a:schemeClr>
                </a:gs>
                <a:gs pos="100000">
                  <a:schemeClr val="dk1">
                    <a:tint val="885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gradFill>
                <a:gsLst>
                  <a:gs pos="0">
                    <a:schemeClr val="dk1">
                      <a:tint val="88500"/>
                    </a:schemeClr>
                  </a:gs>
                  <a:gs pos="100000">
                    <a:schemeClr val="dk1">
                      <a:tint val="885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B9-4894-AD89-4BF7C9992A6E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dk1">
                      <a:tint val="88500"/>
                    </a:schemeClr>
                  </a:gs>
                  <a:gs pos="100000">
                    <a:schemeClr val="dk1">
                      <a:tint val="885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B9-4894-AD89-4BF7C9992A6E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dk1">
                      <a:tint val="88500"/>
                    </a:schemeClr>
                  </a:gs>
                  <a:gs pos="100000">
                    <a:schemeClr val="dk1">
                      <a:tint val="885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B9-4894-AD89-4BF7C9992A6E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dk1">
                      <a:tint val="88500"/>
                    </a:schemeClr>
                  </a:gs>
                  <a:gs pos="100000">
                    <a:schemeClr val="dk1">
                      <a:tint val="88500"/>
                      <a:lumMod val="84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B9-4894-AD89-4BF7C9992A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SP!$A$4:$A$9</c:f>
              <c:strCache>
                <c:ptCount val="5"/>
                <c:pt idx="0">
                  <c:v>Sports</c:v>
                </c:pt>
                <c:pt idx="1">
                  <c:v>Books</c:v>
                </c:pt>
                <c:pt idx="2">
                  <c:v>Clothing</c:v>
                </c:pt>
                <c:pt idx="3">
                  <c:v>Home &amp; Kitchen</c:v>
                </c:pt>
                <c:pt idx="4">
                  <c:v>Electronics</c:v>
                </c:pt>
              </c:strCache>
            </c:strRef>
          </c:cat>
          <c:val>
            <c:numRef>
              <c:f>SP!$B$4:$B$9</c:f>
              <c:numCache>
                <c:formatCode>_("$"* #,##0.00_);_("$"* \(#,##0.00\);_("$"* "-"??_);_(@_)</c:formatCode>
                <c:ptCount val="5"/>
                <c:pt idx="0">
                  <c:v>68118</c:v>
                </c:pt>
                <c:pt idx="1">
                  <c:v>52154.92</c:v>
                </c:pt>
                <c:pt idx="2">
                  <c:v>42973.009999999995</c:v>
                </c:pt>
                <c:pt idx="3">
                  <c:v>39184.42</c:v>
                </c:pt>
                <c:pt idx="4">
                  <c:v>37986.470000000008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B9-4894-AD89-4BF7C9992A6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86715391"/>
        <c:axId val="286716831"/>
      </c:barChart>
      <c:catAx>
        <c:axId val="28671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716831"/>
        <c:crosses val="autoZero"/>
        <c:auto val="1"/>
        <c:lblAlgn val="ctr"/>
        <c:lblOffset val="100"/>
        <c:noMultiLvlLbl val="0"/>
      </c:catAx>
      <c:valAx>
        <c:axId val="286716831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28671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[UPDATED SHOPRITE SALES PERFORMANCE 2324.xlsx]SR!PivotTable2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REGION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2824197202764962"/>
          <c:y val="3.3241157649375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2">
              <a:lumMod val="2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tx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5336832895888065E-2"/>
              <c:y val="-0.11294911052785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bg2">
              <a:lumMod val="2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tx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5336832895888065E-2"/>
              <c:y val="-0.11294911052785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bg2">
              <a:lumMod val="25000"/>
            </a:schemeClr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tx2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tx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5336832895888065E-2"/>
              <c:y val="-0.112949110527850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8308311730366097"/>
          <c:y val="0.10473434014790611"/>
          <c:w val="0.50278075833017688"/>
          <c:h val="0.89383244296186104"/>
        </c:manualLayout>
      </c:layout>
      <c:pieChart>
        <c:varyColors val="1"/>
        <c:ser>
          <c:idx val="0"/>
          <c:order val="0"/>
          <c:tx>
            <c:strRef>
              <c:f>SR!$B$3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A9-4F93-B569-3242387F97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A9-4F93-B569-3242387F97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A9-4F93-B569-3242387F97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5A9-4F93-B569-3242387F9722}"/>
              </c:ext>
            </c:extLst>
          </c:dPt>
          <c:dLbls>
            <c:dLbl>
              <c:idx val="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B5A9-4F93-B569-3242387F972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SR!$A$4:$A$8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SR!$B$4:$B$8</c:f>
              <c:numCache>
                <c:formatCode>_("$"* #,##0.00_);_("$"* \(#,##0.00\);_("$"* "-"??_);_(@_)</c:formatCode>
                <c:ptCount val="4"/>
                <c:pt idx="0">
                  <c:v>92094.05</c:v>
                </c:pt>
                <c:pt idx="1">
                  <c:v>33717.96</c:v>
                </c:pt>
                <c:pt idx="2">
                  <c:v>57927.140000000014</c:v>
                </c:pt>
                <c:pt idx="3">
                  <c:v>56677.67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A9-4F93-B569-3242387F972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76867023764275555"/>
          <c:y val="0.19812907525941606"/>
          <c:w val="9.7988602271642022E-2"/>
          <c:h val="0.4651502077572353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[UPDATED SHOPRITE SALES PERFORMANCE 2324.xlsx]AR!PivotTable3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AVERAGE QTY SOLD BY REGION</a:t>
            </a:r>
          </a:p>
        </c:rich>
      </c:tx>
      <c:layout>
        <c:manualLayout>
          <c:xMode val="edge"/>
          <c:yMode val="edge"/>
          <c:x val="0.33072916666666669"/>
          <c:y val="7.936717401096153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tx2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8051417701393094"/>
          <c:y val="0.1198612014962382"/>
          <c:w val="0.47603654035433068"/>
          <c:h val="0.88013879850376187"/>
        </c:manualLayout>
      </c:layout>
      <c:doughnutChart>
        <c:varyColors val="1"/>
        <c:ser>
          <c:idx val="0"/>
          <c:order val="0"/>
          <c:tx>
            <c:strRef>
              <c:f>AR!$B$3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8F-4F06-8F4A-17FB5723AB9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8F-4F06-8F4A-17FB5723AB9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8F-4F06-8F4A-17FB5723AB9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8F-4F06-8F4A-17FB5723AB9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AR!$A$4:$A$8</c:f>
              <c:strCache>
                <c:ptCount val="4"/>
                <c:pt idx="0">
                  <c:v>East 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AR!$B$4:$B$8</c:f>
              <c:numCache>
                <c:formatCode>General</c:formatCode>
                <c:ptCount val="4"/>
                <c:pt idx="0">
                  <c:v>12</c:v>
                </c:pt>
                <c:pt idx="1">
                  <c:v>8.35</c:v>
                </c:pt>
                <c:pt idx="2">
                  <c:v>10.08</c:v>
                </c:pt>
                <c:pt idx="3">
                  <c:v>9.875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8F-4F06-8F4A-17FB5723AB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588773533716936"/>
          <c:y val="0.33830013681833432"/>
          <c:w val="8.4064187739753687E-2"/>
          <c:h val="0.3245663932001156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A7C19-032B-6A12-A800-C3D8FEC6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CCC84-63DA-3DCC-DD32-8DBE20006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F9D67-1E62-855E-BF4C-98A0676B0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7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4F9B-B492-4BF8-9018-F040056F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386AB-7982-207A-E589-3249B8D76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C0D43-3EA8-BE1C-7BAE-46E6BD62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12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9F8E7-1696-4026-37D6-5B9855EF3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43CEB-E434-E24D-8020-7127A65A4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7361B-0F2B-AB5D-403D-4B1D873E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9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4CDA-3152-CCC3-F485-E3318A4E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E9959-5195-7249-2F0F-547770055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161EA-49FE-76E6-C3F1-158C762C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0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1422F-3665-1D0F-AE12-76B8B520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9B984-C917-8F4E-C356-7EF25470F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20ACB-A24D-24CD-A2DF-8BEE3143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8823-D7D8-D71F-314C-BDE13920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037D6-E7B0-750B-E29F-A0B0D7BCF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B4469E-BDAD-CF3B-3A9B-DDCADE5A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9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75532-EF06-A863-95ED-7E7ED421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6A60B-FB98-4B31-1AC4-DB1A62204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9C387-59E4-BB4E-8CEB-7FD02FD4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9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90774-7CC5-8F51-1D2F-213C8A00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6D29B-0AE1-D5E9-3FD5-B219D44C7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388C4-7D36-9B33-AE52-9E11FA8F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SHOPRITE 2023/2034</a:t>
            </a:r>
            <a:br>
              <a:rPr lang="en-US" dirty="0"/>
            </a:br>
            <a:r>
              <a:rPr lang="en-US" dirty="0"/>
              <a:t>SALES PERFORMANCE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br>
              <a:rPr lang="en-US" dirty="0"/>
            </a:br>
            <a:r>
              <a:rPr lang="en-US" sz="1800" i="1" u="sng" dirty="0"/>
              <a:t>Batch 2</a:t>
            </a:r>
            <a:br>
              <a:rPr lang="en-US" sz="1800" i="1" u="sng" dirty="0"/>
            </a:br>
            <a:r>
              <a:rPr lang="en-US" sz="1800" i="1" u="sng" dirty="0"/>
              <a:t>group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C56B-4C1B-BC92-B4AC-6596D811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CD85-50AD-B41B-3A63-86698EB0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B3D6-8D6F-91DF-DE49-BFBE52BA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1CFAD-52A1-5199-52EE-4A1ED5395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308A3D-BD7C-4464-E254-B0F2C4378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833004"/>
              </p:ext>
            </p:extLst>
          </p:nvPr>
        </p:nvGraphicFramePr>
        <p:xfrm>
          <a:off x="-3733800" y="29495"/>
          <a:ext cx="1267968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2187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6A83-AF52-39DE-47E7-8DC8946F1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B1C3-594E-A382-2F5E-C3DA21EC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" y="-536965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EBFCC-F456-5127-D8F1-13149957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Chart showing Sales performance across the years.</a:t>
            </a:r>
          </a:p>
          <a:p>
            <a:pPr marL="0" indent="0">
              <a:buNone/>
            </a:pPr>
            <a:r>
              <a:rPr lang="en-US" dirty="0"/>
              <a:t>Column Chart comparing Sales per product category.</a:t>
            </a:r>
          </a:p>
          <a:p>
            <a:pPr marL="0" indent="0">
              <a:buNone/>
            </a:pPr>
            <a:r>
              <a:rPr lang="en-US" dirty="0"/>
              <a:t>Pie Chart comparing Sales per region.</a:t>
            </a:r>
          </a:p>
          <a:p>
            <a:pPr marL="0" indent="0">
              <a:buNone/>
            </a:pPr>
            <a:r>
              <a:rPr lang="en-US" dirty="0"/>
              <a:t>Donut Chart comparing quantity sold out per region.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21978E-F356-89FF-6D3A-022AA54CD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9CA23-1037-0FED-F74B-780E5AAC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30245" y="457198"/>
            <a:ext cx="16237973" cy="66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Chart showing Sales performance across the years.</a:t>
            </a:r>
          </a:p>
          <a:p>
            <a:pPr marL="0" indent="0">
              <a:buNone/>
            </a:pPr>
            <a:r>
              <a:rPr lang="en-US"/>
              <a:t>Column </a:t>
            </a:r>
            <a:r>
              <a:rPr lang="en-US" dirty="0"/>
              <a:t>Chart comparing Sales per product category.</a:t>
            </a:r>
          </a:p>
          <a:p>
            <a:pPr marL="0" indent="0">
              <a:buNone/>
            </a:pPr>
            <a:r>
              <a:rPr lang="en-US" dirty="0"/>
              <a:t>Pie Chart comparing Sales per region.</a:t>
            </a:r>
          </a:p>
          <a:p>
            <a:pPr marL="0" indent="0">
              <a:buNone/>
            </a:pPr>
            <a:r>
              <a:rPr lang="en-US" dirty="0"/>
              <a:t>Donut Chart comparing quantity sold out per region.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Any Questions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Formatting</a:t>
            </a:r>
          </a:p>
          <a:p>
            <a:r>
              <a:rPr lang="en-US" dirty="0" err="1"/>
              <a:t>Vlookup</a:t>
            </a:r>
            <a:endParaRPr lang="en-US" dirty="0"/>
          </a:p>
          <a:p>
            <a:r>
              <a:rPr lang="en-US" dirty="0"/>
              <a:t>Application of functions (AUTOSUM,SUMIF,AVERAGEIF)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965393"/>
            <a:ext cx="7631709" cy="1091627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TEAM MEMBERS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495192"/>
            <a:ext cx="328295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Lawal Abdul-Azeez Ademola</a:t>
            </a:r>
          </a:p>
          <a:p>
            <a:pPr marL="0" indent="0">
              <a:buNone/>
            </a:pPr>
            <a:r>
              <a:rPr lang="en-US" i="1" dirty="0" err="1"/>
              <a:t>Ogbugo</a:t>
            </a:r>
            <a:r>
              <a:rPr lang="en-US" i="1" dirty="0"/>
              <a:t> Grace Nnena</a:t>
            </a:r>
          </a:p>
          <a:p>
            <a:pPr marL="0" indent="0">
              <a:buNone/>
            </a:pPr>
            <a:r>
              <a:rPr lang="en-US" i="1" dirty="0"/>
              <a:t>Ogunbunmi Demilade</a:t>
            </a:r>
          </a:p>
          <a:p>
            <a:pPr marL="0" indent="0">
              <a:buNone/>
            </a:pPr>
            <a:r>
              <a:rPr lang="en-US" i="1" dirty="0"/>
              <a:t>Orelope Baroqat Olajumoke</a:t>
            </a:r>
          </a:p>
          <a:p>
            <a:pPr marL="0" indent="0">
              <a:buNone/>
            </a:pPr>
            <a:r>
              <a:rPr lang="en-US" i="1" dirty="0"/>
              <a:t>Musa Durowoju Kolawole</a:t>
            </a:r>
          </a:p>
          <a:p>
            <a:pPr marL="0" indent="0">
              <a:buNone/>
            </a:pPr>
            <a:r>
              <a:rPr lang="en-US" i="1" dirty="0"/>
              <a:t>Nwabude Blessing Benedicta</a:t>
            </a:r>
          </a:p>
          <a:p>
            <a:pPr marL="0" indent="0">
              <a:buNone/>
            </a:pPr>
            <a:r>
              <a:rPr lang="en-US" i="1" dirty="0"/>
              <a:t>Meredith Motunrayo Oluwaseyi</a:t>
            </a:r>
          </a:p>
          <a:p>
            <a:pPr marL="0" indent="0">
              <a:buNone/>
            </a:pPr>
            <a:endParaRPr lang="en-US" sz="2000" i="1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D1DCEB-9B22-4C57-6AB4-02CF9A3F9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1427" y="3217863"/>
            <a:ext cx="3763950" cy="4144192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B1BD-025D-31D4-E8D8-E7F6BF51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44CEA4-F018-4EE3-909F-A32D2C6E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UNCLEAN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GROUP MEMBERS NAME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D137B38-D0BB-AB50-00C7-1599F91323E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8E991BB-16BD-EB55-B00C-3585DA966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EA19B30E-7A3E-446E-A77A-E9E9CB797BC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F6D09-4F09-C3A7-0546-44F919635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E64E899-73D5-F514-4279-18D9D6DE8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65393"/>
            <a:ext cx="12191998" cy="5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0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006D6-FFBF-3A58-BCA9-F06C4669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43FA8-D262-A23C-DD31-D591A387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CLEANED DATASET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GROUP MEMBERS NAME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075C2E5-73C8-CC9D-7B55-5F763C12F9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C64E380C-C6FC-FC65-1852-4F672F88BD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C9E0A-042F-6781-D1E8-F5281AFFD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2DD311-5FFA-E19B-6183-DCBE1D0FDA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1002098"/>
            <a:ext cx="12368013" cy="6136121"/>
          </a:xfrm>
        </p:spPr>
      </p:pic>
    </p:spTree>
    <p:extLst>
      <p:ext uri="{BB962C8B-B14F-4D97-AF65-F5344CB8AC3E}">
        <p14:creationId xmlns:p14="http://schemas.microsoft.com/office/powerpoint/2010/main" val="106808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E6658-68F6-F2F2-C8F1-7C4E40B2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816BD-10AC-0CB9-B9DA-0690B530B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FORMATTING,VLOOKUP &amp; FUNCTIONS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GROUP MEMBERS NAME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A71A0ED-77BE-6701-3E87-2DB234087D9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6E0A0D6-930E-9893-41E8-37D10993D6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1A57A-8D61-DEC2-8428-0FFE7679C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16991-0D77-8C5A-5FDC-87900EA226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0" y="965393"/>
            <a:ext cx="12368980" cy="6189845"/>
          </a:xfrm>
        </p:spPr>
      </p:pic>
    </p:spTree>
    <p:extLst>
      <p:ext uri="{BB962C8B-B14F-4D97-AF65-F5344CB8AC3E}">
        <p14:creationId xmlns:p14="http://schemas.microsoft.com/office/powerpoint/2010/main" val="288226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32DD-D6C6-C23F-E262-93DC8AED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9CEF-E667-B2BB-BD3C-93D91BDB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48C6-CBE2-D6E0-D947-586A31D1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BDD04-0775-5F7F-E5EF-1C3A8EA8F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B7E0BE-AA33-3BBE-D15B-C1AE6B0D2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900047"/>
              </p:ext>
            </p:extLst>
          </p:nvPr>
        </p:nvGraphicFramePr>
        <p:xfrm>
          <a:off x="-2831689" y="0"/>
          <a:ext cx="15884012" cy="7300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204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BD26-23F2-17B5-46B4-33672E2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5B1C-FE56-29D3-87F6-55A32BCF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2800-7CDC-E81D-5688-CA86CE8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9BEAE-8F79-DF22-1ABE-3CDCA9D4D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F44A70D-5370-3908-CE11-469889E3A6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82069"/>
              </p:ext>
            </p:extLst>
          </p:nvPr>
        </p:nvGraphicFramePr>
        <p:xfrm>
          <a:off x="-1710814" y="339213"/>
          <a:ext cx="13627511" cy="651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871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02CF-0DEF-AF2D-9884-DA1F86D2E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FBA0-F8E9-A3BF-2322-FE00971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E3F0-9B20-65E2-C894-6A63CF5AC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Formatting</a:t>
            </a:r>
          </a:p>
          <a:p>
            <a:r>
              <a:rPr lang="en-US" dirty="0" err="1"/>
              <a:t>Vlookup</a:t>
            </a:r>
            <a:endParaRPr lang="en-US" dirty="0"/>
          </a:p>
          <a:p>
            <a:r>
              <a:rPr lang="en-US" dirty="0"/>
              <a:t>Dashboard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E5E89-A20E-2C7D-523F-30E3C14E1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E6DF40E1-0CD1-2270-5900-D65B78D48C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538013"/>
              </p:ext>
            </p:extLst>
          </p:nvPr>
        </p:nvGraphicFramePr>
        <p:xfrm>
          <a:off x="-1904999" y="0"/>
          <a:ext cx="12146280" cy="690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92587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{804E5468-ADCE-4C0B-8367-0B9400DEA258}tf78438558_win32</Template>
  <TotalTime>6299</TotalTime>
  <Words>220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SHOPRITE 2023/2034 SALES PERFORMANCE PRESENTATION  Batch 2 group 3 </vt:lpstr>
      <vt:lpstr>agenda</vt:lpstr>
      <vt:lpstr>INTRODUCTION  TEAM MEMBERS </vt:lpstr>
      <vt:lpstr>UNCLEAN DATASET  ALL GROUP MEMBERS NAME</vt:lpstr>
      <vt:lpstr>CLEANED DATASET  ALL GROUP MEMBERS NAME</vt:lpstr>
      <vt:lpstr>        FORMATTING,VLOOKUP &amp; FUNCTIONS  ALL GROUP MEMBERS NAME</vt:lpstr>
      <vt:lpstr>i</vt:lpstr>
      <vt:lpstr>i</vt:lpstr>
      <vt:lpstr>agenda</vt:lpstr>
      <vt:lpstr>o</vt:lpstr>
      <vt:lpstr>DASHBOARD</vt:lpstr>
      <vt:lpstr>SUMMARY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Musa Durowoju - musa.durowoju@studio.unibo.it</dc:creator>
  <cp:lastModifiedBy>Musa Durowoju - musa.durowoju@studio.unibo.it</cp:lastModifiedBy>
  <cp:revision>11</cp:revision>
  <dcterms:created xsi:type="dcterms:W3CDTF">2024-11-16T06:05:32Z</dcterms:created>
  <dcterms:modified xsi:type="dcterms:W3CDTF">2025-01-11T20:01:30Z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