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3"/>
  </p:notesMasterIdLst>
  <p:handoutMasterIdLst>
    <p:handoutMasterId r:id="rId54"/>
  </p:handoutMasterIdLst>
  <p:sldIdLst>
    <p:sldId id="417" r:id="rId2"/>
    <p:sldId id="309" r:id="rId3"/>
    <p:sldId id="418" r:id="rId4"/>
    <p:sldId id="311" r:id="rId5"/>
    <p:sldId id="312" r:id="rId6"/>
    <p:sldId id="314" r:id="rId7"/>
    <p:sldId id="317" r:id="rId8"/>
    <p:sldId id="322" r:id="rId9"/>
    <p:sldId id="324" r:id="rId10"/>
    <p:sldId id="327" r:id="rId11"/>
    <p:sldId id="328" r:id="rId12"/>
    <p:sldId id="330" r:id="rId13"/>
    <p:sldId id="332" r:id="rId14"/>
    <p:sldId id="333" r:id="rId15"/>
    <p:sldId id="337" r:id="rId16"/>
    <p:sldId id="339" r:id="rId17"/>
    <p:sldId id="341" r:id="rId18"/>
    <p:sldId id="342" r:id="rId19"/>
    <p:sldId id="344" r:id="rId20"/>
    <p:sldId id="346" r:id="rId21"/>
    <p:sldId id="347" r:id="rId22"/>
    <p:sldId id="353" r:id="rId23"/>
    <p:sldId id="355" r:id="rId24"/>
    <p:sldId id="356" r:id="rId25"/>
    <p:sldId id="357" r:id="rId26"/>
    <p:sldId id="358" r:id="rId27"/>
    <p:sldId id="360" r:id="rId28"/>
    <p:sldId id="361" r:id="rId29"/>
    <p:sldId id="363" r:id="rId30"/>
    <p:sldId id="364" r:id="rId31"/>
    <p:sldId id="365" r:id="rId32"/>
    <p:sldId id="366" r:id="rId33"/>
    <p:sldId id="370" r:id="rId34"/>
    <p:sldId id="372" r:id="rId35"/>
    <p:sldId id="374" r:id="rId36"/>
    <p:sldId id="376" r:id="rId37"/>
    <p:sldId id="379" r:id="rId38"/>
    <p:sldId id="380" r:id="rId39"/>
    <p:sldId id="381" r:id="rId40"/>
    <p:sldId id="382" r:id="rId41"/>
    <p:sldId id="383" r:id="rId42"/>
    <p:sldId id="387" r:id="rId43"/>
    <p:sldId id="390" r:id="rId44"/>
    <p:sldId id="394" r:id="rId45"/>
    <p:sldId id="398" r:id="rId46"/>
    <p:sldId id="399" r:id="rId47"/>
    <p:sldId id="410" r:id="rId48"/>
    <p:sldId id="412" r:id="rId49"/>
    <p:sldId id="413" r:id="rId50"/>
    <p:sldId id="414" r:id="rId51"/>
    <p:sldId id="415" r:id="rId5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7211" autoAdjust="0"/>
  </p:normalViewPr>
  <p:slideViewPr>
    <p:cSldViewPr>
      <p:cViewPr varScale="1">
        <p:scale>
          <a:sx n="84" d="100"/>
          <a:sy n="84" d="100"/>
        </p:scale>
        <p:origin x="2184"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10/1/19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10/1/19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Process_(computing)" TargetMode="External"/><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Monolithic_kernel" TargetMode="External"/><Relationship Id="rId11" Type="http://schemas.openxmlformats.org/officeDocument/2006/relationships/hyperlink" Target="https://en.wikipedia.org/wiki/Module_(programming)" TargetMode="External"/><Relationship Id="rId5" Type="http://schemas.openxmlformats.org/officeDocument/2006/relationships/hyperlink" Target="https://en.wikipedia.org/wiki/Microkernel" TargetMode="External"/><Relationship Id="rId10" Type="http://schemas.openxmlformats.org/officeDocument/2006/relationships/hyperlink" Target="https://en.wikipedia.org/wiki/Memory_management" TargetMode="External"/><Relationship Id="rId4" Type="http://schemas.openxmlformats.org/officeDocument/2006/relationships/hyperlink" Target="https://en.wikipedia.org/wiki/Supervisor_mode" TargetMode="External"/><Relationship Id="rId9" Type="http://schemas.openxmlformats.org/officeDocument/2006/relationships/hyperlink" Target="https://en.wikipedia.org/wiki/Concurrency_(computer_science)"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Inter-process_communication"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Thread_(computer_scienc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Address_space" TargetMode="Externa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Softwa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Source_cod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1994 Forrest Gump</a:t>
            </a:r>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a:t>
            </a:fld>
            <a:endParaRPr lang="en-US"/>
          </a:p>
        </p:txBody>
      </p:sp>
    </p:spTree>
    <p:extLst>
      <p:ext uri="{BB962C8B-B14F-4D97-AF65-F5344CB8AC3E}">
        <p14:creationId xmlns:p14="http://schemas.microsoft.com/office/powerpoint/2010/main" val="16879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inefficiency is not necessary. We know that there must be enough</a:t>
            </a:r>
          </a:p>
          <a:p>
            <a:r>
              <a:rPr lang="en-US" sz="1200" kern="1200" baseline="0" dirty="0">
                <a:solidFill>
                  <a:schemeClr val="tx1"/>
                </a:solidFill>
                <a:latin typeface="+mn-lt"/>
                <a:ea typeface="+mn-ea"/>
                <a:cs typeface="+mn-cs"/>
              </a:rPr>
              <a:t>memory to hold the OS (resident monitor) and one user program. Suppose that</a:t>
            </a:r>
          </a:p>
          <a:p>
            <a:r>
              <a:rPr lang="en-US" sz="1200" kern="1200" baseline="0" dirty="0">
                <a:solidFill>
                  <a:schemeClr val="tx1"/>
                </a:solidFill>
                <a:latin typeface="+mn-lt"/>
                <a:ea typeface="+mn-ea"/>
                <a:cs typeface="+mn-cs"/>
              </a:rPr>
              <a:t>there is room for the OS and two user programs. When one job needs to wait for</a:t>
            </a:r>
          </a:p>
          <a:p>
            <a:r>
              <a:rPr lang="en-US" sz="1200" kern="1200" baseline="0" dirty="0">
                <a:solidFill>
                  <a:schemeClr val="tx1"/>
                </a:solidFill>
                <a:latin typeface="+mn-lt"/>
                <a:ea typeface="+mn-ea"/>
                <a:cs typeface="+mn-cs"/>
              </a:rPr>
              <a:t>I/O, the processor can switch to the other job, which is likely not waiting for I/O.</a:t>
            </a:r>
          </a:p>
          <a:p>
            <a:endParaRPr lang="en-US" sz="1200" kern="1200" baseline="0" dirty="0">
              <a:solidFill>
                <a:schemeClr val="tx1"/>
              </a:solidFill>
              <a:latin typeface="+mn-lt"/>
              <a:ea typeface="+mn-ea"/>
              <a:cs typeface="+mn-cs"/>
            </a:endParaRPr>
          </a:p>
          <a:p>
            <a:pPr>
              <a:lnSpc>
                <a:spcPct val="90000"/>
              </a:lnSpc>
            </a:pPr>
            <a:r>
              <a:rPr lang="en-US" b="1" dirty="0">
                <a:solidFill>
                  <a:srgbClr val="3366FF"/>
                </a:solidFill>
                <a:latin typeface="Calibri"/>
                <a:ea typeface="MS PGothic" charset="0"/>
                <a:cs typeface="Calibri"/>
              </a:rPr>
              <a:t>Multiprogramming</a:t>
            </a:r>
            <a:r>
              <a:rPr lang="en-US" sz="1600" dirty="0">
                <a:latin typeface="Calibri"/>
                <a:ea typeface="MS PGothic" charset="0"/>
                <a:cs typeface="Calibri"/>
              </a:rPr>
              <a:t> (</a:t>
            </a:r>
            <a:r>
              <a:rPr lang="en-US" b="1" dirty="0">
                <a:solidFill>
                  <a:srgbClr val="3366FF"/>
                </a:solidFill>
                <a:latin typeface="Calibri"/>
                <a:ea typeface="MS PGothic" charset="0"/>
                <a:cs typeface="Calibri"/>
              </a:rPr>
              <a:t>Batch system</a:t>
            </a:r>
            <a:r>
              <a:rPr lang="en-US" sz="1600" dirty="0">
                <a:latin typeface="Calibri"/>
                <a:ea typeface="MS PGothic" charset="0"/>
                <a:cs typeface="Calibri"/>
              </a:rPr>
              <a:t>) needed for efficiency</a:t>
            </a:r>
          </a:p>
          <a:p>
            <a:pPr lvl="1">
              <a:lnSpc>
                <a:spcPct val="90000"/>
              </a:lnSpc>
            </a:pPr>
            <a:r>
              <a:rPr lang="en-US" sz="1600" dirty="0">
                <a:latin typeface="Calibri"/>
                <a:ea typeface="MS PGothic" charset="0"/>
                <a:cs typeface="Calibri"/>
              </a:rPr>
              <a:t>Single user cannot keep CPU and I/O devices busy at all times</a:t>
            </a:r>
          </a:p>
          <a:p>
            <a:pPr lvl="1">
              <a:lnSpc>
                <a:spcPct val="90000"/>
              </a:lnSpc>
            </a:pPr>
            <a:r>
              <a:rPr lang="en-US" sz="1600" dirty="0">
                <a:latin typeface="Calibri"/>
                <a:ea typeface="MS PGothic" charset="0"/>
                <a:cs typeface="Calibri"/>
              </a:rPr>
              <a:t>Multiprogramming organizes jobs (code and data) so CPU always has one to execute</a:t>
            </a:r>
          </a:p>
          <a:p>
            <a:pPr lvl="1">
              <a:lnSpc>
                <a:spcPct val="90000"/>
              </a:lnSpc>
            </a:pPr>
            <a:r>
              <a:rPr lang="en-US" sz="1600" dirty="0">
                <a:latin typeface="Calibri"/>
                <a:ea typeface="MS PGothic" charset="0"/>
                <a:cs typeface="Calibri"/>
              </a:rPr>
              <a:t>A subset of total jobs in system is kept in memory</a:t>
            </a:r>
          </a:p>
          <a:p>
            <a:pPr lvl="1">
              <a:lnSpc>
                <a:spcPct val="90000"/>
              </a:lnSpc>
            </a:pPr>
            <a:r>
              <a:rPr lang="en-US" sz="1600" dirty="0">
                <a:latin typeface="Calibri"/>
                <a:ea typeface="MS PGothic" charset="0"/>
                <a:cs typeface="Calibri"/>
              </a:rPr>
              <a:t>One job selected and run via </a:t>
            </a:r>
            <a:r>
              <a:rPr lang="en-US" b="1" dirty="0">
                <a:solidFill>
                  <a:srgbClr val="3366FF"/>
                </a:solidFill>
                <a:latin typeface="Calibri"/>
                <a:ea typeface="MS PGothic" charset="0"/>
                <a:cs typeface="Calibri"/>
              </a:rPr>
              <a:t>job scheduling</a:t>
            </a:r>
          </a:p>
          <a:p>
            <a:pPr lvl="1">
              <a:lnSpc>
                <a:spcPct val="90000"/>
              </a:lnSpc>
            </a:pPr>
            <a:r>
              <a:rPr lang="en-US" sz="1600" dirty="0">
                <a:latin typeface="Calibri"/>
                <a:ea typeface="MS PGothic" charset="0"/>
                <a:cs typeface="Calibri"/>
              </a:rPr>
              <a:t>When it has to wait (for I/O for example), OS switches to another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63628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dirty="0"/>
              <a:t>Wang PC 1968</a:t>
            </a:r>
          </a:p>
          <a:p>
            <a:r>
              <a:rPr lang="en-US" dirty="0" err="1"/>
              <a:t>ItemUnit</a:t>
            </a:r>
            <a:r>
              <a:rPr lang="en-US" dirty="0"/>
              <a:t> </a:t>
            </a:r>
            <a:r>
              <a:rPr lang="en-US" dirty="0" err="1"/>
              <a:t>Cost</a:t>
            </a:r>
            <a:r>
              <a:rPr lang="en-US" dirty="0" err="1">
                <a:effectLst/>
              </a:rPr>
              <a:t>CPU</a:t>
            </a:r>
            <a:r>
              <a:rPr lang="en-US" dirty="0">
                <a:effectLst/>
              </a:rPr>
              <a:t> + 4KB RAM$4,950 </a:t>
            </a:r>
          </a:p>
          <a:p>
            <a:r>
              <a:rPr lang="en-US" dirty="0">
                <a:effectLst/>
              </a:rPr>
              <a:t>4KB RAM expansion$2,500 </a:t>
            </a:r>
          </a:p>
          <a:p>
            <a:r>
              <a:rPr lang="en-US" dirty="0" err="1">
                <a:effectLst/>
              </a:rPr>
              <a:t>Selectric</a:t>
            </a:r>
            <a:r>
              <a:rPr lang="en-US" dirty="0">
                <a:effectLst/>
              </a:rPr>
              <a:t> terminal$4,200</a:t>
            </a:r>
          </a:p>
          <a:p>
            <a:r>
              <a:rPr lang="en-US" dirty="0">
                <a:effectLst/>
              </a:rPr>
              <a:t>Terminal control unit$500</a:t>
            </a:r>
          </a:p>
          <a:p>
            <a:r>
              <a:rPr lang="en-US" dirty="0">
                <a:effectLst/>
              </a:rPr>
              <a:t>Cassette storage$1,400</a:t>
            </a:r>
          </a:p>
          <a:p>
            <a:r>
              <a:rPr lang="en-US" dirty="0">
                <a:effectLst/>
              </a:rPr>
              <a:t>BASIC software and system setup$1,500</a:t>
            </a:r>
            <a:br>
              <a:rPr lang="en-US" dirty="0"/>
            </a:b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Just as multiprogramming allows the processor to handle multiple batch jobs</a:t>
            </a:r>
          </a:p>
          <a:p>
            <a:r>
              <a:rPr lang="en-US" sz="1200" kern="1200" baseline="0" dirty="0">
                <a:solidFill>
                  <a:schemeClr val="tx1"/>
                </a:solidFill>
                <a:latin typeface="+mn-lt"/>
                <a:ea typeface="+mn-ea"/>
                <a:cs typeface="+mn-cs"/>
              </a:rPr>
              <a:t>at a time, multiprogramming can also be used to handle multiple interactive jobs. In</a:t>
            </a:r>
          </a:p>
          <a:p>
            <a:r>
              <a:rPr lang="en-US" sz="1200" kern="1200" baseline="0" dirty="0">
                <a:solidFill>
                  <a:schemeClr val="tx1"/>
                </a:solidFill>
                <a:latin typeface="+mn-lt"/>
                <a:ea typeface="+mn-ea"/>
                <a:cs typeface="+mn-cs"/>
              </a:rPr>
              <a:t>this latter case, the technique is referred to as </a:t>
            </a:r>
            <a:r>
              <a:rPr lang="en-US" sz="1200" b="1" kern="1200" baseline="0" dirty="0">
                <a:solidFill>
                  <a:schemeClr val="tx1"/>
                </a:solidFill>
                <a:latin typeface="+mn-lt"/>
                <a:ea typeface="+mn-ea"/>
                <a:cs typeface="+mn-cs"/>
              </a:rPr>
              <a:t>time sharing , because processor time is</a:t>
            </a:r>
          </a:p>
          <a:p>
            <a:r>
              <a:rPr lang="en-US" sz="1200" kern="1200" baseline="0" dirty="0">
                <a:solidFill>
                  <a:schemeClr val="tx1"/>
                </a:solidFill>
                <a:latin typeface="+mn-lt"/>
                <a:ea typeface="+mn-ea"/>
                <a:cs typeface="+mn-cs"/>
              </a:rPr>
              <a:t>shared among multiple users. In a time-sharing system, multiple users simultaneously</a:t>
            </a:r>
          </a:p>
          <a:p>
            <a:r>
              <a:rPr lang="en-US" sz="1200" kern="1200" baseline="0" dirty="0">
                <a:solidFill>
                  <a:schemeClr val="tx1"/>
                </a:solidFill>
                <a:latin typeface="+mn-lt"/>
                <a:ea typeface="+mn-ea"/>
                <a:cs typeface="+mn-cs"/>
              </a:rPr>
              <a:t>access the system through terminals, with the OS interleaving the execution of each</a:t>
            </a:r>
          </a:p>
          <a:p>
            <a:r>
              <a:rPr lang="en-US" sz="1200" kern="1200" baseline="0" dirty="0">
                <a:solidFill>
                  <a:schemeClr val="tx1"/>
                </a:solidFill>
                <a:latin typeface="+mn-lt"/>
                <a:ea typeface="+mn-ea"/>
                <a:cs typeface="+mn-cs"/>
              </a:rPr>
              <a:t>user program in a short burst or quantum of computation. Thus, if there are </a:t>
            </a:r>
            <a:r>
              <a:rPr lang="en-US" sz="1200" i="1" kern="1200" baseline="0" dirty="0">
                <a:solidFill>
                  <a:schemeClr val="tx1"/>
                </a:solidFill>
                <a:latin typeface="+mn-lt"/>
                <a:ea typeface="+mn-ea"/>
                <a:cs typeface="+mn-cs"/>
              </a:rPr>
              <a:t>n users</a:t>
            </a:r>
          </a:p>
          <a:p>
            <a:r>
              <a:rPr lang="en-US" sz="1200" kern="1200" baseline="0" dirty="0">
                <a:solidFill>
                  <a:schemeClr val="tx1"/>
                </a:solidFill>
                <a:latin typeface="+mn-lt"/>
                <a:ea typeface="+mn-ea"/>
                <a:cs typeface="+mn-cs"/>
              </a:rPr>
              <a:t>actively requesting service at one time, each user will only see on the average 1/ </a:t>
            </a:r>
            <a:r>
              <a:rPr lang="en-US" sz="1200" i="1" kern="1200" baseline="0" dirty="0">
                <a:solidFill>
                  <a:schemeClr val="tx1"/>
                </a:solidFill>
                <a:latin typeface="+mn-lt"/>
                <a:ea typeface="+mn-ea"/>
                <a:cs typeface="+mn-cs"/>
              </a:rPr>
              <a:t>n</a:t>
            </a:r>
          </a:p>
          <a:p>
            <a:r>
              <a:rPr lang="en-US" sz="1200" kern="1200" baseline="0" dirty="0">
                <a:solidFill>
                  <a:schemeClr val="tx1"/>
                </a:solidFill>
                <a:latin typeface="+mn-lt"/>
                <a:ea typeface="+mn-ea"/>
                <a:cs typeface="+mn-cs"/>
              </a:rPr>
              <a:t>of the effective computer capacity, not counting OS overhead. However, given the</a:t>
            </a:r>
          </a:p>
          <a:p>
            <a:r>
              <a:rPr lang="en-US" sz="1200" kern="1200" baseline="0" dirty="0">
                <a:solidFill>
                  <a:schemeClr val="tx1"/>
                </a:solidFill>
                <a:latin typeface="+mn-lt"/>
                <a:ea typeface="+mn-ea"/>
                <a:cs typeface="+mn-cs"/>
              </a:rPr>
              <a:t>relatively slow human reaction time, the response time on a properly designed system</a:t>
            </a:r>
          </a:p>
          <a:p>
            <a:r>
              <a:rPr lang="en-US" sz="1200" kern="1200" baseline="0" dirty="0">
                <a:solidFill>
                  <a:schemeClr val="tx1"/>
                </a:solidFill>
                <a:latin typeface="+mn-lt"/>
                <a:ea typeface="+mn-ea"/>
                <a:cs typeface="+mn-cs"/>
              </a:rPr>
              <a:t>should be similar to that on a dedicated computer.</a:t>
            </a:r>
          </a:p>
          <a:p>
            <a:endParaRPr lang="en-US" sz="1200" kern="1200" baseline="0" dirty="0">
              <a:solidFill>
                <a:schemeClr val="tx1"/>
              </a:solidFill>
              <a:latin typeface="+mn-lt"/>
              <a:ea typeface="+mn-ea"/>
              <a:cs typeface="+mn-cs"/>
            </a:endParaRPr>
          </a:p>
          <a:p>
            <a:pPr>
              <a:lnSpc>
                <a:spcPct val="90000"/>
              </a:lnSpc>
            </a:pPr>
            <a:r>
              <a:rPr lang="en-US" b="1" dirty="0">
                <a:solidFill>
                  <a:srgbClr val="3366FF"/>
                </a:solidFill>
                <a:latin typeface="Calibri"/>
                <a:ea typeface="MS PGothic" charset="0"/>
                <a:cs typeface="Calibri"/>
              </a:rPr>
              <a:t>Timesharing </a:t>
            </a:r>
            <a:r>
              <a:rPr lang="en-US" sz="1600" dirty="0">
                <a:latin typeface="Calibri"/>
                <a:ea typeface="MS PGothic" charset="0"/>
                <a:cs typeface="Calibri"/>
              </a:rPr>
              <a:t>(</a:t>
            </a:r>
            <a:r>
              <a:rPr lang="en-US" b="1" dirty="0">
                <a:solidFill>
                  <a:srgbClr val="3366FF"/>
                </a:solidFill>
                <a:latin typeface="Calibri"/>
                <a:ea typeface="MS PGothic" charset="0"/>
                <a:cs typeface="Calibri"/>
              </a:rPr>
              <a:t>multitasking</a:t>
            </a:r>
            <a:r>
              <a:rPr lang="en-US" sz="1600" dirty="0">
                <a:latin typeface="Calibri"/>
                <a:ea typeface="MS PGothic" charset="0"/>
                <a:cs typeface="Calibri"/>
              </a:rPr>
              <a:t>)</a:t>
            </a:r>
            <a:r>
              <a:rPr lang="en-US" b="1" dirty="0">
                <a:solidFill>
                  <a:srgbClr val="3366FF"/>
                </a:solidFill>
                <a:latin typeface="Calibri"/>
                <a:ea typeface="MS PGothic" charset="0"/>
                <a:cs typeface="Calibri"/>
              </a:rPr>
              <a:t> </a:t>
            </a:r>
            <a:r>
              <a:rPr lang="en-US" sz="1600" dirty="0">
                <a:latin typeface="Calibri"/>
                <a:ea typeface="MS PGothic" charset="0"/>
                <a:cs typeface="Calibri"/>
              </a:rPr>
              <a:t>is logical extension in which CPU switches jobs so frequently that users can interact with each job while it is running, creating </a:t>
            </a:r>
            <a:r>
              <a:rPr lang="en-US" b="1" dirty="0">
                <a:solidFill>
                  <a:srgbClr val="3366FF"/>
                </a:solidFill>
                <a:latin typeface="Calibri"/>
                <a:ea typeface="MS PGothic" charset="0"/>
                <a:cs typeface="Calibri"/>
              </a:rPr>
              <a:t>interactive</a:t>
            </a:r>
            <a:r>
              <a:rPr lang="en-US" sz="1600" dirty="0">
                <a:latin typeface="Calibri"/>
                <a:ea typeface="MS PGothic" charset="0"/>
                <a:cs typeface="Calibri"/>
              </a:rPr>
              <a:t> computing</a:t>
            </a:r>
          </a:p>
          <a:p>
            <a:pPr lvl="1">
              <a:lnSpc>
                <a:spcPct val="90000"/>
              </a:lnSpc>
            </a:pPr>
            <a:r>
              <a:rPr lang="en-US" b="1" dirty="0">
                <a:solidFill>
                  <a:srgbClr val="3366FF"/>
                </a:solidFill>
                <a:latin typeface="Calibri"/>
                <a:ea typeface="MS PGothic" charset="0"/>
                <a:cs typeface="Calibri"/>
              </a:rPr>
              <a:t>Response time </a:t>
            </a:r>
            <a:r>
              <a:rPr lang="en-US" sz="1600" dirty="0">
                <a:latin typeface="Calibri"/>
                <a:ea typeface="MS PGothic" charset="0"/>
                <a:cs typeface="Calibri"/>
              </a:rPr>
              <a:t>should be &lt; 1 second</a:t>
            </a:r>
          </a:p>
          <a:p>
            <a:pPr lvl="1">
              <a:lnSpc>
                <a:spcPct val="90000"/>
              </a:lnSpc>
            </a:pPr>
            <a:r>
              <a:rPr lang="en-US" sz="1600" dirty="0">
                <a:latin typeface="Calibri"/>
                <a:ea typeface="MS PGothic" charset="0"/>
                <a:cs typeface="Calibri"/>
              </a:rPr>
              <a:t>Each user has at least one program executing in memory </a:t>
            </a:r>
            <a:r>
              <a:rPr lang="en-US" sz="1600" dirty="0">
                <a:latin typeface="Calibri"/>
                <a:ea typeface="MS PGothic" charset="0"/>
                <a:cs typeface="Calibri"/>
                <a:sym typeface="Wingdings 3" charset="0"/>
              </a:rPr>
              <a:t></a:t>
            </a:r>
            <a:r>
              <a:rPr lang="en-US" b="1" dirty="0">
                <a:solidFill>
                  <a:srgbClr val="3366FF"/>
                </a:solidFill>
                <a:latin typeface="Calibri"/>
                <a:ea typeface="MS PGothic" charset="0"/>
                <a:cs typeface="Calibri"/>
                <a:sym typeface="Wingdings 3" charset="0"/>
              </a:rPr>
              <a:t>process</a:t>
            </a:r>
          </a:p>
          <a:p>
            <a:pPr lvl="1">
              <a:lnSpc>
                <a:spcPct val="90000"/>
              </a:lnSpc>
            </a:pPr>
            <a:r>
              <a:rPr lang="en-US" sz="1600" dirty="0">
                <a:latin typeface="Calibri"/>
                <a:ea typeface="MS PGothic" charset="0"/>
                <a:cs typeface="Calibri"/>
                <a:sym typeface="Wingdings 3" charset="0"/>
              </a:rPr>
              <a:t>If several jobs ready to run at the same time  </a:t>
            </a:r>
            <a:r>
              <a:rPr lang="en-US" b="1" dirty="0">
                <a:solidFill>
                  <a:srgbClr val="3366FF"/>
                </a:solidFill>
                <a:latin typeface="Calibri"/>
                <a:ea typeface="MS PGothic" charset="0"/>
                <a:cs typeface="Calibri"/>
                <a:sym typeface="Wingdings 3" charset="0"/>
              </a:rPr>
              <a:t>CPU scheduling</a:t>
            </a:r>
          </a:p>
          <a:p>
            <a:pPr lvl="1">
              <a:lnSpc>
                <a:spcPct val="90000"/>
              </a:lnSpc>
            </a:pPr>
            <a:r>
              <a:rPr lang="en-US" sz="1600" dirty="0">
                <a:latin typeface="Calibri"/>
                <a:ea typeface="MS PGothic" charset="0"/>
                <a:cs typeface="Calibri"/>
                <a:sym typeface="Wingdings 3" charset="0"/>
              </a:rPr>
              <a:t>If processes don</a:t>
            </a:r>
            <a:r>
              <a:rPr lang="ja-JP" altLang="en-US" sz="1600" dirty="0">
                <a:latin typeface="Calibri"/>
                <a:ea typeface="MS PGothic" charset="0"/>
                <a:cs typeface="Calibri"/>
                <a:sym typeface="Wingdings 3" charset="0"/>
              </a:rPr>
              <a:t>’</a:t>
            </a:r>
            <a:r>
              <a:rPr lang="en-US" altLang="ja-JP" sz="1600" dirty="0">
                <a:latin typeface="Calibri"/>
                <a:ea typeface="MS PGothic" charset="0"/>
                <a:cs typeface="Calibri"/>
                <a:sym typeface="Wingdings 3" charset="0"/>
              </a:rPr>
              <a:t>t fit in memory, </a:t>
            </a:r>
            <a:r>
              <a:rPr lang="en-US" altLang="ja-JP" b="1" dirty="0">
                <a:solidFill>
                  <a:srgbClr val="3366FF"/>
                </a:solidFill>
                <a:latin typeface="Calibri"/>
                <a:ea typeface="MS PGothic" charset="0"/>
                <a:cs typeface="Calibri"/>
                <a:sym typeface="Wingdings 3" charset="0"/>
              </a:rPr>
              <a:t>swapping</a:t>
            </a:r>
            <a:r>
              <a:rPr lang="en-US" altLang="ja-JP" sz="1600" dirty="0">
                <a:latin typeface="Calibri"/>
                <a:ea typeface="MS PGothic" charset="0"/>
                <a:cs typeface="Calibri"/>
                <a:sym typeface="Wingdings 3" charset="0"/>
              </a:rPr>
              <a:t> moves them in and out to run</a:t>
            </a:r>
          </a:p>
          <a:p>
            <a:pPr lvl="1">
              <a:lnSpc>
                <a:spcPct val="90000"/>
              </a:lnSpc>
            </a:pPr>
            <a:r>
              <a:rPr lang="en-US" b="1" dirty="0">
                <a:solidFill>
                  <a:srgbClr val="3366FF"/>
                </a:solidFill>
                <a:latin typeface="Calibri"/>
                <a:ea typeface="MS PGothic" charset="0"/>
                <a:cs typeface="Calibri"/>
                <a:sym typeface="Wingdings 3" charset="0"/>
              </a:rPr>
              <a:t>Virtual memory </a:t>
            </a:r>
            <a:r>
              <a:rPr lang="en-US" sz="1600" dirty="0">
                <a:latin typeface="Calibri"/>
                <a:ea typeface="MS PGothic" charset="0"/>
                <a:cs typeface="Calibri"/>
                <a:sym typeface="Wingdings 3" charset="0"/>
              </a:rPr>
              <a:t>allows execution of processes not completely 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724109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47500" lnSpcReduction="20000"/>
          </a:bodyPr>
          <a:lstStyle/>
          <a:p>
            <a:r>
              <a:rPr lang="en-US" sz="2400" dirty="0">
                <a:latin typeface="+mn-lt"/>
                <a:ea typeface="MS PGothic" charset="0"/>
              </a:rPr>
              <a:t>OS provides an environment for execution of programs and services to programs and users</a:t>
            </a:r>
          </a:p>
          <a:p>
            <a:r>
              <a:rPr lang="en-US" sz="2400" dirty="0">
                <a:latin typeface="+mn-lt"/>
                <a:ea typeface="MS PGothic" charset="0"/>
              </a:rPr>
              <a:t>One set of operating-system services provides functions that are helpful to the user:</a:t>
            </a:r>
          </a:p>
          <a:p>
            <a:pPr lvl="1"/>
            <a:r>
              <a:rPr lang="en-US" sz="2000" b="1" dirty="0">
                <a:latin typeface="+mn-lt"/>
                <a:ea typeface="MS PGothic" charset="0"/>
              </a:rPr>
              <a:t>User interface </a:t>
            </a:r>
            <a:r>
              <a:rPr lang="en-US" sz="2000" dirty="0">
                <a:latin typeface="+mn-lt"/>
                <a:ea typeface="MS PGothic" charset="0"/>
              </a:rPr>
              <a:t>- Almost all operating systems have a user interface (</a:t>
            </a:r>
            <a:r>
              <a:rPr lang="en-US" sz="2000" b="1" dirty="0">
                <a:solidFill>
                  <a:srgbClr val="3366FF"/>
                </a:solidFill>
                <a:latin typeface="+mn-lt"/>
                <a:ea typeface="MS PGothic" charset="0"/>
              </a:rPr>
              <a:t>UI</a:t>
            </a:r>
            <a:r>
              <a:rPr lang="en-US" sz="2000" dirty="0">
                <a:latin typeface="+mn-lt"/>
                <a:ea typeface="MS PGothic" charset="0"/>
              </a:rPr>
              <a:t>).</a:t>
            </a:r>
          </a:p>
          <a:p>
            <a:pPr lvl="2"/>
            <a:r>
              <a:rPr lang="en-US" dirty="0">
                <a:latin typeface="+mn-lt"/>
                <a:ea typeface="MS PGothic" charset="0"/>
              </a:rPr>
              <a:t>Varies between </a:t>
            </a:r>
            <a:r>
              <a:rPr lang="en-US" b="1" dirty="0">
                <a:solidFill>
                  <a:srgbClr val="3366FF"/>
                </a:solidFill>
                <a:latin typeface="+mn-lt"/>
                <a:ea typeface="MS PGothic" charset="0"/>
              </a:rPr>
              <a:t>Command-Line </a:t>
            </a:r>
            <a:r>
              <a:rPr lang="en-US" b="1" dirty="0">
                <a:latin typeface="+mn-lt"/>
                <a:ea typeface="MS PGothic" charset="0"/>
              </a:rPr>
              <a:t>(</a:t>
            </a:r>
            <a:r>
              <a:rPr lang="en-US" b="1" dirty="0">
                <a:solidFill>
                  <a:srgbClr val="3366FF"/>
                </a:solidFill>
                <a:latin typeface="+mn-lt"/>
                <a:ea typeface="MS PGothic" charset="0"/>
              </a:rPr>
              <a:t>CLI</a:t>
            </a:r>
            <a:r>
              <a:rPr lang="en-US" b="1" dirty="0">
                <a:solidFill>
                  <a:srgbClr val="000000"/>
                </a:solidFill>
                <a:latin typeface="+mn-lt"/>
                <a:ea typeface="MS PGothic" charset="0"/>
              </a:rPr>
              <a:t>)</a:t>
            </a:r>
            <a:r>
              <a:rPr lang="en-US" dirty="0">
                <a:solidFill>
                  <a:srgbClr val="000000"/>
                </a:solidFill>
                <a:latin typeface="+mn-lt"/>
                <a:ea typeface="MS PGothic" charset="0"/>
              </a:rPr>
              <a:t>, </a:t>
            </a:r>
            <a:r>
              <a:rPr lang="en-US" b="1" dirty="0">
                <a:solidFill>
                  <a:srgbClr val="3366FF"/>
                </a:solidFill>
                <a:latin typeface="+mn-lt"/>
                <a:ea typeface="MS PGothic" charset="0"/>
              </a:rPr>
              <a:t>Graphics User Interface </a:t>
            </a:r>
            <a:r>
              <a:rPr lang="en-US" b="1" dirty="0">
                <a:solidFill>
                  <a:srgbClr val="000000"/>
                </a:solidFill>
                <a:latin typeface="+mn-lt"/>
                <a:ea typeface="MS PGothic" charset="0"/>
              </a:rPr>
              <a:t>(</a:t>
            </a:r>
            <a:r>
              <a:rPr lang="en-US" b="1" dirty="0">
                <a:solidFill>
                  <a:srgbClr val="3366FF"/>
                </a:solidFill>
                <a:latin typeface="+mn-lt"/>
                <a:ea typeface="MS PGothic" charset="0"/>
              </a:rPr>
              <a:t>GUI</a:t>
            </a:r>
            <a:r>
              <a:rPr lang="en-US" b="1" dirty="0">
                <a:solidFill>
                  <a:srgbClr val="000000"/>
                </a:solidFill>
                <a:latin typeface="+mn-lt"/>
                <a:ea typeface="MS PGothic" charset="0"/>
              </a:rPr>
              <a:t>)</a:t>
            </a:r>
            <a:r>
              <a:rPr lang="en-US" dirty="0">
                <a:solidFill>
                  <a:srgbClr val="000000"/>
                </a:solidFill>
                <a:latin typeface="+mn-lt"/>
                <a:ea typeface="MS PGothic" charset="0"/>
              </a:rPr>
              <a:t>,</a:t>
            </a:r>
            <a:r>
              <a:rPr lang="en-US" b="1" dirty="0">
                <a:solidFill>
                  <a:srgbClr val="3366FF"/>
                </a:solidFill>
                <a:latin typeface="+mn-lt"/>
                <a:ea typeface="MS PGothic" charset="0"/>
              </a:rPr>
              <a:t>   Batch</a:t>
            </a:r>
          </a:p>
          <a:p>
            <a:pPr lvl="1"/>
            <a:r>
              <a:rPr lang="en-US" sz="2000" b="1" dirty="0">
                <a:latin typeface="+mn-lt"/>
                <a:ea typeface="MS PGothic" charset="0"/>
              </a:rPr>
              <a:t>Program execution </a:t>
            </a:r>
            <a:r>
              <a:rPr lang="en-US" sz="2000" dirty="0">
                <a:latin typeface="+mn-lt"/>
                <a:ea typeface="MS PGothic" charset="0"/>
              </a:rPr>
              <a:t>- The system must be able to load a program into memory and to run that program, end execution, either normally or abnormally (indicating error)</a:t>
            </a:r>
          </a:p>
          <a:p>
            <a:pPr lvl="1"/>
            <a:r>
              <a:rPr lang="en-US" sz="2000" b="1" dirty="0">
                <a:latin typeface="+mn-lt"/>
                <a:ea typeface="MS PGothic" charset="0"/>
              </a:rPr>
              <a:t>I/O operations </a:t>
            </a:r>
            <a:r>
              <a:rPr lang="en-US" sz="2000" dirty="0">
                <a:latin typeface="+mn-lt"/>
                <a:ea typeface="MS PGothic" charset="0"/>
              </a:rPr>
              <a:t>-  A running program may require I/O, which may involve a file or an I/O device</a:t>
            </a:r>
          </a:p>
          <a:p>
            <a:r>
              <a:rPr lang="en-US" sz="1600" dirty="0">
                <a:latin typeface="Helvetica" charset="0"/>
                <a:ea typeface="MS PGothic" charset="0"/>
              </a:rPr>
              <a:t>One set of operating-system services provides functions that are helpful to the user (Cont.):</a:t>
            </a:r>
            <a:endParaRPr lang="en-US" sz="1600" b="1" dirty="0">
              <a:latin typeface="Helvetica" charset="0"/>
              <a:ea typeface="MS PGothic" charset="0"/>
            </a:endParaRPr>
          </a:p>
          <a:p>
            <a:pPr lvl="1"/>
            <a:r>
              <a:rPr lang="en-US" sz="1600" b="1" dirty="0">
                <a:latin typeface="Helvetica" charset="0"/>
                <a:ea typeface="MS PGothic" charset="0"/>
              </a:rPr>
              <a:t>File-system manipulation </a:t>
            </a:r>
            <a:r>
              <a:rPr lang="en-US" sz="1600" dirty="0">
                <a:latin typeface="Helvetica" charset="0"/>
                <a:ea typeface="MS PGothic" charset="0"/>
              </a:rPr>
              <a:t>-  The file system is of particular interest. Programs need to read and write files and directories, create and delete them, search them, list file Information, permission management.</a:t>
            </a:r>
            <a:endParaRPr lang="en-US" sz="1600" b="1" dirty="0">
              <a:latin typeface="Helvetica" charset="0"/>
              <a:ea typeface="MS PGothic" charset="0"/>
            </a:endParaRPr>
          </a:p>
          <a:p>
            <a:pPr lvl="1"/>
            <a:r>
              <a:rPr lang="en-US" sz="1600" b="1" dirty="0">
                <a:latin typeface="Helvetica" charset="0"/>
                <a:ea typeface="MS PGothic" charset="0"/>
              </a:rPr>
              <a:t>Communications</a:t>
            </a:r>
            <a:r>
              <a:rPr lang="en-US" sz="1600" dirty="0">
                <a:latin typeface="Helvetica" charset="0"/>
                <a:ea typeface="MS PGothic" charset="0"/>
              </a:rPr>
              <a:t> – Processes may exchange information, on the same computer or between computers over a network</a:t>
            </a:r>
          </a:p>
          <a:p>
            <a:pPr lvl="2"/>
            <a:r>
              <a:rPr lang="en-US" sz="1600" dirty="0">
                <a:latin typeface="Helvetica" charset="0"/>
                <a:ea typeface="MS PGothic" charset="0"/>
              </a:rPr>
              <a:t>Communications may be via shared memory or through message passing (packets moved by the OS)</a:t>
            </a:r>
          </a:p>
          <a:p>
            <a:pPr lvl="1"/>
            <a:r>
              <a:rPr lang="en-US" sz="1600" b="1" dirty="0">
                <a:latin typeface="Helvetica" charset="0"/>
                <a:ea typeface="MS PGothic" charset="0"/>
              </a:rPr>
              <a:t>Error detection </a:t>
            </a:r>
            <a:r>
              <a:rPr lang="en-US" sz="1600" dirty="0">
                <a:latin typeface="Helvetica" charset="0"/>
                <a:ea typeface="MS PGothic" charset="0"/>
              </a:rPr>
              <a:t>– OS needs to be constantly aware of possible errors</a:t>
            </a:r>
          </a:p>
          <a:p>
            <a:pPr lvl="2"/>
            <a:r>
              <a:rPr lang="en-US" sz="1600" dirty="0">
                <a:latin typeface="Helvetica" charset="0"/>
                <a:ea typeface="MS PGothic" charset="0"/>
              </a:rPr>
              <a:t>May occur in the CPU and memory hardware, in I/O devices, in user program</a:t>
            </a:r>
          </a:p>
          <a:p>
            <a:pPr lvl="2"/>
            <a:r>
              <a:rPr lang="en-US" sz="1600" dirty="0">
                <a:latin typeface="Helvetica" charset="0"/>
                <a:ea typeface="MS PGothic" charset="0"/>
              </a:rPr>
              <a:t>For each type of error, OS should take the appropriate action to ensure correct and consistent computing</a:t>
            </a:r>
          </a:p>
          <a:p>
            <a:pPr lvl="2"/>
            <a:r>
              <a:rPr lang="en-US" sz="1600" dirty="0">
                <a:latin typeface="Helvetica" charset="0"/>
                <a:ea typeface="MS PGothic" charset="0"/>
              </a:rPr>
              <a:t>Debugging facilities can greatly enhance the user</a:t>
            </a:r>
            <a:r>
              <a:rPr lang="ja-JP" altLang="en-US" sz="1600" dirty="0">
                <a:latin typeface="Helvetica" charset="0"/>
                <a:ea typeface="MS PGothic" charset="0"/>
              </a:rPr>
              <a:t>’</a:t>
            </a:r>
            <a:r>
              <a:rPr lang="en-US" altLang="ja-JP" sz="1600" dirty="0">
                <a:latin typeface="Helvetica" charset="0"/>
                <a:ea typeface="MS PGothic" charset="0"/>
              </a:rPr>
              <a:t>s and programmer</a:t>
            </a:r>
            <a:r>
              <a:rPr lang="ja-JP" altLang="en-US" sz="1600" dirty="0">
                <a:latin typeface="Helvetica" charset="0"/>
                <a:ea typeface="MS PGothic" charset="0"/>
              </a:rPr>
              <a:t>’</a:t>
            </a:r>
            <a:r>
              <a:rPr lang="en-US" altLang="ja-JP" sz="1600" dirty="0">
                <a:latin typeface="Helvetica" charset="0"/>
                <a:ea typeface="MS PGothic" charset="0"/>
              </a:rPr>
              <a:t>s abilities to efficiently use the system</a:t>
            </a:r>
            <a:endParaRPr lang="en-US" sz="1600" dirty="0">
              <a:latin typeface="Helvetica" charset="0"/>
              <a:ea typeface="MS PGothic" charset="0"/>
            </a:endParaRPr>
          </a:p>
          <a:p>
            <a:pPr>
              <a:lnSpc>
                <a:spcPct val="90000"/>
              </a:lnSpc>
            </a:pPr>
            <a:r>
              <a:rPr lang="en-US" sz="1600" dirty="0">
                <a:latin typeface="Helvetica" charset="0"/>
                <a:ea typeface="MS PGothic" charset="0"/>
              </a:rPr>
              <a:t>Another set of OS functions exists for ensuring the efficient operation of the system itself via resource sharing</a:t>
            </a:r>
          </a:p>
          <a:p>
            <a:pPr lvl="1">
              <a:lnSpc>
                <a:spcPct val="90000"/>
              </a:lnSpc>
            </a:pPr>
            <a:r>
              <a:rPr lang="en-US" sz="1600" b="1" dirty="0">
                <a:latin typeface="Helvetica" charset="0"/>
                <a:ea typeface="MS PGothic" charset="0"/>
              </a:rPr>
              <a:t>Resource allocation - </a:t>
            </a:r>
            <a:r>
              <a:rPr lang="en-US" sz="1600" dirty="0">
                <a:latin typeface="Helvetica" charset="0"/>
                <a:ea typeface="MS PGothic" charset="0"/>
              </a:rPr>
              <a:t>When  multiple users or multiple jobs running concurrently, resources must be allocated to each of them</a:t>
            </a:r>
          </a:p>
          <a:p>
            <a:pPr lvl="2">
              <a:lnSpc>
                <a:spcPct val="90000"/>
              </a:lnSpc>
            </a:pPr>
            <a:r>
              <a:rPr lang="en-US" sz="1600" dirty="0">
                <a:latin typeface="Helvetica" charset="0"/>
                <a:ea typeface="MS PGothic" charset="0"/>
              </a:rPr>
              <a:t>Many types of resources -   CPU cycles, main memory, file storage, I/O devices.</a:t>
            </a:r>
          </a:p>
          <a:p>
            <a:pPr lvl="1">
              <a:lnSpc>
                <a:spcPct val="90000"/>
              </a:lnSpc>
            </a:pPr>
            <a:r>
              <a:rPr lang="en-US" sz="1600" b="1" dirty="0">
                <a:latin typeface="Helvetica" charset="0"/>
                <a:ea typeface="MS PGothic" charset="0"/>
              </a:rPr>
              <a:t>Accounting -</a:t>
            </a:r>
            <a:r>
              <a:rPr lang="en-US" sz="1600" dirty="0">
                <a:latin typeface="Helvetica" charset="0"/>
                <a:ea typeface="MS PGothic" charset="0"/>
              </a:rPr>
              <a:t> To keep track of which users use how much and what kinds of computer resources</a:t>
            </a:r>
          </a:p>
          <a:p>
            <a:pPr lvl="1">
              <a:lnSpc>
                <a:spcPct val="90000"/>
              </a:lnSpc>
            </a:pPr>
            <a:r>
              <a:rPr lang="en-US" sz="1600" b="1" dirty="0">
                <a:latin typeface="Helvetica" charset="0"/>
                <a:ea typeface="MS PGothic" charset="0"/>
              </a:rPr>
              <a:t>Protection and security - </a:t>
            </a:r>
            <a:r>
              <a:rPr lang="en-US" sz="1600" dirty="0">
                <a:latin typeface="Helvetica" charset="0"/>
                <a:ea typeface="MS PGothic" charset="0"/>
              </a:rPr>
              <a:t>The owners of information stored in a multiuser or networked computer system may want to control use of that information, concurrent processes should not interfere with each other</a:t>
            </a:r>
          </a:p>
          <a:p>
            <a:pPr lvl="2">
              <a:lnSpc>
                <a:spcPct val="90000"/>
              </a:lnSpc>
            </a:pPr>
            <a:r>
              <a:rPr lang="en-US" sz="1600" b="1" dirty="0">
                <a:latin typeface="Helvetica" charset="0"/>
                <a:ea typeface="MS PGothic" charset="0"/>
              </a:rPr>
              <a:t>Protection</a:t>
            </a:r>
            <a:r>
              <a:rPr lang="en-US" sz="1600" dirty="0">
                <a:latin typeface="Helvetica" charset="0"/>
                <a:ea typeface="MS PGothic" charset="0"/>
              </a:rPr>
              <a:t> involves ensuring that all access to system resources is controlled</a:t>
            </a:r>
          </a:p>
          <a:p>
            <a:pPr lvl="2">
              <a:lnSpc>
                <a:spcPct val="90000"/>
              </a:lnSpc>
            </a:pPr>
            <a:r>
              <a:rPr lang="en-US" sz="1600" b="1" dirty="0">
                <a:latin typeface="Helvetica" charset="0"/>
                <a:ea typeface="MS PGothic" charset="0"/>
              </a:rPr>
              <a:t>Security</a:t>
            </a:r>
            <a:r>
              <a:rPr lang="en-US" sz="1600" dirty="0">
                <a:latin typeface="Helvetica" charset="0"/>
                <a:ea typeface="MS PGothic" charset="0"/>
              </a:rPr>
              <a:t> of the system from outsiders requires user authentication, extends to defending external I/O devices from invalid access attempts</a:t>
            </a:r>
          </a:p>
          <a:p>
            <a:pPr>
              <a:lnSpc>
                <a:spcPct val="90000"/>
              </a:lnSpc>
              <a:buFont typeface="Monotype Sorts" charset="0"/>
              <a:buNone/>
            </a:pPr>
            <a:endParaRPr lang="en-US" sz="1600" dirty="0">
              <a:latin typeface="Helvetica" charset="0"/>
              <a:ea typeface="MS PGothic" charset="0"/>
            </a:endParaRPr>
          </a:p>
          <a:p>
            <a:endParaRPr lang="en-US" dirty="0">
              <a:ea typeface="MS PGothic" charset="0"/>
            </a:endParaRPr>
          </a:p>
        </p:txBody>
      </p:sp>
    </p:spTree>
    <p:extLst>
      <p:ext uri="{BB962C8B-B14F-4D97-AF65-F5344CB8AC3E}">
        <p14:creationId xmlns:p14="http://schemas.microsoft.com/office/powerpoint/2010/main" val="111852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ＭＳ Ｐゴシック" charset="0"/>
                <a:cs typeface="ＭＳ Ｐゴシック" charset="0"/>
              </a:rPr>
              <a:t>Kernel </a:t>
            </a:r>
            <a:r>
              <a:rPr lang="en-US" sz="1200" b="1" i="0" kern="1200" dirty="0" err="1">
                <a:solidFill>
                  <a:schemeClr val="tx1"/>
                </a:solidFill>
                <a:effectLst/>
                <a:latin typeface="+mn-lt"/>
                <a:ea typeface="ＭＳ Ｐゴシック" charset="0"/>
                <a:cs typeface="ＭＳ Ｐゴシック" charset="0"/>
              </a:rPr>
              <a:t>Mode</a:t>
            </a:r>
            <a:r>
              <a:rPr lang="en-US" sz="1200" b="0" i="0" kern="1200" dirty="0" err="1">
                <a:solidFill>
                  <a:schemeClr val="tx1"/>
                </a:solidFill>
                <a:effectLst/>
                <a:latin typeface="+mn-lt"/>
                <a:ea typeface="ＭＳ Ｐゴシック" charset="0"/>
                <a:cs typeface="ＭＳ Ｐゴシック" charset="0"/>
              </a:rPr>
              <a:t>In</a:t>
            </a:r>
            <a:r>
              <a:rPr lang="en-US" sz="1200" b="0" i="0" kern="1200" dirty="0">
                <a:solidFill>
                  <a:schemeClr val="tx1"/>
                </a:solidFill>
                <a:effectLst/>
                <a:latin typeface="+mn-lt"/>
                <a:ea typeface="ＭＳ Ｐゴシック" charset="0"/>
                <a:cs typeface="ＭＳ Ｐゴシック" charset="0"/>
              </a:rPr>
              <a:t> Kernel mode, the executing code has complete and unrestricted access to the underlying hardware. It can execute any CPU instruction and reference any memory address. Kernel mode is generally reserved for the lowest-level, most trusted functions of the operating system. Crashes in kernel mode are catastrophic; they will halt the entire PC.</a:t>
            </a:r>
          </a:p>
          <a:p>
            <a:endParaRPr lang="en-US" sz="1200" b="0" i="0" kern="1200" dirty="0">
              <a:solidFill>
                <a:schemeClr val="tx1"/>
              </a:solidFill>
              <a:effectLst/>
              <a:latin typeface="+mn-lt"/>
              <a:ea typeface="ＭＳ Ｐゴシック" charset="0"/>
              <a:cs typeface="ＭＳ Ｐゴシック" charset="0"/>
            </a:endParaRPr>
          </a:p>
          <a:p>
            <a:r>
              <a:rPr lang="en-US" sz="1200" b="1" i="0" kern="1200" dirty="0">
                <a:solidFill>
                  <a:schemeClr val="tx1"/>
                </a:solidFill>
                <a:effectLst/>
                <a:latin typeface="+mn-lt"/>
                <a:ea typeface="ＭＳ Ｐゴシック" charset="0"/>
                <a:cs typeface="ＭＳ Ｐゴシック" charset="0"/>
              </a:rPr>
              <a:t>User </a:t>
            </a:r>
            <a:r>
              <a:rPr lang="en-US" sz="1200" b="1" i="0" kern="1200" dirty="0" err="1">
                <a:solidFill>
                  <a:schemeClr val="tx1"/>
                </a:solidFill>
                <a:effectLst/>
                <a:latin typeface="+mn-lt"/>
                <a:ea typeface="ＭＳ Ｐゴシック" charset="0"/>
                <a:cs typeface="ＭＳ Ｐゴシック" charset="0"/>
              </a:rPr>
              <a:t>Mode</a:t>
            </a:r>
            <a:r>
              <a:rPr lang="en-US" sz="1200" b="0" i="0" kern="1200" dirty="0" err="1">
                <a:solidFill>
                  <a:schemeClr val="tx1"/>
                </a:solidFill>
                <a:effectLst/>
                <a:latin typeface="+mn-lt"/>
                <a:ea typeface="ＭＳ Ｐゴシック" charset="0"/>
                <a:cs typeface="ＭＳ Ｐゴシック" charset="0"/>
              </a:rPr>
              <a:t>In</a:t>
            </a:r>
            <a:r>
              <a:rPr lang="en-US" sz="1200" b="0" i="0" kern="1200" dirty="0">
                <a:solidFill>
                  <a:schemeClr val="tx1"/>
                </a:solidFill>
                <a:effectLst/>
                <a:latin typeface="+mn-lt"/>
                <a:ea typeface="ＭＳ Ｐゴシック" charset="0"/>
                <a:cs typeface="ＭＳ Ｐゴシック" charset="0"/>
              </a:rPr>
              <a:t> User mode, the executing code has no ability to </a:t>
            </a:r>
            <a:r>
              <a:rPr lang="en-US" sz="1200" b="0" i="1" kern="1200" dirty="0">
                <a:solidFill>
                  <a:schemeClr val="tx1"/>
                </a:solidFill>
                <a:effectLst/>
                <a:latin typeface="+mn-lt"/>
                <a:ea typeface="ＭＳ Ｐゴシック" charset="0"/>
                <a:cs typeface="ＭＳ Ｐゴシック" charset="0"/>
              </a:rPr>
              <a:t>directly</a:t>
            </a:r>
            <a:r>
              <a:rPr lang="en-US" sz="1200" b="0" i="0" kern="1200" dirty="0">
                <a:solidFill>
                  <a:schemeClr val="tx1"/>
                </a:solidFill>
                <a:effectLst/>
                <a:latin typeface="+mn-lt"/>
                <a:ea typeface="ＭＳ Ｐゴシック" charset="0"/>
                <a:cs typeface="ＭＳ Ｐゴシック" charset="0"/>
              </a:rPr>
              <a:t> access hardware or reference memory. Code running in user mode must delegate to system APIs to access hardware or memory. Due to the protection afforded by this sort of isolation, crashes in user mode are always recoverable. Most of the code running on your computer will execute in user mode.</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13</a:t>
            </a:fld>
            <a:endParaRPr lang="en-US"/>
          </a:p>
        </p:txBody>
      </p:sp>
    </p:spTree>
    <p:extLst>
      <p:ext uri="{BB962C8B-B14F-4D97-AF65-F5344CB8AC3E}">
        <p14:creationId xmlns:p14="http://schemas.microsoft.com/office/powerpoint/2010/main" val="3220461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81A12067-50A8-3D4C-8E1B-7A59C92D5707}" type="slidenum">
              <a:rPr lang="en-US">
                <a:latin typeface="Times New Roman" charset="0"/>
              </a:rPr>
              <a:pPr/>
              <a:t>14</a:t>
            </a:fld>
            <a:endParaRPr lang="en-US">
              <a:latin typeface="Times New Roman" charset="0"/>
            </a:endParaRPr>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1819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6BA7584-C5C3-3742-B776-38CCEC936C34}" type="slidenum">
              <a:rPr lang="en-US">
                <a:latin typeface="Times New Roman" charset="0"/>
              </a:rPr>
              <a:pPr/>
              <a:t>15</a:t>
            </a:fld>
            <a:endParaRPr lang="en-US">
              <a:latin typeface="Times New Roman"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Helvetica" charset="0"/>
                <a:ea typeface="MS PGothic" charset="0"/>
              </a:rPr>
              <a:t>Design and Implementation of OS not </a:t>
            </a:r>
            <a:r>
              <a:rPr lang="ja-JP" altLang="en-US" dirty="0">
                <a:latin typeface="Helvetica" charset="0"/>
                <a:ea typeface="MS PGothic" charset="0"/>
              </a:rPr>
              <a:t>“</a:t>
            </a:r>
            <a:r>
              <a:rPr lang="en-US" altLang="ja-JP" dirty="0">
                <a:latin typeface="Helvetica" charset="0"/>
                <a:ea typeface="MS PGothic" charset="0"/>
              </a:rPr>
              <a:t>solvable</a:t>
            </a:r>
            <a:r>
              <a:rPr lang="ja-JP" altLang="en-US" dirty="0">
                <a:latin typeface="Helvetica" charset="0"/>
                <a:ea typeface="MS PGothic" charset="0"/>
              </a:rPr>
              <a:t>”</a:t>
            </a:r>
            <a:r>
              <a:rPr lang="en-US" altLang="ja-JP" dirty="0">
                <a:latin typeface="Helvetica" charset="0"/>
                <a:ea typeface="MS PGothic" charset="0"/>
              </a:rPr>
              <a:t>, but some approaches have proven successful</a:t>
            </a:r>
          </a:p>
          <a:p>
            <a:endParaRPr lang="en-US" sz="800" dirty="0">
              <a:latin typeface="Helvetica" charset="0"/>
              <a:ea typeface="MS PGothic" charset="0"/>
            </a:endParaRPr>
          </a:p>
          <a:p>
            <a:r>
              <a:rPr lang="en-US" dirty="0">
                <a:latin typeface="Helvetica" charset="0"/>
                <a:ea typeface="MS PGothic" charset="0"/>
              </a:rPr>
              <a:t>Internal structure of different Operating Systems  can vary widely</a:t>
            </a:r>
          </a:p>
          <a:p>
            <a:endParaRPr lang="en-US" sz="800" dirty="0">
              <a:latin typeface="Helvetica" charset="0"/>
              <a:ea typeface="MS PGothic" charset="0"/>
            </a:endParaRPr>
          </a:p>
          <a:p>
            <a:r>
              <a:rPr lang="en-US" dirty="0">
                <a:latin typeface="Helvetica" charset="0"/>
                <a:ea typeface="MS PGothic" charset="0"/>
              </a:rPr>
              <a:t>Start the design by defining goals and specifications </a:t>
            </a:r>
          </a:p>
          <a:p>
            <a:endParaRPr lang="en-US" sz="800" dirty="0">
              <a:latin typeface="Helvetica" charset="0"/>
              <a:ea typeface="MS PGothic" charset="0"/>
            </a:endParaRPr>
          </a:p>
          <a:p>
            <a:r>
              <a:rPr lang="en-US" dirty="0">
                <a:latin typeface="Helvetica" charset="0"/>
                <a:ea typeface="MS PGothic" charset="0"/>
              </a:rPr>
              <a:t>Affected by choice of hardware, type of system</a:t>
            </a:r>
          </a:p>
          <a:p>
            <a:endParaRPr lang="en-US" sz="800" dirty="0">
              <a:latin typeface="Helvetica" charset="0"/>
              <a:ea typeface="MS PGothic" charset="0"/>
            </a:endParaRPr>
          </a:p>
          <a:p>
            <a:r>
              <a:rPr lang="en-US" sz="800" b="1" dirty="0">
                <a:latin typeface="Helvetica" charset="0"/>
                <a:ea typeface="MS PGothic" charset="0"/>
              </a:rPr>
              <a:t>Users: </a:t>
            </a:r>
            <a:r>
              <a:rPr lang="en-US" sz="800" dirty="0">
                <a:latin typeface="Helvetica" charset="0"/>
                <a:ea typeface="MS PGothic" charset="0"/>
              </a:rPr>
              <a:t>use and learn</a:t>
            </a:r>
          </a:p>
          <a:p>
            <a:r>
              <a:rPr lang="en-US" sz="800" b="1" dirty="0">
                <a:latin typeface="Helvetica" charset="0"/>
                <a:ea typeface="MS PGothic" charset="0"/>
              </a:rPr>
              <a:t>System: </a:t>
            </a:r>
            <a:r>
              <a:rPr lang="en-US" sz="800" dirty="0">
                <a:latin typeface="Helvetica" charset="0"/>
                <a:ea typeface="MS PGothic" charset="0"/>
              </a:rPr>
              <a:t>design, implement,</a:t>
            </a:r>
            <a:r>
              <a:rPr lang="en-US" sz="800" baseline="0" dirty="0">
                <a:latin typeface="Helvetica" charset="0"/>
                <a:ea typeface="MS PGothic" charset="0"/>
              </a:rPr>
              <a:t> and maintain</a:t>
            </a:r>
            <a:endParaRPr lang="en-US" sz="800" dirty="0">
              <a:latin typeface="Helvetica" charset="0"/>
              <a:ea typeface="MS PGothic" charset="0"/>
            </a:endParaRPr>
          </a:p>
          <a:p>
            <a:endParaRPr lang="en-US" sz="800" dirty="0">
              <a:latin typeface="Helvetica" charset="0"/>
              <a:ea typeface="MS PGothic" charset="0"/>
            </a:endParaRPr>
          </a:p>
          <a:p>
            <a:r>
              <a:rPr lang="en-US" b="1" dirty="0">
                <a:solidFill>
                  <a:srgbClr val="3366FF"/>
                </a:solidFill>
                <a:latin typeface="Helvetica" charset="0"/>
                <a:ea typeface="MS PGothic" charset="0"/>
              </a:rPr>
              <a:t>User </a:t>
            </a:r>
            <a:r>
              <a:rPr lang="en-US" dirty="0">
                <a:latin typeface="Helvetica" charset="0"/>
                <a:ea typeface="MS PGothic" charset="0"/>
              </a:rPr>
              <a:t>goals and </a:t>
            </a:r>
            <a:r>
              <a:rPr lang="en-US" b="1" dirty="0">
                <a:solidFill>
                  <a:srgbClr val="3366FF"/>
                </a:solidFill>
                <a:latin typeface="Helvetica" charset="0"/>
                <a:ea typeface="MS PGothic" charset="0"/>
              </a:rPr>
              <a:t>System </a:t>
            </a:r>
            <a:r>
              <a:rPr lang="en-US" dirty="0">
                <a:latin typeface="Helvetica" charset="0"/>
                <a:ea typeface="MS PGothic" charset="0"/>
              </a:rPr>
              <a:t>goals</a:t>
            </a:r>
          </a:p>
          <a:p>
            <a:pPr lvl="1"/>
            <a:r>
              <a:rPr lang="en-US" dirty="0">
                <a:latin typeface="Helvetica" charset="0"/>
                <a:ea typeface="MS PGothic" charset="0"/>
              </a:rPr>
              <a:t>User goals – operating system should be convenient to use, easy to learn, reliable, safe, and fast</a:t>
            </a:r>
          </a:p>
          <a:p>
            <a:pPr lvl="1"/>
            <a:r>
              <a:rPr lang="en-US" dirty="0">
                <a:latin typeface="Helvetica" charset="0"/>
                <a:ea typeface="MS PGothic" charset="0"/>
              </a:rPr>
              <a:t>System goals – operating system should be easy to design, implement, and maintain, as well as flexible, reliable, error-free, and efficient</a:t>
            </a:r>
            <a:endParaRPr lang="en-US" dirty="0">
              <a:ea typeface="MS PGothic" charset="0"/>
            </a:endParaRPr>
          </a:p>
        </p:txBody>
      </p:sp>
    </p:spTree>
    <p:extLst>
      <p:ext uri="{BB962C8B-B14F-4D97-AF65-F5344CB8AC3E}">
        <p14:creationId xmlns:p14="http://schemas.microsoft.com/office/powerpoint/2010/main" val="1895320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954DDE6-060C-3B44-A20C-8B3A0039EFB7}" type="slidenum">
              <a:rPr lang="en-US">
                <a:latin typeface="Times New Roman" charset="0"/>
              </a:rPr>
              <a:pPr/>
              <a:t>16</a:t>
            </a:fld>
            <a:endParaRPr lang="en-US">
              <a:latin typeface="Times New Roman"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kern="1200" dirty="0">
                <a:solidFill>
                  <a:schemeClr val="tx1"/>
                </a:solidFill>
                <a:effectLst/>
                <a:latin typeface="+mn-lt"/>
                <a:ea typeface="ＭＳ Ｐゴシック" charset="0"/>
                <a:cs typeface="ＭＳ Ｐゴシック" charset="0"/>
              </a:rPr>
              <a:t>A </a:t>
            </a:r>
            <a:r>
              <a:rPr lang="en-US" sz="1200" b="1" i="0" kern="1200" dirty="0">
                <a:solidFill>
                  <a:schemeClr val="tx1"/>
                </a:solidFill>
                <a:effectLst/>
                <a:latin typeface="+mn-lt"/>
                <a:ea typeface="ＭＳ Ｐゴシック" charset="0"/>
                <a:cs typeface="ＭＳ Ｐゴシック" charset="0"/>
              </a:rPr>
              <a:t>monolithic kernel</a:t>
            </a:r>
            <a:r>
              <a:rPr lang="en-US" sz="1200" b="0" i="0" kern="1200" dirty="0">
                <a:solidFill>
                  <a:schemeClr val="tx1"/>
                </a:solidFill>
                <a:effectLst/>
                <a:latin typeface="+mn-lt"/>
                <a:ea typeface="ＭＳ Ｐゴシック" charset="0"/>
                <a:cs typeface="ＭＳ Ｐゴシック" charset="0"/>
              </a:rPr>
              <a:t> is an operating system architecture where the entire operating system is working in </a:t>
            </a:r>
            <a:r>
              <a:rPr lang="en-US" sz="1200" b="0" i="0" u="none" strike="noStrike" kern="1200" dirty="0">
                <a:solidFill>
                  <a:schemeClr val="tx1"/>
                </a:solidFill>
                <a:effectLst/>
                <a:latin typeface="+mn-lt"/>
                <a:ea typeface="ＭＳ Ｐゴシック" charset="0"/>
                <a:cs typeface="ＭＳ Ｐゴシック" charset="0"/>
                <a:hlinkClick r:id="rId3" tooltip="Kernel space"/>
              </a:rPr>
              <a:t>kernel space</a:t>
            </a:r>
            <a:r>
              <a:rPr lang="en-US" sz="1200" b="0" i="0" kern="1200" dirty="0">
                <a:solidFill>
                  <a:schemeClr val="tx1"/>
                </a:solidFill>
                <a:effectLst/>
                <a:latin typeface="+mn-lt"/>
                <a:ea typeface="ＭＳ Ｐゴシック" charset="0"/>
                <a:cs typeface="ＭＳ Ｐゴシック" charset="0"/>
              </a:rPr>
              <a:t> and is alone in </a:t>
            </a:r>
            <a:r>
              <a:rPr lang="en-US" sz="1200" b="0" i="0" u="none" strike="noStrike" kern="1200" dirty="0">
                <a:solidFill>
                  <a:schemeClr val="tx1"/>
                </a:solidFill>
                <a:effectLst/>
                <a:latin typeface="+mn-lt"/>
                <a:ea typeface="ＭＳ Ｐゴシック" charset="0"/>
                <a:cs typeface="ＭＳ Ｐゴシック" charset="0"/>
                <a:hlinkClick r:id="rId4" tooltip="Supervisor mode"/>
              </a:rPr>
              <a:t>supervisor mode</a:t>
            </a:r>
            <a:r>
              <a:rPr lang="en-US" sz="1200" b="0" i="0" kern="1200" dirty="0">
                <a:solidFill>
                  <a:schemeClr val="tx1"/>
                </a:solidFill>
                <a:effectLst/>
                <a:latin typeface="+mn-lt"/>
                <a:ea typeface="ＭＳ Ｐゴシック" charset="0"/>
                <a:cs typeface="ＭＳ Ｐゴシック" charset="0"/>
              </a:rPr>
              <a:t>. The monolithic model differs from other operating system architectures (such as the </a:t>
            </a:r>
            <a:r>
              <a:rPr lang="en-US" sz="1200" b="0" i="0" u="none" strike="noStrike" kern="1200" dirty="0">
                <a:solidFill>
                  <a:schemeClr val="tx1"/>
                </a:solidFill>
                <a:effectLst/>
                <a:latin typeface="+mn-lt"/>
                <a:ea typeface="ＭＳ Ｐゴシック" charset="0"/>
                <a:cs typeface="ＭＳ Ｐゴシック" charset="0"/>
                <a:hlinkClick r:id="rId5" tooltip="Microkernel"/>
              </a:rPr>
              <a:t>microkernel</a:t>
            </a:r>
            <a:r>
              <a:rPr lang="en-US" sz="1200" b="0" i="0" kern="1200" dirty="0">
                <a:solidFill>
                  <a:schemeClr val="tx1"/>
                </a:solidFill>
                <a:effectLst/>
                <a:latin typeface="+mn-lt"/>
                <a:ea typeface="ＭＳ Ｐゴシック" charset="0"/>
                <a:cs typeface="ＭＳ Ｐゴシック" charset="0"/>
              </a:rPr>
              <a:t> architecture)</a:t>
            </a:r>
            <a:r>
              <a:rPr lang="en-US" sz="1200" b="0" i="0" u="none" strike="noStrike" kern="1200" baseline="30000" dirty="0">
                <a:solidFill>
                  <a:schemeClr val="tx1"/>
                </a:solidFill>
                <a:effectLst/>
                <a:latin typeface="+mn-lt"/>
                <a:ea typeface="ＭＳ Ｐゴシック" charset="0"/>
                <a:cs typeface="ＭＳ Ｐゴシック" charset="0"/>
                <a:hlinkClick r:id="rId6"/>
              </a:rPr>
              <a:t>[1][2]</a:t>
            </a:r>
            <a:r>
              <a:rPr lang="en-US" sz="1200" b="0" i="0" kern="1200" dirty="0">
                <a:solidFill>
                  <a:schemeClr val="tx1"/>
                </a:solidFill>
                <a:effectLst/>
                <a:latin typeface="+mn-lt"/>
                <a:ea typeface="ＭＳ Ｐゴシック" charset="0"/>
                <a:cs typeface="ＭＳ Ｐゴシック" charset="0"/>
              </a:rPr>
              <a:t> in that it alone defines a high-level virtual interface over computer hardware. A set of primitives or </a:t>
            </a:r>
            <a:r>
              <a:rPr lang="en-US" sz="1200" b="0" i="0" u="none" strike="noStrike" kern="1200" dirty="0">
                <a:solidFill>
                  <a:schemeClr val="tx1"/>
                </a:solidFill>
                <a:effectLst/>
                <a:latin typeface="+mn-lt"/>
                <a:ea typeface="ＭＳ Ｐゴシック" charset="0"/>
                <a:cs typeface="ＭＳ Ｐゴシック" charset="0"/>
                <a:hlinkClick r:id="rId7" tooltip="System call"/>
              </a:rPr>
              <a:t>system calls</a:t>
            </a:r>
            <a:r>
              <a:rPr lang="en-US" sz="1200" b="0" i="0" kern="1200" dirty="0">
                <a:solidFill>
                  <a:schemeClr val="tx1"/>
                </a:solidFill>
                <a:effectLst/>
                <a:latin typeface="+mn-lt"/>
                <a:ea typeface="ＭＳ Ｐゴシック" charset="0"/>
                <a:cs typeface="ＭＳ Ｐゴシック" charset="0"/>
              </a:rPr>
              <a:t> implement all operating system services such as </a:t>
            </a:r>
            <a:r>
              <a:rPr lang="en-US" sz="1200" b="0" i="0" u="none" strike="noStrike" kern="1200" dirty="0">
                <a:solidFill>
                  <a:schemeClr val="tx1"/>
                </a:solidFill>
                <a:effectLst/>
                <a:latin typeface="+mn-lt"/>
                <a:ea typeface="ＭＳ Ｐゴシック" charset="0"/>
                <a:cs typeface="ＭＳ Ｐゴシック" charset="0"/>
                <a:hlinkClick r:id="rId8" tooltip="Process (computing)"/>
              </a:rPr>
              <a:t>process</a:t>
            </a:r>
            <a:r>
              <a:rPr lang="en-US" sz="1200" b="0" i="0" kern="1200" dirty="0">
                <a:solidFill>
                  <a:schemeClr val="tx1"/>
                </a:solidFill>
                <a:effectLst/>
                <a:latin typeface="+mn-lt"/>
                <a:ea typeface="ＭＳ Ｐゴシック" charset="0"/>
                <a:cs typeface="ＭＳ Ｐゴシック" charset="0"/>
              </a:rPr>
              <a:t> management, </a:t>
            </a:r>
            <a:r>
              <a:rPr lang="en-US" sz="1200" b="0" i="0" u="none" strike="noStrike" kern="1200" dirty="0">
                <a:solidFill>
                  <a:schemeClr val="tx1"/>
                </a:solidFill>
                <a:effectLst/>
                <a:latin typeface="+mn-lt"/>
                <a:ea typeface="ＭＳ Ｐゴシック" charset="0"/>
                <a:cs typeface="ＭＳ Ｐゴシック" charset="0"/>
                <a:hlinkClick r:id="rId9" tooltip="Concurrency (computer science)"/>
              </a:rPr>
              <a:t>concurrency</a:t>
            </a:r>
            <a:r>
              <a:rPr lang="en-US" sz="1200" b="0" i="0" kern="1200" dirty="0">
                <a:solidFill>
                  <a:schemeClr val="tx1"/>
                </a:solidFill>
                <a:effectLst/>
                <a:latin typeface="+mn-lt"/>
                <a:ea typeface="ＭＳ Ｐゴシック" charset="0"/>
                <a:cs typeface="ＭＳ Ｐゴシック" charset="0"/>
              </a:rPr>
              <a:t>, and </a:t>
            </a:r>
            <a:r>
              <a:rPr lang="en-US" sz="1200" b="0" i="0" u="none" strike="noStrike" kern="1200" dirty="0">
                <a:solidFill>
                  <a:schemeClr val="tx1"/>
                </a:solidFill>
                <a:effectLst/>
                <a:latin typeface="+mn-lt"/>
                <a:ea typeface="ＭＳ Ｐゴシック" charset="0"/>
                <a:cs typeface="ＭＳ Ｐゴシック" charset="0"/>
                <a:hlinkClick r:id="rId10" tooltip="Memory management"/>
              </a:rPr>
              <a:t>memory management</a:t>
            </a:r>
            <a:r>
              <a:rPr lang="en-US" sz="1200" b="0" i="0" kern="1200" dirty="0">
                <a:solidFill>
                  <a:schemeClr val="tx1"/>
                </a:solidFill>
                <a:effectLst/>
                <a:latin typeface="+mn-lt"/>
                <a:ea typeface="ＭＳ Ｐゴシック" charset="0"/>
                <a:cs typeface="ＭＳ Ｐゴシック" charset="0"/>
              </a:rPr>
              <a:t>. Device drivers can be added to the kernel as </a:t>
            </a:r>
            <a:r>
              <a:rPr lang="en-US" sz="1200" b="0" i="0" u="none" strike="noStrike" kern="1200" dirty="0">
                <a:solidFill>
                  <a:schemeClr val="tx1"/>
                </a:solidFill>
                <a:effectLst/>
                <a:latin typeface="+mn-lt"/>
                <a:ea typeface="ＭＳ Ｐゴシック" charset="0"/>
                <a:cs typeface="ＭＳ Ｐゴシック" charset="0"/>
                <a:hlinkClick r:id="rId11" tooltip="Module (programming)"/>
              </a:rPr>
              <a:t>modules</a:t>
            </a:r>
            <a:r>
              <a:rPr lang="en-US" sz="1200" b="0" i="0" kern="1200" dirty="0">
                <a:solidFill>
                  <a:schemeClr val="tx1"/>
                </a:solidFill>
                <a:effectLst/>
                <a:latin typeface="+mn-lt"/>
                <a:ea typeface="ＭＳ Ｐゴシック" charset="0"/>
                <a:cs typeface="ＭＳ Ｐゴシック" charset="0"/>
              </a:rPr>
              <a:t>.</a:t>
            </a:r>
            <a:endParaRPr lang="en-US" dirty="0">
              <a:latin typeface="Arial" charset="0"/>
              <a:ea typeface="MS PGothic" charset="0"/>
            </a:endParaRPr>
          </a:p>
          <a:p>
            <a:endParaRPr lang="en-US" dirty="0">
              <a:latin typeface="Arial" charset="0"/>
              <a:ea typeface="MS PGothic" charset="0"/>
            </a:endParaRPr>
          </a:p>
          <a:p>
            <a:r>
              <a:rPr lang="en-US" dirty="0">
                <a:latin typeface="Arial" charset="0"/>
                <a:ea typeface="MS PGothic" charset="0"/>
              </a:rPr>
              <a:t>Non Simple Structure  -- UNIX</a:t>
            </a:r>
          </a:p>
          <a:p>
            <a:pPr>
              <a:buFont typeface="Monotype Sorts" charset="0"/>
              <a:buNone/>
            </a:pPr>
            <a:endParaRPr lang="en-US" dirty="0">
              <a:latin typeface="Helvetica" charset="0"/>
              <a:ea typeface="MS PGothic" charset="0"/>
            </a:endParaRPr>
          </a:p>
          <a:p>
            <a:pPr>
              <a:buFont typeface="Monotype Sorts" charset="0"/>
              <a:buNone/>
            </a:pPr>
            <a:r>
              <a:rPr lang="en-US" dirty="0">
                <a:latin typeface="Helvetica" charset="0"/>
                <a:ea typeface="MS PGothic" charset="0"/>
              </a:rPr>
              <a:t>UNIX – limited by hardware functionality, the original UNIX operating system had limited structuring.  The UNIX OS consists of two separable parts</a:t>
            </a:r>
          </a:p>
          <a:p>
            <a:pPr lvl="1"/>
            <a:r>
              <a:rPr lang="en-US" b="1" dirty="0">
                <a:latin typeface="Helvetica" charset="0"/>
                <a:ea typeface="MS PGothic" charset="0"/>
              </a:rPr>
              <a:t>Systems programs</a:t>
            </a:r>
          </a:p>
          <a:p>
            <a:pPr lvl="1"/>
            <a:r>
              <a:rPr lang="en-US" dirty="0">
                <a:latin typeface="Helvetica" charset="0"/>
                <a:ea typeface="MS PGothic" charset="0"/>
              </a:rPr>
              <a:t>The kernel</a:t>
            </a:r>
          </a:p>
          <a:p>
            <a:pPr lvl="2"/>
            <a:r>
              <a:rPr lang="en-US" dirty="0">
                <a:latin typeface="Helvetica" charset="0"/>
                <a:ea typeface="MS PGothic" charset="0"/>
              </a:rPr>
              <a:t>Consists of everything below the system-call interface and above the physical hardware</a:t>
            </a:r>
          </a:p>
          <a:p>
            <a:pPr lvl="2"/>
            <a:r>
              <a:rPr lang="en-US" dirty="0">
                <a:latin typeface="Helvetica" charset="0"/>
                <a:ea typeface="MS PGothic" charset="0"/>
              </a:rPr>
              <a:t>Provides the file system, CPU scheduling, memory management, and other operating-system functions; a large number of functions for one level</a:t>
            </a:r>
          </a:p>
          <a:p>
            <a:endParaRPr lang="en-US" dirty="0">
              <a:ea typeface="MS PGothic" charset="0"/>
            </a:endParaRPr>
          </a:p>
        </p:txBody>
      </p:sp>
    </p:spTree>
    <p:extLst>
      <p:ext uri="{BB962C8B-B14F-4D97-AF65-F5344CB8AC3E}">
        <p14:creationId xmlns:p14="http://schemas.microsoft.com/office/powerpoint/2010/main" val="1020085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17</a:t>
            </a:fld>
            <a:endParaRPr lang="en-US">
              <a:latin typeface="Times New Roman"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kern="1200" dirty="0">
                <a:solidFill>
                  <a:schemeClr val="tx1"/>
                </a:solidFill>
                <a:effectLst/>
                <a:latin typeface="+mn-lt"/>
                <a:ea typeface="ＭＳ Ｐゴシック" charset="0"/>
                <a:cs typeface="ＭＳ Ｐゴシック" charset="0"/>
              </a:rPr>
              <a:t>In </a:t>
            </a:r>
            <a:r>
              <a:rPr lang="en-US" sz="1200" b="0" i="0" u="none" strike="noStrike" kern="1200" dirty="0">
                <a:solidFill>
                  <a:schemeClr val="tx1"/>
                </a:solidFill>
                <a:effectLst/>
                <a:latin typeface="+mn-lt"/>
                <a:ea typeface="ＭＳ Ｐゴシック" charset="0"/>
                <a:cs typeface="ＭＳ Ｐゴシック" charset="0"/>
                <a:hlinkClick r:id="rId3" tooltip="Computer science"/>
              </a:rPr>
              <a:t>computer science</a:t>
            </a:r>
            <a:r>
              <a:rPr lang="en-US" sz="1200" b="0" i="0" kern="1200" dirty="0">
                <a:solidFill>
                  <a:schemeClr val="tx1"/>
                </a:solidFill>
                <a:effectLst/>
                <a:latin typeface="+mn-lt"/>
                <a:ea typeface="ＭＳ Ｐゴシック" charset="0"/>
                <a:cs typeface="ＭＳ Ｐゴシック" charset="0"/>
              </a:rPr>
              <a:t>, a </a:t>
            </a:r>
            <a:r>
              <a:rPr lang="en-US" sz="1200" b="1" i="0" kern="1200" dirty="0">
                <a:solidFill>
                  <a:schemeClr val="tx1"/>
                </a:solidFill>
                <a:effectLst/>
                <a:latin typeface="+mn-lt"/>
                <a:ea typeface="ＭＳ Ｐゴシック" charset="0"/>
                <a:cs typeface="ＭＳ Ｐゴシック" charset="0"/>
              </a:rPr>
              <a:t>microkernel</a:t>
            </a:r>
            <a:r>
              <a:rPr lang="en-US" sz="1200" b="0" i="0" kern="1200" dirty="0">
                <a:solidFill>
                  <a:schemeClr val="tx1"/>
                </a:solidFill>
                <a:effectLst/>
                <a:latin typeface="+mn-lt"/>
                <a:ea typeface="ＭＳ Ｐゴシック" charset="0"/>
                <a:cs typeface="ＭＳ Ｐゴシック" charset="0"/>
              </a:rPr>
              <a:t> (also known as </a:t>
            </a:r>
            <a:r>
              <a:rPr lang="en-US" sz="1200" b="0" i="1" kern="1200" dirty="0">
                <a:solidFill>
                  <a:schemeClr val="tx1"/>
                </a:solidFill>
                <a:effectLst/>
                <a:latin typeface="+mn-lt"/>
                <a:ea typeface="ＭＳ Ｐゴシック" charset="0"/>
                <a:cs typeface="ＭＳ Ｐゴシック" charset="0"/>
              </a:rPr>
              <a:t>μ-kernel</a:t>
            </a:r>
            <a:r>
              <a:rPr lang="en-US" sz="1200" b="0" i="0" kern="1200" dirty="0">
                <a:solidFill>
                  <a:schemeClr val="tx1"/>
                </a:solidFill>
                <a:effectLst/>
                <a:latin typeface="+mn-lt"/>
                <a:ea typeface="ＭＳ Ｐゴシック" charset="0"/>
                <a:cs typeface="ＭＳ Ｐゴシック" charset="0"/>
              </a:rPr>
              <a:t>) is the near-minimum amount of </a:t>
            </a:r>
            <a:r>
              <a:rPr lang="en-US" sz="1200" b="0" i="0" u="none" strike="noStrike" kern="1200" dirty="0">
                <a:solidFill>
                  <a:schemeClr val="tx1"/>
                </a:solidFill>
                <a:effectLst/>
                <a:latin typeface="+mn-lt"/>
                <a:ea typeface="ＭＳ Ｐゴシック" charset="0"/>
                <a:cs typeface="ＭＳ Ｐゴシック" charset="0"/>
                <a:hlinkClick r:id="rId4" tooltip="Software"/>
              </a:rPr>
              <a:t>software</a:t>
            </a:r>
            <a:r>
              <a:rPr lang="en-US" sz="1200" b="0" i="0" kern="1200" dirty="0">
                <a:solidFill>
                  <a:schemeClr val="tx1"/>
                </a:solidFill>
                <a:effectLst/>
                <a:latin typeface="+mn-lt"/>
                <a:ea typeface="ＭＳ Ｐゴシック" charset="0"/>
                <a:cs typeface="ＭＳ Ｐゴシック" charset="0"/>
              </a:rPr>
              <a:t> that can provide the mechanisms needed to implement an </a:t>
            </a:r>
            <a:r>
              <a:rPr lang="en-US" sz="1200" b="0" i="0" u="none" strike="noStrike" kern="1200" dirty="0">
                <a:solidFill>
                  <a:schemeClr val="tx1"/>
                </a:solidFill>
                <a:effectLst/>
                <a:latin typeface="+mn-lt"/>
                <a:ea typeface="ＭＳ Ｐゴシック" charset="0"/>
                <a:cs typeface="ＭＳ Ｐゴシック" charset="0"/>
                <a:hlinkClick r:id="rId5" tooltip="Operating system"/>
              </a:rPr>
              <a:t>operating system</a:t>
            </a:r>
            <a:r>
              <a:rPr lang="en-US" sz="1200" b="0" i="0" kern="1200" dirty="0">
                <a:solidFill>
                  <a:schemeClr val="tx1"/>
                </a:solidFill>
                <a:effectLst/>
                <a:latin typeface="+mn-lt"/>
                <a:ea typeface="ＭＳ Ｐゴシック" charset="0"/>
                <a:cs typeface="ＭＳ Ｐゴシック" charset="0"/>
              </a:rPr>
              <a:t> (OS). These mechanisms include low-level </a:t>
            </a:r>
            <a:r>
              <a:rPr lang="en-US" sz="1200" b="0" i="0" u="none" strike="noStrike" kern="1200" dirty="0">
                <a:solidFill>
                  <a:schemeClr val="tx1"/>
                </a:solidFill>
                <a:effectLst/>
                <a:latin typeface="+mn-lt"/>
                <a:ea typeface="ＭＳ Ｐゴシック" charset="0"/>
                <a:cs typeface="ＭＳ Ｐゴシック" charset="0"/>
                <a:hlinkClick r:id="rId6" tooltip="Address space"/>
              </a:rPr>
              <a:t>address space</a:t>
            </a:r>
            <a:r>
              <a:rPr lang="en-US" sz="1200" b="0" i="0" kern="1200" dirty="0">
                <a:solidFill>
                  <a:schemeClr val="tx1"/>
                </a:solidFill>
                <a:effectLst/>
                <a:latin typeface="+mn-lt"/>
                <a:ea typeface="ＭＳ Ｐゴシック" charset="0"/>
                <a:cs typeface="ＭＳ Ｐゴシック" charset="0"/>
              </a:rPr>
              <a:t> </a:t>
            </a:r>
            <a:r>
              <a:rPr lang="en-US" sz="1200" b="0" i="0" kern="1200" dirty="0" err="1">
                <a:solidFill>
                  <a:schemeClr val="tx1"/>
                </a:solidFill>
                <a:effectLst/>
                <a:latin typeface="+mn-lt"/>
                <a:ea typeface="ＭＳ Ｐゴシック" charset="0"/>
                <a:cs typeface="ＭＳ Ｐゴシック" charset="0"/>
              </a:rPr>
              <a:t>management,</a:t>
            </a:r>
            <a:r>
              <a:rPr lang="en-US" sz="1200" b="0" i="0" u="none" strike="noStrike" kern="1200" dirty="0" err="1">
                <a:solidFill>
                  <a:schemeClr val="tx1"/>
                </a:solidFill>
                <a:effectLst/>
                <a:latin typeface="+mn-lt"/>
                <a:ea typeface="ＭＳ Ｐゴシック" charset="0"/>
                <a:cs typeface="ＭＳ Ｐゴシック" charset="0"/>
                <a:hlinkClick r:id="rId7" tooltip="Thread (computer science)"/>
              </a:rPr>
              <a:t>thread</a:t>
            </a:r>
            <a:r>
              <a:rPr lang="en-US" sz="1200" b="0" i="0" kern="1200" dirty="0">
                <a:solidFill>
                  <a:schemeClr val="tx1"/>
                </a:solidFill>
                <a:effectLst/>
                <a:latin typeface="+mn-lt"/>
                <a:ea typeface="ＭＳ Ｐゴシック" charset="0"/>
                <a:cs typeface="ＭＳ Ｐゴシック" charset="0"/>
              </a:rPr>
              <a:t> management, and </a:t>
            </a:r>
            <a:r>
              <a:rPr lang="en-US" sz="1200" b="0" i="0" u="none" strike="noStrike" kern="1200" dirty="0">
                <a:solidFill>
                  <a:schemeClr val="tx1"/>
                </a:solidFill>
                <a:effectLst/>
                <a:latin typeface="+mn-lt"/>
                <a:ea typeface="ＭＳ Ｐゴシック" charset="0"/>
                <a:cs typeface="ＭＳ Ｐゴシック" charset="0"/>
                <a:hlinkClick r:id="rId8" tooltip="Inter-process communication"/>
              </a:rPr>
              <a:t>inter-process communication</a:t>
            </a:r>
            <a:r>
              <a:rPr lang="en-US" sz="1200" b="0" i="0" kern="1200" dirty="0">
                <a:solidFill>
                  <a:schemeClr val="tx1"/>
                </a:solidFill>
                <a:effectLst/>
                <a:latin typeface="+mn-lt"/>
                <a:ea typeface="ＭＳ Ｐゴシック" charset="0"/>
                <a:cs typeface="ＭＳ Ｐゴシック" charset="0"/>
              </a:rPr>
              <a:t> (IPC).</a:t>
            </a:r>
            <a:endParaRPr lang="en-US" dirty="0">
              <a:latin typeface="Helvetica" charset="0"/>
              <a:ea typeface="MS PGothic" charset="0"/>
            </a:endParaRPr>
          </a:p>
          <a:p>
            <a:endParaRPr lang="en-US" dirty="0">
              <a:latin typeface="Helvetica" charset="0"/>
              <a:ea typeface="MS PGothic" charset="0"/>
            </a:endParaRPr>
          </a:p>
          <a:p>
            <a:r>
              <a:rPr lang="en-US" dirty="0">
                <a:latin typeface="Helvetica" charset="0"/>
                <a:ea typeface="MS PGothic" charset="0"/>
              </a:rPr>
              <a:t>Moves as much from the kernel into user space</a:t>
            </a:r>
          </a:p>
          <a:p>
            <a:r>
              <a:rPr lang="en-US" b="1" dirty="0">
                <a:solidFill>
                  <a:srgbClr val="3366FF"/>
                </a:solidFill>
                <a:latin typeface="Helvetica" charset="0"/>
                <a:ea typeface="MS PGothic" charset="0"/>
              </a:rPr>
              <a:t>Mach </a:t>
            </a:r>
            <a:r>
              <a:rPr lang="en-US" dirty="0">
                <a:latin typeface="Helvetica" charset="0"/>
                <a:ea typeface="MS PGothic" charset="0"/>
              </a:rPr>
              <a:t>example of </a:t>
            </a:r>
            <a:r>
              <a:rPr lang="en-US" b="1" dirty="0">
                <a:solidFill>
                  <a:srgbClr val="3366FF"/>
                </a:solidFill>
                <a:latin typeface="Helvetica" charset="0"/>
                <a:ea typeface="MS PGothic" charset="0"/>
              </a:rPr>
              <a:t>microkernel</a:t>
            </a:r>
          </a:p>
          <a:p>
            <a:pPr lvl="1"/>
            <a:r>
              <a:rPr lang="en-US" dirty="0">
                <a:latin typeface="Helvetica" charset="0"/>
                <a:ea typeface="MS PGothic" charset="0"/>
              </a:rPr>
              <a:t>Mac OS X kernel (</a:t>
            </a:r>
            <a:r>
              <a:rPr lang="en-US" b="1" dirty="0">
                <a:solidFill>
                  <a:srgbClr val="3366FF"/>
                </a:solidFill>
                <a:latin typeface="Helvetica" charset="0"/>
                <a:ea typeface="MS PGothic" charset="0"/>
              </a:rPr>
              <a:t>Darwin</a:t>
            </a:r>
            <a:r>
              <a:rPr lang="en-US" dirty="0">
                <a:latin typeface="Helvetica" charset="0"/>
                <a:ea typeface="MS PGothic" charset="0"/>
              </a:rPr>
              <a:t>) partly based on Mach</a:t>
            </a:r>
            <a:endParaRPr lang="en-US" sz="800" dirty="0">
              <a:latin typeface="Helvetica" charset="0"/>
              <a:ea typeface="MS PGothic" charset="0"/>
            </a:endParaRPr>
          </a:p>
          <a:p>
            <a:r>
              <a:rPr lang="en-US" dirty="0">
                <a:latin typeface="Helvetica" charset="0"/>
                <a:ea typeface="MS PGothic" charset="0"/>
              </a:rPr>
              <a:t>Communication takes place between user modules using </a:t>
            </a:r>
            <a:r>
              <a:rPr lang="en-US" b="1" dirty="0">
                <a:solidFill>
                  <a:srgbClr val="3366FF"/>
                </a:solidFill>
                <a:latin typeface="Helvetica" charset="0"/>
                <a:ea typeface="MS PGothic" charset="0"/>
              </a:rPr>
              <a:t>message passing</a:t>
            </a:r>
            <a:endParaRPr lang="en-US" sz="800" dirty="0">
              <a:latin typeface="Helvetica" charset="0"/>
              <a:ea typeface="MS PGothic" charset="0"/>
            </a:endParaRPr>
          </a:p>
          <a:p>
            <a:r>
              <a:rPr lang="en-US" b="1" dirty="0">
                <a:latin typeface="Helvetica" charset="0"/>
                <a:ea typeface="MS PGothic" charset="0"/>
              </a:rPr>
              <a:t>Benefits:</a:t>
            </a:r>
          </a:p>
          <a:p>
            <a:pPr lvl="1"/>
            <a:r>
              <a:rPr lang="en-US" dirty="0">
                <a:latin typeface="Helvetica" charset="0"/>
                <a:ea typeface="MS PGothic" charset="0"/>
              </a:rPr>
              <a:t>Easier to extend a microkernel</a:t>
            </a:r>
          </a:p>
          <a:p>
            <a:pPr lvl="1"/>
            <a:r>
              <a:rPr lang="en-US" dirty="0">
                <a:latin typeface="Helvetica" charset="0"/>
                <a:ea typeface="MS PGothic" charset="0"/>
              </a:rPr>
              <a:t>Easier to port the operating system to new architectures</a:t>
            </a:r>
          </a:p>
          <a:p>
            <a:pPr lvl="1"/>
            <a:r>
              <a:rPr lang="en-US" dirty="0">
                <a:latin typeface="Helvetica" charset="0"/>
                <a:ea typeface="MS PGothic" charset="0"/>
              </a:rPr>
              <a:t>More reliable (less code is running in kernel mode)</a:t>
            </a:r>
          </a:p>
          <a:p>
            <a:pPr lvl="1"/>
            <a:r>
              <a:rPr lang="en-US" dirty="0">
                <a:latin typeface="Helvetica" charset="0"/>
                <a:ea typeface="MS PGothic" charset="0"/>
              </a:rPr>
              <a:t>More secure</a:t>
            </a:r>
            <a:endParaRPr lang="en-US" sz="800" dirty="0">
              <a:latin typeface="Helvetica" charset="0"/>
              <a:ea typeface="MS PGothic" charset="0"/>
            </a:endParaRPr>
          </a:p>
          <a:p>
            <a:r>
              <a:rPr lang="en-US" b="1" dirty="0">
                <a:latin typeface="Helvetica" charset="0"/>
                <a:ea typeface="MS PGothic" charset="0"/>
              </a:rPr>
              <a:t>Detriments:</a:t>
            </a:r>
          </a:p>
          <a:p>
            <a:pPr lvl="1"/>
            <a:r>
              <a:rPr lang="en-US" dirty="0">
                <a:latin typeface="Helvetica" charset="0"/>
                <a:ea typeface="MS PGothic" charset="0"/>
              </a:rPr>
              <a:t>Performance overhead of user space to kernel space communication</a:t>
            </a:r>
          </a:p>
          <a:p>
            <a:endParaRPr lang="en-US" dirty="0">
              <a:ea typeface="MS PGothic" charset="0"/>
            </a:endParaRPr>
          </a:p>
        </p:txBody>
      </p:sp>
    </p:spTree>
    <p:extLst>
      <p:ext uri="{BB962C8B-B14F-4D97-AF65-F5344CB8AC3E}">
        <p14:creationId xmlns:p14="http://schemas.microsoft.com/office/powerpoint/2010/main" val="121657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18</a:t>
            </a:fld>
            <a:endParaRPr lang="en-US">
              <a:latin typeface="Times New Roman"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endParaRPr>
          </a:p>
        </p:txBody>
      </p:sp>
    </p:spTree>
    <p:extLst>
      <p:ext uri="{BB962C8B-B14F-4D97-AF65-F5344CB8AC3E}">
        <p14:creationId xmlns:p14="http://schemas.microsoft.com/office/powerpoint/2010/main" val="766339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Where is the process manager?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140459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a:latin typeface="Calibri" charset="0"/>
                <a:ea typeface="SimSun" charset="0"/>
                <a:cs typeface="SimSun" charset="0"/>
              </a:rPr>
              <a:t>50 Minutes slides 1-13</a:t>
            </a:r>
          </a:p>
          <a:p>
            <a:pPr marL="171450" indent="-171450" eaLnBrk="1" hangingPunct="1">
              <a:buFont typeface="Arial"/>
              <a:buChar char="•"/>
            </a:pPr>
            <a:endParaRPr lang="en-US" altLang="zh-CN" baseline="0" dirty="0">
              <a:latin typeface="Calibri" charset="0"/>
              <a:ea typeface="SimSun" charset="0"/>
              <a:cs typeface="SimSun" charset="0"/>
            </a:endParaRPr>
          </a:p>
          <a:p>
            <a:pPr marL="171450" indent="-171450">
              <a:buFont typeface="Arial"/>
              <a:buChar char="•"/>
            </a:pPr>
            <a:r>
              <a:rPr lang="en-US" dirty="0">
                <a:latin typeface="Helvetica" charset="0"/>
                <a:ea typeface="MS PGothic" charset="0"/>
              </a:rPr>
              <a:t>To present the concept of process synchronization.</a:t>
            </a:r>
          </a:p>
          <a:p>
            <a:pPr marL="171450" indent="-171450">
              <a:buFont typeface="Arial"/>
              <a:buChar char="•"/>
            </a:pPr>
            <a:r>
              <a:rPr lang="en-US" dirty="0">
                <a:latin typeface="Helvetica" charset="0"/>
                <a:ea typeface="MS PGothic" charset="0"/>
              </a:rPr>
              <a:t>To introduce the </a:t>
            </a:r>
            <a:r>
              <a:rPr lang="en-US" b="1" dirty="0">
                <a:latin typeface="Helvetica" charset="0"/>
                <a:ea typeface="MS PGothic" charset="0"/>
              </a:rPr>
              <a:t>critical-section </a:t>
            </a:r>
            <a:r>
              <a:rPr lang="en-US" dirty="0">
                <a:latin typeface="Helvetica" charset="0"/>
                <a:ea typeface="MS PGothic" charset="0"/>
              </a:rPr>
              <a:t>problem, whose solutions can be used to ensure the consistency of shared data</a:t>
            </a:r>
          </a:p>
          <a:p>
            <a:pPr marL="171450" indent="-171450">
              <a:buFont typeface="Arial"/>
              <a:buChar char="•"/>
            </a:pPr>
            <a:r>
              <a:rPr lang="en-US" dirty="0">
                <a:latin typeface="Helvetica" charset="0"/>
                <a:ea typeface="MS PGothic" charset="0"/>
              </a:rPr>
              <a:t>To present both software and hardware solutions of the critical-section problem</a:t>
            </a:r>
          </a:p>
          <a:p>
            <a:pPr marL="171450" indent="-171450">
              <a:buFont typeface="Arial"/>
              <a:buChar char="•"/>
            </a:pPr>
            <a:r>
              <a:rPr lang="en-US" dirty="0">
                <a:latin typeface="Helvetica" charset="0"/>
                <a:ea typeface="MS PGothic" charset="0"/>
              </a:rPr>
              <a:t>To examine several classical process-synchronization problems</a:t>
            </a:r>
          </a:p>
          <a:p>
            <a:pPr marL="171450" indent="-171450">
              <a:buFont typeface="Arial"/>
              <a:buChar char="•"/>
            </a:pPr>
            <a:r>
              <a:rPr lang="en-US" dirty="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69775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Only four words: a program in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Must use a minimal of five </a:t>
            </a:r>
            <a:r>
              <a:rPr lang="en-US" sz="1200" kern="1200" baseline="0" dirty="0" err="1">
                <a:solidFill>
                  <a:schemeClr val="tx1"/>
                </a:solidFill>
                <a:latin typeface="+mn-lt"/>
                <a:ea typeface="+mn-ea"/>
                <a:cs typeface="+mn-cs"/>
              </a:rPr>
              <a:t>chinese</a:t>
            </a:r>
            <a:r>
              <a:rPr lang="en-US" sz="1200" kern="1200" baseline="0" dirty="0">
                <a:solidFill>
                  <a:schemeClr val="tx1"/>
                </a:solidFill>
                <a:latin typeface="+mn-lt"/>
                <a:ea typeface="+mn-ea"/>
                <a:cs typeface="+mn-cs"/>
              </a:rPr>
              <a:t> characters to define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1901295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7500" lnSpcReduction="20000"/>
          </a:bodyPr>
          <a:lstStyle/>
          <a:p>
            <a:pPr>
              <a:lnSpc>
                <a:spcPct val="90000"/>
              </a:lnSpc>
            </a:pPr>
            <a:r>
              <a:rPr lang="en-US" sz="2400" dirty="0">
                <a:ea typeface="MS PGothic" charset="0"/>
              </a:rPr>
              <a:t>An operating system executes a variety of programs:</a:t>
            </a:r>
          </a:p>
          <a:p>
            <a:pPr lvl="1">
              <a:lnSpc>
                <a:spcPct val="90000"/>
              </a:lnSpc>
            </a:pPr>
            <a:r>
              <a:rPr lang="en-US" sz="2400" dirty="0">
                <a:ea typeface="MS PGothic" charset="0"/>
              </a:rPr>
              <a:t>Batch system – </a:t>
            </a:r>
            <a:r>
              <a:rPr lang="en-US" sz="2400" b="1" dirty="0">
                <a:solidFill>
                  <a:srgbClr val="3366FF"/>
                </a:solidFill>
                <a:ea typeface="MS PGothic" charset="0"/>
              </a:rPr>
              <a:t>jobs</a:t>
            </a:r>
          </a:p>
          <a:p>
            <a:pPr lvl="1">
              <a:lnSpc>
                <a:spcPct val="90000"/>
              </a:lnSpc>
            </a:pPr>
            <a:r>
              <a:rPr lang="en-US" sz="2400" dirty="0">
                <a:ea typeface="MS PGothic" charset="0"/>
              </a:rPr>
              <a:t>Time-shared systems – </a:t>
            </a:r>
            <a:r>
              <a:rPr lang="en-US" sz="2400" b="1" dirty="0">
                <a:solidFill>
                  <a:srgbClr val="3366FF"/>
                </a:solidFill>
                <a:ea typeface="MS PGothic" charset="0"/>
              </a:rPr>
              <a:t>user programs </a:t>
            </a:r>
            <a:r>
              <a:rPr lang="en-US" sz="2400" dirty="0">
                <a:ea typeface="MS PGothic" charset="0"/>
              </a:rPr>
              <a:t>or </a:t>
            </a:r>
            <a:r>
              <a:rPr lang="en-US" sz="2400" b="1" dirty="0">
                <a:solidFill>
                  <a:srgbClr val="3366FF"/>
                </a:solidFill>
                <a:ea typeface="MS PGothic" charset="0"/>
              </a:rPr>
              <a:t>tasks</a:t>
            </a:r>
            <a:endParaRPr lang="en-US" sz="2400" dirty="0">
              <a:ea typeface="MS PGothic" charset="0"/>
            </a:endParaRPr>
          </a:p>
          <a:p>
            <a:pPr>
              <a:lnSpc>
                <a:spcPct val="90000"/>
              </a:lnSpc>
            </a:pPr>
            <a:r>
              <a:rPr lang="en-US" sz="2400" dirty="0">
                <a:ea typeface="MS PGothic" charset="0"/>
              </a:rPr>
              <a:t>Textbook uses the terms </a:t>
            </a:r>
            <a:r>
              <a:rPr lang="en-US" sz="2400" b="1" i="1" dirty="0">
                <a:ea typeface="MS PGothic" charset="0"/>
              </a:rPr>
              <a:t>job</a:t>
            </a:r>
            <a:r>
              <a:rPr lang="en-US" sz="2400" dirty="0">
                <a:ea typeface="MS PGothic" charset="0"/>
              </a:rPr>
              <a:t> and </a:t>
            </a:r>
            <a:r>
              <a:rPr lang="en-US" sz="2400" b="1" i="1" dirty="0">
                <a:ea typeface="MS PGothic" charset="0"/>
              </a:rPr>
              <a:t>process</a:t>
            </a:r>
            <a:r>
              <a:rPr lang="en-US" sz="2400" dirty="0">
                <a:ea typeface="MS PGothic" charset="0"/>
              </a:rPr>
              <a:t> almost interchangeably</a:t>
            </a:r>
          </a:p>
          <a:p>
            <a:pPr>
              <a:lnSpc>
                <a:spcPct val="90000"/>
              </a:lnSpc>
            </a:pPr>
            <a:r>
              <a:rPr lang="en-US" sz="2400" b="1" dirty="0">
                <a:solidFill>
                  <a:srgbClr val="3366FF"/>
                </a:solidFill>
                <a:ea typeface="MS PGothic" charset="0"/>
              </a:rPr>
              <a:t>Process</a:t>
            </a:r>
            <a:r>
              <a:rPr lang="en-US" sz="2400" dirty="0">
                <a:ea typeface="MS PGothic" charset="0"/>
              </a:rPr>
              <a:t> – a program in execution; process execution must progress in sequential fashion</a:t>
            </a:r>
          </a:p>
          <a:p>
            <a:r>
              <a:rPr lang="en-US" sz="2400" dirty="0">
                <a:ea typeface="MS PGothic" charset="0"/>
              </a:rPr>
              <a:t>Multiple parts</a:t>
            </a:r>
          </a:p>
          <a:p>
            <a:pPr lvl="1"/>
            <a:r>
              <a:rPr lang="en-US" sz="2400" dirty="0">
                <a:ea typeface="MS PGothic" charset="0"/>
              </a:rPr>
              <a:t>The program code, also called </a:t>
            </a:r>
            <a:r>
              <a:rPr lang="en-US" sz="2400" b="1" dirty="0">
                <a:solidFill>
                  <a:srgbClr val="3366FF"/>
                </a:solidFill>
                <a:ea typeface="MS PGothic" charset="0"/>
              </a:rPr>
              <a:t>text section</a:t>
            </a:r>
          </a:p>
          <a:p>
            <a:pPr lvl="1"/>
            <a:r>
              <a:rPr lang="en-US" sz="2400" dirty="0">
                <a:ea typeface="MS PGothic" charset="0"/>
              </a:rPr>
              <a:t>Current activity including</a:t>
            </a:r>
            <a:r>
              <a:rPr lang="en-US" sz="2400" b="1" dirty="0">
                <a:solidFill>
                  <a:srgbClr val="3366FF"/>
                </a:solidFill>
                <a:ea typeface="MS PGothic" charset="0"/>
              </a:rPr>
              <a:t> program</a:t>
            </a:r>
            <a:r>
              <a:rPr lang="en-US" sz="2400" b="1" dirty="0">
                <a:ea typeface="MS PGothic" charset="0"/>
              </a:rPr>
              <a:t> </a:t>
            </a:r>
            <a:r>
              <a:rPr lang="en-US" sz="2400" b="1" dirty="0">
                <a:solidFill>
                  <a:srgbClr val="3366FF"/>
                </a:solidFill>
                <a:ea typeface="MS PGothic" charset="0"/>
              </a:rPr>
              <a:t>counter</a:t>
            </a:r>
            <a:r>
              <a:rPr lang="en-US" sz="2400" dirty="0">
                <a:ea typeface="MS PGothic" charset="0"/>
              </a:rPr>
              <a:t>, processor registers</a:t>
            </a:r>
          </a:p>
          <a:p>
            <a:pPr lvl="1"/>
            <a:r>
              <a:rPr lang="en-US" sz="2400" b="1" dirty="0">
                <a:solidFill>
                  <a:srgbClr val="3366FF"/>
                </a:solidFill>
                <a:ea typeface="MS PGothic" charset="0"/>
              </a:rPr>
              <a:t>Stack</a:t>
            </a:r>
            <a:r>
              <a:rPr lang="en-US" sz="2400" b="1" dirty="0">
                <a:ea typeface="MS PGothic" charset="0"/>
              </a:rPr>
              <a:t> </a:t>
            </a:r>
            <a:r>
              <a:rPr lang="en-US" sz="2400" dirty="0">
                <a:ea typeface="MS PGothic" charset="0"/>
              </a:rPr>
              <a:t>containing temporary data</a:t>
            </a:r>
          </a:p>
          <a:p>
            <a:pPr lvl="2"/>
            <a:r>
              <a:rPr lang="en-US" dirty="0">
                <a:ea typeface="MS PGothic" charset="0"/>
              </a:rPr>
              <a:t>Function parameters, return addresses, local variables</a:t>
            </a:r>
          </a:p>
          <a:p>
            <a:pPr lvl="1"/>
            <a:r>
              <a:rPr lang="en-US" sz="2400" b="1" dirty="0">
                <a:solidFill>
                  <a:srgbClr val="3366FF"/>
                </a:solidFill>
                <a:ea typeface="MS PGothic" charset="0"/>
              </a:rPr>
              <a:t>Data section</a:t>
            </a:r>
            <a:r>
              <a:rPr lang="en-US" sz="2400" b="1" dirty="0">
                <a:ea typeface="MS PGothic" charset="0"/>
              </a:rPr>
              <a:t> </a:t>
            </a:r>
            <a:r>
              <a:rPr lang="en-US" sz="2400" dirty="0">
                <a:ea typeface="MS PGothic" charset="0"/>
              </a:rPr>
              <a:t>containing global variables</a:t>
            </a:r>
            <a:endParaRPr lang="en-US" dirty="0">
              <a:ea typeface="MS PGothic" charset="0"/>
            </a:endParaRPr>
          </a:p>
        </p:txBody>
      </p:sp>
    </p:spTree>
    <p:extLst>
      <p:ext uri="{BB962C8B-B14F-4D97-AF65-F5344CB8AC3E}">
        <p14:creationId xmlns:p14="http://schemas.microsoft.com/office/powerpoint/2010/main" val="51760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12680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88884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196637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When CPU switches to another process</a:t>
            </a:r>
          </a:p>
          <a:p>
            <a:pPr lvl="1"/>
            <a:r>
              <a:rPr lang="en-US" dirty="0">
                <a:ea typeface="MS PGothic" charset="0"/>
              </a:rPr>
              <a:t>OS must </a:t>
            </a:r>
            <a:r>
              <a:rPr lang="en-US" dirty="0">
                <a:solidFill>
                  <a:srgbClr val="FF0000"/>
                </a:solidFill>
                <a:ea typeface="MS PGothic" charset="0"/>
              </a:rPr>
              <a:t>save the state</a:t>
            </a:r>
            <a:r>
              <a:rPr lang="en-US" b="1" dirty="0">
                <a:solidFill>
                  <a:srgbClr val="FF0000"/>
                </a:solidFill>
                <a:ea typeface="MS PGothic" charset="0"/>
              </a:rPr>
              <a:t> </a:t>
            </a:r>
            <a:r>
              <a:rPr lang="en-US" dirty="0">
                <a:ea typeface="MS PGothic" charset="0"/>
              </a:rPr>
              <a:t>of the old process </a:t>
            </a:r>
          </a:p>
          <a:p>
            <a:pPr lvl="1"/>
            <a:r>
              <a:rPr lang="en-US" dirty="0">
                <a:ea typeface="MS PGothic" charset="0"/>
              </a:rPr>
              <a:t>load </a:t>
            </a:r>
            <a:r>
              <a:rPr lang="en-US" dirty="0">
                <a:solidFill>
                  <a:srgbClr val="FF0000"/>
                </a:solidFill>
                <a:ea typeface="MS PGothic" charset="0"/>
              </a:rPr>
              <a:t>the saved state </a:t>
            </a:r>
            <a:r>
              <a:rPr lang="en-US" dirty="0">
                <a:ea typeface="MS PGothic" charset="0"/>
              </a:rPr>
              <a:t>for the new process via a </a:t>
            </a:r>
            <a:r>
              <a:rPr lang="en-US" b="1" u="sng" dirty="0">
                <a:solidFill>
                  <a:srgbClr val="FF0000"/>
                </a:solidFill>
                <a:ea typeface="MS PGothic" charset="0"/>
              </a:rPr>
              <a:t>context switch</a:t>
            </a:r>
            <a:endParaRPr lang="en-US" u="sng" dirty="0">
              <a:solidFill>
                <a:srgbClr val="FF0000"/>
              </a:solidFill>
              <a:ea typeface="MS PGothic" charset="0"/>
            </a:endParaRPr>
          </a:p>
          <a:p>
            <a:r>
              <a:rPr lang="en-US" b="1" dirty="0">
                <a:solidFill>
                  <a:srgbClr val="3366FF"/>
                </a:solidFill>
                <a:ea typeface="MS PGothic" charset="0"/>
              </a:rPr>
              <a:t>Context </a:t>
            </a:r>
            <a:r>
              <a:rPr lang="en-US" dirty="0">
                <a:ea typeface="MS PGothic" charset="0"/>
              </a:rPr>
              <a:t>of a process represented in the PCB</a:t>
            </a:r>
          </a:p>
          <a:p>
            <a:r>
              <a:rPr lang="en-US" dirty="0">
                <a:ea typeface="MS PGothic" charset="0"/>
              </a:rPr>
              <a:t>Context-switch time is overhead; the system does no useful work while switching</a:t>
            </a:r>
          </a:p>
          <a:p>
            <a:pPr lvl="1"/>
            <a:r>
              <a:rPr lang="en-US" dirty="0">
                <a:ea typeface="MS PGothic" charset="0"/>
              </a:rPr>
              <a:t>The more complex the OS and the PCB </a:t>
            </a:r>
            <a:r>
              <a:rPr lang="en-US" dirty="0">
                <a:ea typeface="MS PGothic" charset="0"/>
                <a:sym typeface="Wingdings" charset="0"/>
              </a:rPr>
              <a:t> the </a:t>
            </a:r>
            <a:r>
              <a:rPr lang="en-US" dirty="0">
                <a:ea typeface="MS PGothic" charset="0"/>
              </a:rPr>
              <a:t>longer the context switch</a:t>
            </a:r>
          </a:p>
          <a:p>
            <a:r>
              <a:rPr lang="en-US" dirty="0">
                <a:ea typeface="MS PGothic" charset="0"/>
              </a:rPr>
              <a:t>Time dependent on hardware support</a:t>
            </a:r>
          </a:p>
          <a:p>
            <a:pPr lvl="1"/>
            <a:r>
              <a:rPr lang="en-US" dirty="0">
                <a:ea typeface="MS PGothic" charset="0"/>
              </a:rPr>
              <a:t>Some hardware provides multiple sets of registers per CPU </a:t>
            </a:r>
            <a:r>
              <a:rPr lang="en-US" dirty="0">
                <a:ea typeface="MS PGothic" charset="0"/>
                <a:sym typeface="Wingdings" charset="0"/>
              </a:rPr>
              <a:t></a:t>
            </a:r>
            <a:r>
              <a:rPr lang="en-US" dirty="0">
                <a:ea typeface="MS PGothic" charset="0"/>
              </a:rPr>
              <a:t> multiple contexts loaded at once</a:t>
            </a:r>
          </a:p>
          <a:p>
            <a:endParaRPr lang="en-US" dirty="0">
              <a:ea typeface="MS PGothic" charset="0"/>
            </a:endParaRPr>
          </a:p>
        </p:txBody>
      </p:sp>
    </p:spTree>
    <p:extLst>
      <p:ext uri="{BB962C8B-B14F-4D97-AF65-F5344CB8AC3E}">
        <p14:creationId xmlns:p14="http://schemas.microsoft.com/office/powerpoint/2010/main" val="1314295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operating system’s principal responsibility is controlling the execution of</a:t>
            </a:r>
          </a:p>
          <a:p>
            <a:r>
              <a:rPr lang="en-US" sz="1200" kern="1200" baseline="0" dirty="0">
                <a:solidFill>
                  <a:schemeClr val="tx1"/>
                </a:solidFill>
                <a:latin typeface="+mn-lt"/>
                <a:ea typeface="+mn-ea"/>
                <a:cs typeface="+mn-cs"/>
              </a:rPr>
              <a:t>processes; this includes determining the interleaving pattern for execution and allocating</a:t>
            </a:r>
          </a:p>
          <a:p>
            <a:r>
              <a:rPr lang="en-US" sz="1200" kern="1200" baseline="0" dirty="0">
                <a:solidFill>
                  <a:schemeClr val="tx1"/>
                </a:solidFill>
                <a:latin typeface="+mn-lt"/>
                <a:ea typeface="+mn-ea"/>
                <a:cs typeface="+mn-cs"/>
              </a:rPr>
              <a:t>resources to processes. The first step in designing an OS to control processes</a:t>
            </a:r>
          </a:p>
          <a:p>
            <a:r>
              <a:rPr lang="en-US" sz="1200" kern="1200" baseline="0" dirty="0">
                <a:solidFill>
                  <a:schemeClr val="tx1"/>
                </a:solidFill>
                <a:latin typeface="+mn-lt"/>
                <a:ea typeface="+mn-ea"/>
                <a:cs typeface="+mn-cs"/>
              </a:rPr>
              <a:t>is to describe the behavior that we would like the processes to exhibit.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construct the simplest possible model by observing that, at any time, a</a:t>
            </a:r>
          </a:p>
          <a:p>
            <a:r>
              <a:rPr lang="en-US" sz="1200" kern="1200" baseline="0" dirty="0">
                <a:solidFill>
                  <a:schemeClr val="tx1"/>
                </a:solidFill>
                <a:latin typeface="+mn-lt"/>
                <a:ea typeface="+mn-ea"/>
                <a:cs typeface="+mn-cs"/>
              </a:rPr>
              <a:t>process is either being executed by a processor or not. In this model, a process may</a:t>
            </a:r>
          </a:p>
          <a:p>
            <a:r>
              <a:rPr lang="en-US" sz="1200" kern="1200" baseline="0" dirty="0">
                <a:solidFill>
                  <a:schemeClr val="tx1"/>
                </a:solidFill>
                <a:latin typeface="+mn-lt"/>
                <a:ea typeface="+mn-ea"/>
                <a:cs typeface="+mn-cs"/>
              </a:rPr>
              <a:t>be in one of two states: Running or Not Running, as shown in Figure 3.5a . When</a:t>
            </a:r>
          </a:p>
          <a:p>
            <a:r>
              <a:rPr lang="en-US" sz="1200" kern="1200" baseline="0" dirty="0">
                <a:solidFill>
                  <a:schemeClr val="tx1"/>
                </a:solidFill>
                <a:latin typeface="+mn-lt"/>
                <a:ea typeface="+mn-ea"/>
                <a:cs typeface="+mn-cs"/>
              </a:rPr>
              <a:t>the OS creates a new process, it creates a process control block for the process and</a:t>
            </a:r>
          </a:p>
          <a:p>
            <a:r>
              <a:rPr lang="en-US" sz="1200" kern="1200" baseline="0" dirty="0">
                <a:solidFill>
                  <a:schemeClr val="tx1"/>
                </a:solidFill>
                <a:latin typeface="+mn-lt"/>
                <a:ea typeface="+mn-ea"/>
                <a:cs typeface="+mn-cs"/>
              </a:rPr>
              <a:t>enters that process into the system in the Not Running state. The process exists,</a:t>
            </a:r>
          </a:p>
          <a:p>
            <a:r>
              <a:rPr lang="en-US" sz="1200" kern="1200" baseline="0" dirty="0">
                <a:solidFill>
                  <a:schemeClr val="tx1"/>
                </a:solidFill>
                <a:latin typeface="+mn-lt"/>
                <a:ea typeface="+mn-ea"/>
                <a:cs typeface="+mn-cs"/>
              </a:rPr>
              <a:t>is known to the OS, and is waiting for an opportunity to execute. From time to</a:t>
            </a:r>
          </a:p>
          <a:p>
            <a:r>
              <a:rPr lang="en-US" sz="1200" kern="1200" baseline="0" dirty="0">
                <a:solidFill>
                  <a:schemeClr val="tx1"/>
                </a:solidFill>
                <a:latin typeface="+mn-lt"/>
                <a:ea typeface="+mn-ea"/>
                <a:cs typeface="+mn-cs"/>
              </a:rPr>
              <a:t>time, the currently running process will be interrupted and the dispatcher portion</a:t>
            </a:r>
          </a:p>
          <a:p>
            <a:r>
              <a:rPr lang="en-US" sz="1200" kern="1200" baseline="0" dirty="0">
                <a:solidFill>
                  <a:schemeClr val="tx1"/>
                </a:solidFill>
                <a:latin typeface="+mn-lt"/>
                <a:ea typeface="+mn-ea"/>
                <a:cs typeface="+mn-cs"/>
              </a:rPr>
              <a:t>of the OS will select some other process to run. The former process moves from the</a:t>
            </a:r>
          </a:p>
          <a:p>
            <a:r>
              <a:rPr lang="en-US" sz="1200" kern="1200" baseline="0" dirty="0">
                <a:solidFill>
                  <a:schemeClr val="tx1"/>
                </a:solidFill>
                <a:latin typeface="+mn-lt"/>
                <a:ea typeface="+mn-ea"/>
                <a:cs typeface="+mn-cs"/>
              </a:rPr>
              <a:t>Running state to the Not Running state, and one of the other processes moves to</a:t>
            </a:r>
          </a:p>
          <a:p>
            <a:r>
              <a:rPr lang="en-US" sz="1200" kern="1200" baseline="0" dirty="0">
                <a:solidFill>
                  <a:schemeClr val="tx1"/>
                </a:solidFill>
                <a:latin typeface="+mn-lt"/>
                <a:ea typeface="+mn-ea"/>
                <a:cs typeface="+mn-cs"/>
              </a:rPr>
              <a:t>the Running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342095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mn-lt"/>
                <a:ea typeface="+mn-ea"/>
                <a:cs typeface="+mn-cs"/>
              </a:rPr>
              <a:t>Write on whiteboard: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Event-driven: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switch (event) {</a:t>
            </a:r>
          </a:p>
          <a:p>
            <a:r>
              <a:rPr lang="en-US" sz="1200" kern="1200" baseline="0" dirty="0">
                <a:solidFill>
                  <a:schemeClr val="tx1"/>
                </a:solidFill>
                <a:latin typeface="+mn-lt"/>
                <a:ea typeface="+mn-ea"/>
                <a:cs typeface="+mn-cs"/>
              </a:rPr>
              <a:t>  case INTERRUPT:</a:t>
            </a:r>
          </a:p>
          <a:p>
            <a:r>
              <a:rPr lang="en-US" sz="1200" kern="1200" baseline="0" dirty="0">
                <a:solidFill>
                  <a:schemeClr val="tx1"/>
                </a:solidFill>
                <a:latin typeface="+mn-lt"/>
                <a:ea typeface="+mn-ea"/>
                <a:cs typeface="+mn-cs"/>
              </a:rPr>
              <a:t>     if (state == RUNNING) </a:t>
            </a:r>
          </a:p>
          <a:p>
            <a:r>
              <a:rPr lang="en-US" sz="1200"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        state = READY;</a:t>
            </a:r>
          </a:p>
          <a:p>
            <a:r>
              <a:rPr lang="en-US" sz="1200" kern="1200" baseline="0" dirty="0">
                <a:solidFill>
                  <a:schemeClr val="tx1"/>
                </a:solidFill>
                <a:latin typeface="+mn-lt"/>
                <a:ea typeface="+mn-ea"/>
                <a:cs typeface="+mn-cs"/>
              </a:rPr>
              <a:t>       break;</a:t>
            </a:r>
          </a:p>
          <a:p>
            <a:r>
              <a:rPr lang="en-US" sz="1200" kern="1200" baseline="0" dirty="0">
                <a:solidFill>
                  <a:schemeClr val="tx1"/>
                </a:solidFill>
                <a:latin typeface="+mn-lt"/>
                <a:ea typeface="+mn-ea"/>
                <a:cs typeface="+mn-cs"/>
              </a:rPr>
              <a:t>    if …</a:t>
            </a:r>
          </a:p>
          <a:p>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State-driven: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ＭＳ Ｐゴシック" charset="0"/>
                <a:cs typeface="ＭＳ Ｐゴシック" charset="0"/>
              </a:rPr>
              <a:t>switch (state) {</a:t>
            </a:r>
          </a:p>
          <a:p>
            <a:r>
              <a:rPr lang="en-US" sz="1200" kern="1200" baseline="0" dirty="0">
                <a:solidFill>
                  <a:schemeClr val="tx1"/>
                </a:solidFill>
                <a:latin typeface="+mn-lt"/>
                <a:ea typeface="ＭＳ Ｐゴシック" charset="0"/>
                <a:cs typeface="ＭＳ Ｐゴシック" charset="0"/>
              </a:rPr>
              <a:t>  case RUNNING:</a:t>
            </a:r>
          </a:p>
          <a:p>
            <a:r>
              <a:rPr lang="en-US" sz="1200" kern="1200" baseline="0" dirty="0">
                <a:solidFill>
                  <a:schemeClr val="tx1"/>
                </a:solidFill>
                <a:latin typeface="+mn-lt"/>
                <a:ea typeface="ＭＳ Ｐゴシック" charset="0"/>
                <a:cs typeface="ＭＳ Ｐゴシック" charset="0"/>
              </a:rPr>
              <a:t>     if (event == INTERRUPT) </a:t>
            </a:r>
          </a:p>
          <a:p>
            <a:r>
              <a:rPr lang="en-US" sz="1200" kern="1200" baseline="0" dirty="0">
                <a:solidFill>
                  <a:schemeClr val="tx1"/>
                </a:solidFill>
                <a:latin typeface="+mn-lt"/>
                <a:ea typeface="ＭＳ Ｐゴシック" charset="0"/>
                <a:cs typeface="ＭＳ Ｐゴシック" charset="0"/>
              </a:rPr>
              <a:t>         …</a:t>
            </a:r>
          </a:p>
          <a:p>
            <a:r>
              <a:rPr lang="en-US" sz="1200" kern="1200" baseline="0" dirty="0">
                <a:solidFill>
                  <a:schemeClr val="tx1"/>
                </a:solidFill>
                <a:latin typeface="+mn-lt"/>
                <a:ea typeface="ＭＳ Ｐゴシック" charset="0"/>
                <a:cs typeface="ＭＳ Ｐゴシック" charset="0"/>
              </a:rPr>
              <a:t>        state = READY;</a:t>
            </a:r>
          </a:p>
          <a:p>
            <a:r>
              <a:rPr lang="en-US" sz="1200" kern="1200" baseline="0" dirty="0">
                <a:solidFill>
                  <a:schemeClr val="tx1"/>
                </a:solidFill>
                <a:latin typeface="+mn-lt"/>
                <a:ea typeface="ＭＳ Ｐゴシック" charset="0"/>
                <a:cs typeface="ＭＳ Ｐゴシック" charset="0"/>
              </a:rPr>
              <a:t>       break;</a:t>
            </a:r>
          </a:p>
          <a:p>
            <a:r>
              <a:rPr lang="en-US" sz="1200" kern="1200" baseline="0" dirty="0">
                <a:solidFill>
                  <a:schemeClr val="tx1"/>
                </a:solidFill>
                <a:latin typeface="+mn-lt"/>
                <a:ea typeface="ＭＳ Ｐゴシック" charset="0"/>
                <a:cs typeface="ＭＳ Ｐゴシック" charset="0"/>
              </a:rPr>
              <a:t>    if …</a:t>
            </a:r>
          </a:p>
          <a:p>
            <a:r>
              <a:rPr lang="en-US" sz="1200" kern="1200" baseline="0" dirty="0">
                <a:solidFill>
                  <a:schemeClr val="tx1"/>
                </a:solidFill>
                <a:latin typeface="+mn-lt"/>
                <a:ea typeface="ＭＳ Ｐゴシック" charset="0"/>
                <a:cs typeface="ＭＳ Ｐゴシック" charset="0"/>
              </a:rPr>
              <a:t>}</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all processes were always ready to execute, then the queuing discipline suggested</a:t>
            </a:r>
          </a:p>
          <a:p>
            <a:r>
              <a:rPr lang="en-US" sz="1200" kern="1200" baseline="0" dirty="0">
                <a:solidFill>
                  <a:schemeClr val="tx1"/>
                </a:solidFill>
                <a:latin typeface="+mn-lt"/>
                <a:ea typeface="+mn-ea"/>
                <a:cs typeface="+mn-cs"/>
              </a:rPr>
              <a:t>by Figure 3.5b would be effective. The queue is a first-in-first-out list and the processor</a:t>
            </a:r>
          </a:p>
          <a:p>
            <a:r>
              <a:rPr lang="en-US" sz="1200" kern="1200" baseline="0" dirty="0">
                <a:solidFill>
                  <a:schemeClr val="tx1"/>
                </a:solidFill>
                <a:latin typeface="+mn-lt"/>
                <a:ea typeface="+mn-ea"/>
                <a:cs typeface="+mn-cs"/>
              </a:rPr>
              <a:t>operates in </a:t>
            </a:r>
            <a:r>
              <a:rPr lang="en-US" sz="1200" b="1" kern="1200" baseline="0" dirty="0">
                <a:solidFill>
                  <a:schemeClr val="tx1"/>
                </a:solidFill>
                <a:latin typeface="+mn-lt"/>
                <a:ea typeface="+mn-ea"/>
                <a:cs typeface="+mn-cs"/>
              </a:rPr>
              <a:t>round-robin </a:t>
            </a:r>
            <a:r>
              <a:rPr lang="en-US" sz="1200" b="0" kern="1200" baseline="0" dirty="0">
                <a:solidFill>
                  <a:schemeClr val="tx1"/>
                </a:solidFill>
                <a:latin typeface="+mn-lt"/>
                <a:ea typeface="+mn-ea"/>
                <a:cs typeface="+mn-cs"/>
              </a:rPr>
              <a:t>fashion on the available processes (each process in</a:t>
            </a:r>
          </a:p>
          <a:p>
            <a:r>
              <a:rPr lang="en-US" sz="1200" kern="1200" baseline="0" dirty="0">
                <a:solidFill>
                  <a:schemeClr val="tx1"/>
                </a:solidFill>
                <a:latin typeface="+mn-lt"/>
                <a:ea typeface="+mn-ea"/>
                <a:cs typeface="+mn-cs"/>
              </a:rPr>
              <a:t>the queue is given a certain amount of time, in turn, to execute and then returned to</a:t>
            </a:r>
          </a:p>
          <a:p>
            <a:r>
              <a:rPr lang="en-US" sz="1200" kern="1200" baseline="0" dirty="0">
                <a:solidFill>
                  <a:schemeClr val="tx1"/>
                </a:solidFill>
                <a:latin typeface="+mn-lt"/>
                <a:ea typeface="+mn-ea"/>
                <a:cs typeface="+mn-cs"/>
              </a:rPr>
              <a:t>the queue, unless blocked). However, even with the simple example that we have</a:t>
            </a:r>
          </a:p>
          <a:p>
            <a:r>
              <a:rPr lang="en-US" sz="1200" kern="1200" baseline="0" dirty="0">
                <a:solidFill>
                  <a:schemeClr val="tx1"/>
                </a:solidFill>
                <a:latin typeface="+mn-lt"/>
                <a:ea typeface="+mn-ea"/>
                <a:cs typeface="+mn-cs"/>
              </a:rPr>
              <a:t>described, this implementation is inadequate: Some processes in the Not Running</a:t>
            </a:r>
          </a:p>
          <a:p>
            <a:r>
              <a:rPr lang="en-US" sz="1200" kern="1200" baseline="0" dirty="0">
                <a:solidFill>
                  <a:schemeClr val="tx1"/>
                </a:solidFill>
                <a:latin typeface="+mn-lt"/>
                <a:ea typeface="+mn-ea"/>
                <a:cs typeface="+mn-cs"/>
              </a:rPr>
              <a:t>state are ready to execute, while others are blocked, waiting for an I/O operation</a:t>
            </a:r>
          </a:p>
          <a:p>
            <a:r>
              <a:rPr lang="en-US" sz="1200" kern="1200" baseline="0" dirty="0">
                <a:solidFill>
                  <a:schemeClr val="tx1"/>
                </a:solidFill>
                <a:latin typeface="+mn-lt"/>
                <a:ea typeface="+mn-ea"/>
                <a:cs typeface="+mn-cs"/>
              </a:rPr>
              <a:t>to complete. Thus, using a single queue, the dispatcher could not just select the</a:t>
            </a:r>
          </a:p>
          <a:p>
            <a:r>
              <a:rPr lang="en-US" sz="1200" kern="1200" baseline="0" dirty="0">
                <a:solidFill>
                  <a:schemeClr val="tx1"/>
                </a:solidFill>
                <a:latin typeface="+mn-lt"/>
                <a:ea typeface="+mn-ea"/>
                <a:cs typeface="+mn-cs"/>
              </a:rPr>
              <a:t>process at the oldest end of the queue. Rather, the dispatcher would have to scan</a:t>
            </a:r>
          </a:p>
          <a:p>
            <a:r>
              <a:rPr lang="en-US" sz="1200" kern="1200" baseline="0" dirty="0">
                <a:solidFill>
                  <a:schemeClr val="tx1"/>
                </a:solidFill>
                <a:latin typeface="+mn-lt"/>
                <a:ea typeface="+mn-ea"/>
                <a:cs typeface="+mn-cs"/>
              </a:rPr>
              <a:t>the list looking for the process that is not blocked and that has been in the queue</a:t>
            </a:r>
          </a:p>
          <a:p>
            <a:r>
              <a:rPr lang="en-US" sz="1200" kern="1200" baseline="0" dirty="0">
                <a:solidFill>
                  <a:schemeClr val="tx1"/>
                </a:solidFill>
                <a:latin typeface="+mn-lt"/>
                <a:ea typeface="+mn-ea"/>
                <a:cs typeface="+mn-cs"/>
              </a:rPr>
              <a:t>the longest.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more natural way to handle this situation is to split the Not Running state</a:t>
            </a:r>
          </a:p>
          <a:p>
            <a:r>
              <a:rPr lang="en-US" sz="1200" kern="1200" baseline="0" dirty="0">
                <a:solidFill>
                  <a:schemeClr val="tx1"/>
                </a:solidFill>
                <a:latin typeface="+mn-lt"/>
                <a:ea typeface="+mn-ea"/>
                <a:cs typeface="+mn-cs"/>
              </a:rPr>
              <a:t>into two states: Ready and Blocked. This is shown in Figure 3.6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five states in this new diagram are: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The process that is currently being executed. For this chapter, we</a:t>
            </a:r>
          </a:p>
          <a:p>
            <a:r>
              <a:rPr lang="en-US" sz="1200" kern="1200" baseline="0" dirty="0">
                <a:solidFill>
                  <a:schemeClr val="tx1"/>
                </a:solidFill>
                <a:latin typeface="+mn-lt"/>
                <a:ea typeface="+mn-ea"/>
                <a:cs typeface="+mn-cs"/>
              </a:rPr>
              <a:t>will assume a computer with a single processor, so at most one process at a</a:t>
            </a:r>
          </a:p>
          <a:p>
            <a:r>
              <a:rPr lang="en-US" sz="1200" kern="1200" baseline="0" dirty="0">
                <a:solidFill>
                  <a:schemeClr val="tx1"/>
                </a:solidFill>
                <a:latin typeface="+mn-lt"/>
                <a:ea typeface="+mn-ea"/>
                <a:cs typeface="+mn-cs"/>
              </a:rPr>
              <a:t>time can be in this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process that is prepared to execute when given the opportunity.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Blocked/Waiting:  A process that cannot execute until some event occurs,</a:t>
            </a:r>
          </a:p>
          <a:p>
            <a:r>
              <a:rPr lang="en-US" sz="1200" kern="1200" baseline="0" dirty="0">
                <a:solidFill>
                  <a:schemeClr val="tx1"/>
                </a:solidFill>
                <a:latin typeface="+mn-lt"/>
                <a:ea typeface="+mn-ea"/>
                <a:cs typeface="+mn-cs"/>
              </a:rPr>
              <a:t>such as the completion of an I/O operation.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A process that has just been created but has not yet been admitted to the</a:t>
            </a:r>
          </a:p>
          <a:p>
            <a:r>
              <a:rPr lang="en-US" sz="1200" kern="1200" baseline="0" dirty="0">
                <a:solidFill>
                  <a:schemeClr val="tx1"/>
                </a:solidFill>
                <a:latin typeface="+mn-lt"/>
                <a:ea typeface="+mn-ea"/>
                <a:cs typeface="+mn-cs"/>
              </a:rPr>
              <a:t>pool of executable processes by the OS. Typically, a new process has not yet</a:t>
            </a:r>
          </a:p>
          <a:p>
            <a:r>
              <a:rPr lang="en-US" sz="1200" kern="1200" baseline="0" dirty="0">
                <a:solidFill>
                  <a:schemeClr val="tx1"/>
                </a:solidFill>
                <a:latin typeface="+mn-lt"/>
                <a:ea typeface="+mn-ea"/>
                <a:cs typeface="+mn-cs"/>
              </a:rPr>
              <a:t>been loaded into main memory, although its process control block has been</a:t>
            </a:r>
          </a:p>
          <a:p>
            <a:r>
              <a:rPr lang="en-US" sz="1200" kern="1200" baseline="0" dirty="0">
                <a:solidFill>
                  <a:schemeClr val="tx1"/>
                </a:solidFill>
                <a:latin typeface="+mn-lt"/>
                <a:ea typeface="+mn-ea"/>
                <a:cs typeface="+mn-cs"/>
              </a:rPr>
              <a:t>created.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Exit: A process that has been released from the pool of executable processes</a:t>
            </a:r>
          </a:p>
          <a:p>
            <a:r>
              <a:rPr lang="en-US" sz="1200" kern="1200" baseline="0" dirty="0">
                <a:solidFill>
                  <a:schemeClr val="tx1"/>
                </a:solidFill>
                <a:latin typeface="+mn-lt"/>
                <a:ea typeface="+mn-ea"/>
                <a:cs typeface="+mn-cs"/>
              </a:rPr>
              <a:t>by the OS, either because it halted or because it aborted for some reason.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3.6 indicates the types of events that lead to each state transition for a</a:t>
            </a:r>
          </a:p>
          <a:p>
            <a:r>
              <a:rPr lang="en-US" sz="1200" kern="1200" baseline="0" dirty="0">
                <a:solidFill>
                  <a:schemeClr val="tx1"/>
                </a:solidFill>
                <a:latin typeface="+mn-lt"/>
                <a:ea typeface="+mn-ea"/>
                <a:cs typeface="+mn-cs"/>
              </a:rPr>
              <a:t>process; the possible transitions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Null : New: A new process is created to execute a program. This event occurs</a:t>
            </a:r>
          </a:p>
          <a:p>
            <a:r>
              <a:rPr lang="en-US" sz="1200" kern="1200" baseline="0" dirty="0">
                <a:solidFill>
                  <a:schemeClr val="tx1"/>
                </a:solidFill>
                <a:latin typeface="+mn-lt"/>
                <a:ea typeface="+mn-ea"/>
                <a:cs typeface="+mn-cs"/>
              </a:rPr>
              <a:t>for any of the reasons listed in Table 3.1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 Ready: The OS will move a process from the New state to the Ready</a:t>
            </a:r>
          </a:p>
          <a:p>
            <a:r>
              <a:rPr lang="en-US" sz="1200" kern="1200" baseline="0" dirty="0">
                <a:solidFill>
                  <a:schemeClr val="tx1"/>
                </a:solidFill>
                <a:latin typeface="+mn-lt"/>
                <a:ea typeface="+mn-ea"/>
                <a:cs typeface="+mn-cs"/>
              </a:rPr>
              <a:t>state when it is prepared to take on an additional process. Most systems set</a:t>
            </a:r>
          </a:p>
          <a:p>
            <a:r>
              <a:rPr lang="en-US" sz="1200" kern="1200" baseline="0" dirty="0">
                <a:solidFill>
                  <a:schemeClr val="tx1"/>
                </a:solidFill>
                <a:latin typeface="+mn-lt"/>
                <a:ea typeface="+mn-ea"/>
                <a:cs typeface="+mn-cs"/>
              </a:rPr>
              <a:t>some limit based on the number of existing processes or the amount of virtual</a:t>
            </a:r>
          </a:p>
          <a:p>
            <a:r>
              <a:rPr lang="en-US" sz="1200" kern="1200" baseline="0" dirty="0">
                <a:solidFill>
                  <a:schemeClr val="tx1"/>
                </a:solidFill>
                <a:latin typeface="+mn-lt"/>
                <a:ea typeface="+mn-ea"/>
                <a:cs typeface="+mn-cs"/>
              </a:rPr>
              <a:t>memory committed to existing processes. This limit assures that there are not</a:t>
            </a:r>
          </a:p>
          <a:p>
            <a:r>
              <a:rPr lang="en-US" sz="1200" kern="1200" baseline="0" dirty="0">
                <a:solidFill>
                  <a:schemeClr val="tx1"/>
                </a:solidFill>
                <a:latin typeface="+mn-lt"/>
                <a:ea typeface="+mn-ea"/>
                <a:cs typeface="+mn-cs"/>
              </a:rPr>
              <a:t>so many active processes as to degrade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Running: When it is time to select a process to run, the OS chooses</a:t>
            </a:r>
          </a:p>
          <a:p>
            <a:r>
              <a:rPr lang="en-US" sz="1200" kern="1200" baseline="0" dirty="0">
                <a:solidFill>
                  <a:schemeClr val="tx1"/>
                </a:solidFill>
                <a:latin typeface="+mn-lt"/>
                <a:ea typeface="+mn-ea"/>
                <a:cs typeface="+mn-cs"/>
              </a:rPr>
              <a:t>one of the processes in the Ready state. This is the job of the scheduler or</a:t>
            </a:r>
          </a:p>
          <a:p>
            <a:r>
              <a:rPr lang="en-US" sz="1200" kern="1200" baseline="0" dirty="0">
                <a:solidFill>
                  <a:schemeClr val="tx1"/>
                </a:solidFill>
                <a:latin typeface="+mn-lt"/>
                <a:ea typeface="+mn-ea"/>
                <a:cs typeface="+mn-cs"/>
              </a:rPr>
              <a:t>dispatcher. Scheduling is explored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Exit: The currently running process is terminated by the OS if the</a:t>
            </a:r>
          </a:p>
          <a:p>
            <a:r>
              <a:rPr lang="en-US" sz="1200" kern="1200" baseline="0" dirty="0">
                <a:solidFill>
                  <a:schemeClr val="tx1"/>
                </a:solidFill>
                <a:latin typeface="+mn-lt"/>
                <a:ea typeface="+mn-ea"/>
                <a:cs typeface="+mn-cs"/>
              </a:rPr>
              <a:t>process indicates that it has completed, or if it aborts. See Table 3.2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Ready: The most common reason for this transition is that the</a:t>
            </a:r>
          </a:p>
          <a:p>
            <a:r>
              <a:rPr lang="en-US" sz="1200" kern="1200" baseline="0" dirty="0">
                <a:solidFill>
                  <a:schemeClr val="tx1"/>
                </a:solidFill>
                <a:latin typeface="+mn-lt"/>
                <a:ea typeface="+mn-ea"/>
                <a:cs typeface="+mn-cs"/>
              </a:rPr>
              <a:t>running process has reached the maximum allowable time for uninterrupted</a:t>
            </a:r>
          </a:p>
          <a:p>
            <a:r>
              <a:rPr lang="en-US" sz="1200" kern="1200" baseline="0" dirty="0">
                <a:solidFill>
                  <a:schemeClr val="tx1"/>
                </a:solidFill>
                <a:latin typeface="+mn-lt"/>
                <a:ea typeface="+mn-ea"/>
                <a:cs typeface="+mn-cs"/>
              </a:rPr>
              <a:t>execution; virtually all multiprogramming operating systems impose this type</a:t>
            </a:r>
          </a:p>
          <a:p>
            <a:r>
              <a:rPr lang="en-US" sz="1200" kern="1200" baseline="0" dirty="0">
                <a:solidFill>
                  <a:schemeClr val="tx1"/>
                </a:solidFill>
                <a:latin typeface="+mn-lt"/>
                <a:ea typeface="+mn-ea"/>
                <a:cs typeface="+mn-cs"/>
              </a:rPr>
              <a:t>of time discipline. There are several other alternative causes for this transition,</a:t>
            </a:r>
          </a:p>
          <a:p>
            <a:r>
              <a:rPr lang="en-US" sz="1200" kern="1200" baseline="0" dirty="0">
                <a:solidFill>
                  <a:schemeClr val="tx1"/>
                </a:solidFill>
                <a:latin typeface="+mn-lt"/>
                <a:ea typeface="+mn-ea"/>
                <a:cs typeface="+mn-cs"/>
              </a:rPr>
              <a:t>which are not implemented in all operating systems. Of particular importance</a:t>
            </a:r>
          </a:p>
          <a:p>
            <a:r>
              <a:rPr lang="en-US" sz="1200" kern="1200" baseline="0" dirty="0">
                <a:solidFill>
                  <a:schemeClr val="tx1"/>
                </a:solidFill>
                <a:latin typeface="+mn-lt"/>
                <a:ea typeface="+mn-ea"/>
                <a:cs typeface="+mn-cs"/>
              </a:rPr>
              <a:t>is the case in which the OS assigns different levels of priority to different</a:t>
            </a:r>
          </a:p>
          <a:p>
            <a:r>
              <a:rPr lang="en-US" sz="1200" kern="1200" baseline="0" dirty="0">
                <a:solidFill>
                  <a:schemeClr val="tx1"/>
                </a:solidFill>
                <a:latin typeface="+mn-lt"/>
                <a:ea typeface="+mn-ea"/>
                <a:cs typeface="+mn-cs"/>
              </a:rPr>
              <a:t>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Running : Blocked: A process is put in the Blocked state if it requests something</a:t>
            </a:r>
          </a:p>
          <a:p>
            <a:r>
              <a:rPr lang="en-US" sz="1200" kern="1200" baseline="0" dirty="0">
                <a:solidFill>
                  <a:schemeClr val="tx1"/>
                </a:solidFill>
                <a:latin typeface="+mn-lt"/>
                <a:ea typeface="+mn-ea"/>
                <a:cs typeface="+mn-cs"/>
              </a:rPr>
              <a:t>for which it must wait. A request to the OS is usually in the form of a</a:t>
            </a:r>
          </a:p>
          <a:p>
            <a:r>
              <a:rPr lang="en-US" sz="1200" kern="1200" baseline="0" dirty="0">
                <a:solidFill>
                  <a:schemeClr val="tx1"/>
                </a:solidFill>
                <a:latin typeface="+mn-lt"/>
                <a:ea typeface="+mn-ea"/>
                <a:cs typeface="+mn-cs"/>
              </a:rPr>
              <a:t>system service call; that is, a call from the running program to a procedure</a:t>
            </a:r>
          </a:p>
          <a:p>
            <a:r>
              <a:rPr lang="en-US" sz="1200" kern="1200" baseline="0" dirty="0">
                <a:solidFill>
                  <a:schemeClr val="tx1"/>
                </a:solidFill>
                <a:latin typeface="+mn-lt"/>
                <a:ea typeface="+mn-ea"/>
                <a:cs typeface="+mn-cs"/>
              </a:rPr>
              <a:t>that is part of the operating system code. For example, a process may request</a:t>
            </a:r>
          </a:p>
          <a:p>
            <a:r>
              <a:rPr lang="en-US" sz="1200" kern="1200" baseline="0" dirty="0">
                <a:solidFill>
                  <a:schemeClr val="tx1"/>
                </a:solidFill>
                <a:latin typeface="+mn-lt"/>
                <a:ea typeface="+mn-ea"/>
                <a:cs typeface="+mn-cs"/>
              </a:rPr>
              <a:t>a service from the OS that the OS is not prepared to perform immediately. It</a:t>
            </a:r>
          </a:p>
          <a:p>
            <a:r>
              <a:rPr lang="en-US" sz="1200" kern="1200" baseline="0" dirty="0">
                <a:solidFill>
                  <a:schemeClr val="tx1"/>
                </a:solidFill>
                <a:latin typeface="+mn-lt"/>
                <a:ea typeface="+mn-ea"/>
                <a:cs typeface="+mn-cs"/>
              </a:rPr>
              <a:t>can request a resource, such as a file or a shared section of virtual memory,</a:t>
            </a:r>
          </a:p>
          <a:p>
            <a:r>
              <a:rPr lang="en-US" sz="1200" kern="1200" baseline="0" dirty="0">
                <a:solidFill>
                  <a:schemeClr val="tx1"/>
                </a:solidFill>
                <a:latin typeface="+mn-lt"/>
                <a:ea typeface="+mn-ea"/>
                <a:cs typeface="+mn-cs"/>
              </a:rPr>
              <a:t>that is not immediately available. Or the process may initiate an action, such</a:t>
            </a:r>
          </a:p>
          <a:p>
            <a:r>
              <a:rPr lang="en-US" sz="1200" kern="1200" baseline="0" dirty="0">
                <a:solidFill>
                  <a:schemeClr val="tx1"/>
                </a:solidFill>
                <a:latin typeface="+mn-lt"/>
                <a:ea typeface="+mn-ea"/>
                <a:cs typeface="+mn-cs"/>
              </a:rPr>
              <a:t>as an I/O operation, that must be completed before the process can continue.</a:t>
            </a:r>
          </a:p>
          <a:p>
            <a:r>
              <a:rPr lang="en-US" sz="1200" kern="1200" baseline="0" dirty="0">
                <a:solidFill>
                  <a:schemeClr val="tx1"/>
                </a:solidFill>
                <a:latin typeface="+mn-lt"/>
                <a:ea typeface="+mn-ea"/>
                <a:cs typeface="+mn-cs"/>
              </a:rPr>
              <a:t>When processes communicate with each other, a process may be blocked</a:t>
            </a:r>
          </a:p>
          <a:p>
            <a:r>
              <a:rPr lang="en-US" sz="1200" kern="1200" baseline="0" dirty="0">
                <a:solidFill>
                  <a:schemeClr val="tx1"/>
                </a:solidFill>
                <a:latin typeface="+mn-lt"/>
                <a:ea typeface="+mn-ea"/>
                <a:cs typeface="+mn-cs"/>
              </a:rPr>
              <a:t>when it is waiting for another process to provide data or waiting for a message</a:t>
            </a:r>
          </a:p>
          <a:p>
            <a:r>
              <a:rPr lang="en-US" sz="1200" kern="1200" baseline="0" dirty="0">
                <a:solidFill>
                  <a:schemeClr val="tx1"/>
                </a:solidFill>
                <a:latin typeface="+mn-lt"/>
                <a:ea typeface="+mn-ea"/>
                <a:cs typeface="+mn-cs"/>
              </a:rPr>
              <a:t>from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Ready: A process in the Blocked state is moved to the Ready state</a:t>
            </a:r>
          </a:p>
          <a:p>
            <a:r>
              <a:rPr lang="en-US" sz="1200" kern="1200" baseline="0" dirty="0">
                <a:solidFill>
                  <a:schemeClr val="tx1"/>
                </a:solidFill>
                <a:latin typeface="+mn-lt"/>
                <a:ea typeface="+mn-ea"/>
                <a:cs typeface="+mn-cs"/>
              </a:rPr>
              <a:t>when the event for which it has been waiting occurs.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Exit: For clarity, this transition is not shown on the state diagram. In</a:t>
            </a:r>
          </a:p>
          <a:p>
            <a:r>
              <a:rPr lang="en-US" sz="1200" kern="1200" baseline="0" dirty="0">
                <a:solidFill>
                  <a:schemeClr val="tx1"/>
                </a:solidFill>
                <a:latin typeface="+mn-lt"/>
                <a:ea typeface="+mn-ea"/>
                <a:cs typeface="+mn-cs"/>
              </a:rPr>
              <a:t>some systems, a parent may terminate a child’ process at any time. Also, if a parent</a:t>
            </a:r>
          </a:p>
          <a:p>
            <a:r>
              <a:rPr lang="en-US" sz="1200" kern="1200" baseline="0" dirty="0">
                <a:solidFill>
                  <a:schemeClr val="tx1"/>
                </a:solidFill>
                <a:latin typeface="+mn-lt"/>
                <a:ea typeface="+mn-ea"/>
                <a:cs typeface="+mn-cs"/>
              </a:rPr>
              <a:t>terminates, all child processes associated with that parent may be terminated.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Exit: The comments under the preceding item apply.</a:t>
            </a:r>
            <a:endParaRPr lang="en-US" sz="1200" kern="1200" baseline="0" dirty="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785916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Returning to our simple example, Figure 3.7 shows the transition of each process</a:t>
            </a:r>
          </a:p>
          <a:p>
            <a:r>
              <a:rPr lang="en-US" sz="1200" kern="1200" baseline="0" dirty="0">
                <a:solidFill>
                  <a:schemeClr val="tx1"/>
                </a:solidFill>
                <a:latin typeface="+mn-lt"/>
                <a:ea typeface="+mn-ea"/>
                <a:cs typeface="+mn-cs"/>
              </a:rPr>
              <a:t>among the states.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881228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Recall that the reason for all of this elaborate machinery is that I/O activities</a:t>
            </a:r>
          </a:p>
          <a:p>
            <a:r>
              <a:rPr lang="en-US" sz="1200" kern="1200" baseline="0" dirty="0">
                <a:solidFill>
                  <a:schemeClr val="tx1"/>
                </a:solidFill>
                <a:latin typeface="+mn-lt"/>
                <a:ea typeface="+mn-ea"/>
                <a:cs typeface="+mn-cs"/>
              </a:rPr>
              <a:t>are much slower than computation and therefore the processor in a uniprogramming</a:t>
            </a:r>
          </a:p>
          <a:p>
            <a:r>
              <a:rPr lang="en-US" sz="1200" kern="1200" baseline="0" dirty="0">
                <a:solidFill>
                  <a:schemeClr val="tx1"/>
                </a:solidFill>
                <a:latin typeface="+mn-lt"/>
                <a:ea typeface="+mn-ea"/>
                <a:cs typeface="+mn-cs"/>
              </a:rPr>
              <a:t>system is idle most of the time. But the arrangement of Figure 3.8b does not entirely</a:t>
            </a:r>
          </a:p>
          <a:p>
            <a:r>
              <a:rPr lang="en-US" sz="1200" kern="1200" baseline="0" dirty="0">
                <a:solidFill>
                  <a:schemeClr val="tx1"/>
                </a:solidFill>
                <a:latin typeface="+mn-lt"/>
                <a:ea typeface="+mn-ea"/>
                <a:cs typeface="+mn-cs"/>
              </a:rPr>
              <a:t>solve the problem. It is true that, in this case, memory holds multiple processes and</a:t>
            </a:r>
          </a:p>
          <a:p>
            <a:r>
              <a:rPr lang="en-US" sz="1200" kern="1200" baseline="0" dirty="0">
                <a:solidFill>
                  <a:schemeClr val="tx1"/>
                </a:solidFill>
                <a:latin typeface="+mn-lt"/>
                <a:ea typeface="+mn-ea"/>
                <a:cs typeface="+mn-cs"/>
              </a:rPr>
              <a:t>that the processor can move to another process when one process is blocked. But the</a:t>
            </a:r>
          </a:p>
          <a:p>
            <a:r>
              <a:rPr lang="en-US" sz="1200" kern="1200" baseline="0" dirty="0">
                <a:solidFill>
                  <a:schemeClr val="tx1"/>
                </a:solidFill>
                <a:latin typeface="+mn-lt"/>
                <a:ea typeface="+mn-ea"/>
                <a:cs typeface="+mn-cs"/>
              </a:rPr>
              <a:t>processor is so much faster than I/O that it will be common for all of the processes in</a:t>
            </a:r>
          </a:p>
          <a:p>
            <a:r>
              <a:rPr lang="en-US" sz="1200" kern="1200" baseline="0" dirty="0">
                <a:solidFill>
                  <a:schemeClr val="tx1"/>
                </a:solidFill>
                <a:latin typeface="+mn-lt"/>
                <a:ea typeface="+mn-ea"/>
                <a:cs typeface="+mn-cs"/>
              </a:rPr>
              <a:t>memory to be waiting for I/O. Thus, even with multiprogramming, a processor could</a:t>
            </a:r>
          </a:p>
          <a:p>
            <a:r>
              <a:rPr lang="en-US" sz="1200" kern="1200" baseline="0" dirty="0">
                <a:solidFill>
                  <a:schemeClr val="tx1"/>
                </a:solidFill>
                <a:latin typeface="+mn-lt"/>
                <a:ea typeface="+mn-ea"/>
                <a:cs typeface="+mn-cs"/>
              </a:rPr>
              <a:t>be idle most of the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to do? Main memory could be expanded to accommodate more processes.</a:t>
            </a:r>
          </a:p>
          <a:p>
            <a:r>
              <a:rPr lang="en-US" sz="1200" kern="1200" baseline="0" dirty="0">
                <a:solidFill>
                  <a:schemeClr val="tx1"/>
                </a:solidFill>
                <a:latin typeface="+mn-lt"/>
                <a:ea typeface="+mn-ea"/>
                <a:cs typeface="+mn-cs"/>
              </a:rPr>
              <a:t>But there are two flaws in this approach. First, there is a cost associated with</a:t>
            </a:r>
          </a:p>
          <a:p>
            <a:r>
              <a:rPr lang="en-US" sz="1200" kern="1200" baseline="0" dirty="0">
                <a:solidFill>
                  <a:schemeClr val="tx1"/>
                </a:solidFill>
                <a:latin typeface="+mn-lt"/>
                <a:ea typeface="+mn-ea"/>
                <a:cs typeface="+mn-cs"/>
              </a:rPr>
              <a:t>main memory, which, though small on a per-byte basis, begins to add up as we get</a:t>
            </a:r>
          </a:p>
          <a:p>
            <a:r>
              <a:rPr lang="en-US" sz="1200" kern="1200" baseline="0" dirty="0">
                <a:solidFill>
                  <a:schemeClr val="tx1"/>
                </a:solidFill>
                <a:latin typeface="+mn-lt"/>
                <a:ea typeface="+mn-ea"/>
                <a:cs typeface="+mn-cs"/>
              </a:rPr>
              <a:t>into the gigabytes of storage. Second, the appetite of programs for memory has</a:t>
            </a:r>
          </a:p>
          <a:p>
            <a:r>
              <a:rPr lang="en-US" sz="1200" kern="1200" baseline="0" dirty="0">
                <a:solidFill>
                  <a:schemeClr val="tx1"/>
                </a:solidFill>
                <a:latin typeface="+mn-lt"/>
                <a:ea typeface="+mn-ea"/>
                <a:cs typeface="+mn-cs"/>
              </a:rPr>
              <a:t>grown as fast as the cost of memory has dropped. So larger memory results in larger</a:t>
            </a:r>
          </a:p>
          <a:p>
            <a:r>
              <a:rPr lang="en-US" sz="1200" kern="1200" baseline="0" dirty="0">
                <a:solidFill>
                  <a:schemeClr val="tx1"/>
                </a:solidFill>
                <a:latin typeface="+mn-lt"/>
                <a:ea typeface="+mn-ea"/>
                <a:cs typeface="+mn-cs"/>
              </a:rPr>
              <a:t>processes, not more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solution is swapping, which involves moving part or all of a process</a:t>
            </a:r>
          </a:p>
          <a:p>
            <a:r>
              <a:rPr lang="en-US" sz="1200" kern="1200" baseline="0" dirty="0">
                <a:solidFill>
                  <a:schemeClr val="tx1"/>
                </a:solidFill>
                <a:latin typeface="+mn-lt"/>
                <a:ea typeface="+mn-ea"/>
                <a:cs typeface="+mn-cs"/>
              </a:rPr>
              <a:t>from main memory to disk. When none of the processes in main memory is in the</a:t>
            </a:r>
          </a:p>
          <a:p>
            <a:r>
              <a:rPr lang="en-US" sz="1200" kern="1200" baseline="0" dirty="0">
                <a:solidFill>
                  <a:schemeClr val="tx1"/>
                </a:solidFill>
                <a:latin typeface="+mn-lt"/>
                <a:ea typeface="+mn-ea"/>
                <a:cs typeface="+mn-cs"/>
              </a:rPr>
              <a:t>Ready state, the OS swaps one of the blocked processes out on to disk into a suspend</a:t>
            </a:r>
          </a:p>
          <a:p>
            <a:r>
              <a:rPr lang="en-US" sz="1200" kern="1200" baseline="0" dirty="0">
                <a:solidFill>
                  <a:schemeClr val="tx1"/>
                </a:solidFill>
                <a:latin typeface="+mn-lt"/>
                <a:ea typeface="+mn-ea"/>
                <a:cs typeface="+mn-cs"/>
              </a:rPr>
              <a:t>queue. This is a queue of existing processes that have been temporarily kicked</a:t>
            </a:r>
          </a:p>
          <a:p>
            <a:r>
              <a:rPr lang="en-US" sz="1200" kern="1200" baseline="0" dirty="0">
                <a:solidFill>
                  <a:schemeClr val="tx1"/>
                </a:solidFill>
                <a:latin typeface="+mn-lt"/>
                <a:ea typeface="+mn-ea"/>
                <a:cs typeface="+mn-cs"/>
              </a:rPr>
              <a:t>out of main memory, or suspended. The OS then brings in another process from the</a:t>
            </a:r>
          </a:p>
          <a:p>
            <a:r>
              <a:rPr lang="en-US" sz="1200" kern="1200" baseline="0" dirty="0">
                <a:solidFill>
                  <a:schemeClr val="tx1"/>
                </a:solidFill>
                <a:latin typeface="+mn-lt"/>
                <a:ea typeface="+mn-ea"/>
                <a:cs typeface="+mn-cs"/>
              </a:rPr>
              <a:t>suspend queue, or it honors a new-process request. Execution then continues with</a:t>
            </a:r>
          </a:p>
          <a:p>
            <a:r>
              <a:rPr lang="en-US" sz="1200" kern="1200" baseline="0" dirty="0">
                <a:solidFill>
                  <a:schemeClr val="tx1"/>
                </a:solidFill>
                <a:latin typeface="+mn-lt"/>
                <a:ea typeface="+mn-ea"/>
                <a:cs typeface="+mn-cs"/>
              </a:rPr>
              <a:t>the newly arrived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Swapping, however, is an I/O operation, and therefore there is the potential</a:t>
            </a:r>
          </a:p>
          <a:p>
            <a:r>
              <a:rPr lang="en-US" sz="1200" kern="1200" baseline="0" dirty="0">
                <a:solidFill>
                  <a:schemeClr val="tx1"/>
                </a:solidFill>
                <a:latin typeface="+mn-lt"/>
                <a:ea typeface="+mn-ea"/>
                <a:cs typeface="+mn-cs"/>
              </a:rPr>
              <a:t>for making the problem worse, not better. But because disk I/O is generally the</a:t>
            </a:r>
          </a:p>
          <a:p>
            <a:r>
              <a:rPr lang="en-US" sz="1200" kern="1200" baseline="0" dirty="0">
                <a:solidFill>
                  <a:schemeClr val="tx1"/>
                </a:solidFill>
                <a:latin typeface="+mn-lt"/>
                <a:ea typeface="+mn-ea"/>
                <a:cs typeface="+mn-cs"/>
              </a:rPr>
              <a:t>fastest I/O on a system (e.g., compared to tape or printer I/O), swapping will usually</a:t>
            </a:r>
          </a:p>
          <a:p>
            <a:r>
              <a:rPr lang="en-US" sz="1200" kern="1200" baseline="0" dirty="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40705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2588" y="685800"/>
            <a:ext cx="6094412" cy="3429000"/>
          </a:xfrm>
          <a:ln/>
        </p:spPr>
      </p:sp>
      <p:sp>
        <p:nvSpPr>
          <p:cNvPr id="66563" name="Rectangle 3"/>
          <p:cNvSpPr>
            <a:spLocks noGrp="1" noChangeArrowheads="1"/>
          </p:cNvSpPr>
          <p:nvPr>
            <p:ph type="body" idx="1"/>
          </p:nvPr>
        </p:nvSpPr>
        <p:spPr>
          <a:xfrm>
            <a:off x="686591" y="4344025"/>
            <a:ext cx="5486400" cy="4114488"/>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r>
              <a:rPr lang="en-US" dirty="0">
                <a:ea typeface="MS PGothic" charset="0"/>
              </a:rPr>
              <a:t>Goals:</a:t>
            </a:r>
          </a:p>
          <a:p>
            <a:pPr marL="228600" indent="-228600">
              <a:buAutoNum type="arabicPeriod"/>
            </a:pPr>
            <a:r>
              <a:rPr lang="en-US" baseline="0" dirty="0">
                <a:ea typeface="MS PGothic" charset="0"/>
              </a:rPr>
              <a:t>Run program</a:t>
            </a:r>
          </a:p>
          <a:p>
            <a:pPr marL="228600" indent="-228600">
              <a:buAutoNum type="arabicPeriod"/>
            </a:pPr>
            <a:r>
              <a:rPr lang="en-US" baseline="0" dirty="0">
                <a:ea typeface="MS PGothic" charset="0"/>
              </a:rPr>
              <a:t>Users: easy use computer systems</a:t>
            </a:r>
          </a:p>
          <a:p>
            <a:pPr marL="228600" indent="-228600">
              <a:buAutoNum type="arabicPeriod"/>
            </a:pPr>
            <a:r>
              <a:rPr lang="en-US" baseline="0" dirty="0">
                <a:ea typeface="MS PGothic" charset="0"/>
              </a:rPr>
              <a:t>Applications: hardware efficiency</a:t>
            </a:r>
            <a:endParaRPr lang="en-US" dirty="0">
              <a:ea typeface="MS PGothic" charset="0"/>
            </a:endParaRPr>
          </a:p>
        </p:txBody>
      </p:sp>
    </p:spTree>
    <p:extLst>
      <p:ext uri="{BB962C8B-B14F-4D97-AF65-F5344CB8AC3E}">
        <p14:creationId xmlns:p14="http://schemas.microsoft.com/office/powerpoint/2010/main" val="1351422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Draw the five state on the whiteboard.</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use of swapping as just described, one other state must be added to</a:t>
            </a:r>
          </a:p>
          <a:p>
            <a:r>
              <a:rPr lang="en-US" sz="1200" kern="1200" baseline="0" dirty="0">
                <a:solidFill>
                  <a:schemeClr val="tx1"/>
                </a:solidFill>
                <a:latin typeface="+mn-lt"/>
                <a:ea typeface="+mn-ea"/>
                <a:cs typeface="+mn-cs"/>
              </a:rPr>
              <a:t>our process behavior model ( Figure 3.9a ): the Suspend state. When all of the processes</a:t>
            </a:r>
          </a:p>
          <a:p>
            <a:r>
              <a:rPr lang="en-US" sz="1200" kern="1200" baseline="0" dirty="0">
                <a:solidFill>
                  <a:schemeClr val="tx1"/>
                </a:solidFill>
                <a:latin typeface="+mn-lt"/>
                <a:ea typeface="+mn-ea"/>
                <a:cs typeface="+mn-cs"/>
              </a:rPr>
              <a:t>in main memory are in the Blocked state, the OS can suspend one process by</a:t>
            </a:r>
          </a:p>
          <a:p>
            <a:r>
              <a:rPr lang="en-US" sz="1200" kern="1200" baseline="0" dirty="0">
                <a:solidFill>
                  <a:schemeClr val="tx1"/>
                </a:solidFill>
                <a:latin typeface="+mn-lt"/>
                <a:ea typeface="+mn-ea"/>
                <a:cs typeface="+mn-cs"/>
              </a:rPr>
              <a:t>putting it in the Suspend state and transferring it to disk. The space that is freed in</a:t>
            </a:r>
          </a:p>
          <a:p>
            <a:r>
              <a:rPr lang="en-US" sz="1200" kern="1200" baseline="0" dirty="0">
                <a:solidFill>
                  <a:schemeClr val="tx1"/>
                </a:solidFill>
                <a:latin typeface="+mn-lt"/>
                <a:ea typeface="+mn-ea"/>
                <a:cs typeface="+mn-cs"/>
              </a:rPr>
              <a:t>main memory can then be used to bring in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OS has performed a swapping-out operation, it has two choices for</a:t>
            </a:r>
          </a:p>
          <a:p>
            <a:r>
              <a:rPr lang="en-US" sz="1200" kern="1200" baseline="0" dirty="0">
                <a:solidFill>
                  <a:schemeClr val="tx1"/>
                </a:solidFill>
                <a:latin typeface="+mn-lt"/>
                <a:ea typeface="+mn-ea"/>
                <a:cs typeface="+mn-cs"/>
              </a:rPr>
              <a:t>selecting a process to bring into main memory: It can admit a newly created process</a:t>
            </a:r>
          </a:p>
          <a:p>
            <a:r>
              <a:rPr lang="en-US" sz="1200" kern="1200" baseline="0" dirty="0">
                <a:solidFill>
                  <a:schemeClr val="tx1"/>
                </a:solidFill>
                <a:latin typeface="+mn-lt"/>
                <a:ea typeface="+mn-ea"/>
                <a:cs typeface="+mn-cs"/>
              </a:rPr>
              <a:t>or it can bring in a previously suspended process. It would appear that the preference</a:t>
            </a:r>
          </a:p>
          <a:p>
            <a:r>
              <a:rPr lang="en-US" sz="1200" kern="1200" baseline="0" dirty="0">
                <a:solidFill>
                  <a:schemeClr val="tx1"/>
                </a:solidFill>
                <a:latin typeface="+mn-lt"/>
                <a:ea typeface="+mn-ea"/>
                <a:cs typeface="+mn-cs"/>
              </a:rPr>
              <a:t>should be to bring in a previously suspended process, to provide it with service</a:t>
            </a:r>
          </a:p>
          <a:p>
            <a:r>
              <a:rPr lang="en-US" sz="1200" kern="1200" baseline="0" dirty="0">
                <a:solidFill>
                  <a:schemeClr val="tx1"/>
                </a:solidFill>
                <a:latin typeface="+mn-lt"/>
                <a:ea typeface="+mn-ea"/>
                <a:cs typeface="+mn-cs"/>
              </a:rPr>
              <a:t>rather than increasing the total load on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But this line of reasoning presents a difficulty. All of the processes that have</a:t>
            </a:r>
          </a:p>
          <a:p>
            <a:r>
              <a:rPr lang="en-US" sz="1200" kern="1200" baseline="0" dirty="0">
                <a:solidFill>
                  <a:schemeClr val="tx1"/>
                </a:solidFill>
                <a:latin typeface="+mn-lt"/>
                <a:ea typeface="+mn-ea"/>
                <a:cs typeface="+mn-cs"/>
              </a:rPr>
              <a:t>been suspended were in the Blocked state at the time of suspension. It clearly would</a:t>
            </a:r>
          </a:p>
          <a:p>
            <a:r>
              <a:rPr lang="en-US" sz="1200" kern="1200" baseline="0" dirty="0">
                <a:solidFill>
                  <a:schemeClr val="tx1"/>
                </a:solidFill>
                <a:latin typeface="+mn-lt"/>
                <a:ea typeface="+mn-ea"/>
                <a:cs typeface="+mn-cs"/>
              </a:rPr>
              <a:t>not do any good to bring a blocked process back into main memory, because it is</a:t>
            </a:r>
          </a:p>
          <a:p>
            <a:r>
              <a:rPr lang="en-US" sz="1200" kern="1200" baseline="0" dirty="0">
                <a:solidFill>
                  <a:schemeClr val="tx1"/>
                </a:solidFill>
                <a:latin typeface="+mn-lt"/>
                <a:ea typeface="+mn-ea"/>
                <a:cs typeface="+mn-cs"/>
              </a:rPr>
              <a:t>still not ready for execution. Recognize, however, that each process in the Suspend</a:t>
            </a:r>
          </a:p>
          <a:p>
            <a:r>
              <a:rPr lang="en-US" sz="1200" kern="1200" baseline="0" dirty="0">
                <a:solidFill>
                  <a:schemeClr val="tx1"/>
                </a:solidFill>
                <a:latin typeface="+mn-lt"/>
                <a:ea typeface="+mn-ea"/>
                <a:cs typeface="+mn-cs"/>
              </a:rPr>
              <a:t>state was originally blocked on a particular event. When that event occurs, the process</a:t>
            </a:r>
          </a:p>
          <a:p>
            <a:r>
              <a:rPr lang="en-US" sz="1200" kern="1200" baseline="0" dirty="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716962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246014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655953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Any facility or capability that is to provide support for mutual exclusion should</a:t>
            </a:r>
          </a:p>
          <a:p>
            <a:r>
              <a:rPr lang="en-US" sz="1200" kern="1200" baseline="0" dirty="0">
                <a:solidFill>
                  <a:schemeClr val="tx1"/>
                </a:solidFill>
                <a:latin typeface="+mn-lt"/>
                <a:ea typeface="+mn-ea"/>
                <a:cs typeface="+mn-cs"/>
              </a:rPr>
              <a:t>meet the following requirements: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must be enforced: Only one process at a time is allowed into</a:t>
            </a:r>
          </a:p>
          <a:p>
            <a:r>
              <a:rPr lang="en-US" sz="1200" kern="1200" baseline="0" dirty="0">
                <a:solidFill>
                  <a:schemeClr val="tx1"/>
                </a:solidFill>
                <a:latin typeface="+mn-lt"/>
                <a:ea typeface="+mn-ea"/>
                <a:cs typeface="+mn-cs"/>
              </a:rPr>
              <a:t>its critical section, among all processes that have critical sections for the same resource or shared object.</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process that halts in its noncritical section must do so without interfering</a:t>
            </a:r>
          </a:p>
          <a:p>
            <a:r>
              <a:rPr lang="en-US" sz="1200" kern="1200" baseline="0" dirty="0">
                <a:solidFill>
                  <a:schemeClr val="tx1"/>
                </a:solidFill>
                <a:latin typeface="+mn-lt"/>
                <a:ea typeface="+mn-ea"/>
                <a:cs typeface="+mn-cs"/>
              </a:rPr>
              <a:t>with other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must not be possible for a process requiring access to a critical section to be</a:t>
            </a:r>
          </a:p>
          <a:p>
            <a:r>
              <a:rPr lang="en-US" sz="1200" kern="1200" baseline="0" dirty="0">
                <a:solidFill>
                  <a:schemeClr val="tx1"/>
                </a:solidFill>
                <a:latin typeface="+mn-lt"/>
                <a:ea typeface="+mn-ea"/>
                <a:cs typeface="+mn-cs"/>
              </a:rPr>
              <a:t>delayed indefinitely: no deadlock or starvation.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When no process is in a critical section, any process that requests entry to its</a:t>
            </a:r>
          </a:p>
          <a:p>
            <a:r>
              <a:rPr lang="en-US" sz="1200" kern="1200" baseline="0" dirty="0">
                <a:solidFill>
                  <a:schemeClr val="tx1"/>
                </a:solidFill>
                <a:latin typeface="+mn-lt"/>
                <a:ea typeface="+mn-ea"/>
                <a:cs typeface="+mn-cs"/>
              </a:rPr>
              <a:t>critical section must be permitted to enter without delay.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No assumptions are made about relative process speeds or number of processors.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6. A process remains inside its critical section for a finite time only.</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27031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7CC6CF36-2EF6-254C-8CC8-ED568A29CA4F}" type="slidenum">
              <a:rPr lang="en-US">
                <a:latin typeface="Times New Roman" charset="0"/>
              </a:rPr>
              <a:pPr/>
              <a:t>35</a:t>
            </a:fld>
            <a:endParaRPr lang="en-US">
              <a:latin typeface="Times New Roman" charset="0"/>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32500" lnSpcReduction="20000"/>
          </a:bodyPr>
          <a:lstStyle/>
          <a:p>
            <a:pPr>
              <a:buFont typeface="Monotype Sorts" charset="0"/>
              <a:buNone/>
            </a:pPr>
            <a:r>
              <a:rPr lang="en-US" sz="4400" b="1" dirty="0">
                <a:solidFill>
                  <a:srgbClr val="3366FF"/>
                </a:solidFill>
                <a:ea typeface="MS PGothic" charset="0"/>
              </a:rPr>
              <a:t>Mutual Exclusion </a:t>
            </a:r>
            <a:r>
              <a:rPr lang="en-US" sz="4400" dirty="0">
                <a:ea typeface="MS PGothic" charset="0"/>
              </a:rPr>
              <a:t>- If process </a:t>
            </a:r>
            <a:r>
              <a:rPr lang="en-US" sz="4400" b="1" i="1" dirty="0">
                <a:ea typeface="MS PGothic" charset="0"/>
              </a:rPr>
              <a:t>P</a:t>
            </a:r>
            <a:r>
              <a:rPr lang="en-US" sz="4400" b="1" i="1" baseline="-25000" dirty="0">
                <a:ea typeface="MS PGothic" charset="0"/>
              </a:rPr>
              <a:t>i</a:t>
            </a:r>
            <a:r>
              <a:rPr lang="en-US" sz="4400" b="1" dirty="0">
                <a:ea typeface="MS PGothic" charset="0"/>
              </a:rPr>
              <a:t> </a:t>
            </a:r>
            <a:r>
              <a:rPr lang="en-US" sz="4400" dirty="0">
                <a:ea typeface="MS PGothic" charset="0"/>
              </a:rPr>
              <a:t>is executing in its critical section, then no other processes can be executing in their critical sections</a:t>
            </a:r>
          </a:p>
          <a:p>
            <a:pPr>
              <a:buFont typeface="Monotype Sorts" charset="0"/>
              <a:buNone/>
            </a:pPr>
            <a:endParaRPr lang="en-US" sz="4400" dirty="0">
              <a:ea typeface="MS PGothic" charset="0"/>
            </a:endParaRPr>
          </a:p>
          <a:p>
            <a:pPr>
              <a:buFont typeface="Monotype Sorts" charset="0"/>
              <a:buNone/>
            </a:pPr>
            <a:r>
              <a:rPr lang="en-US" sz="4400" dirty="0">
                <a:solidFill>
                  <a:srgbClr val="000000"/>
                </a:solidFill>
                <a:ea typeface="MS PGothic" charset="0"/>
              </a:rPr>
              <a:t>2.   </a:t>
            </a:r>
            <a:r>
              <a:rPr lang="en-US" sz="4400" b="1" dirty="0">
                <a:solidFill>
                  <a:srgbClr val="3366FF"/>
                </a:solidFill>
                <a:ea typeface="MS PGothic" charset="0"/>
              </a:rPr>
              <a:t>Progress</a:t>
            </a:r>
            <a:r>
              <a:rPr lang="en-US" sz="4400" b="1" dirty="0">
                <a:ea typeface="MS PGothic" charset="0"/>
              </a:rPr>
              <a:t> </a:t>
            </a:r>
            <a:r>
              <a:rPr lang="en-US" sz="4400" dirty="0">
                <a:ea typeface="MS PGothic" charset="0"/>
              </a:rPr>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0"/>
              <a:buNone/>
            </a:pPr>
            <a:r>
              <a:rPr lang="en-US" sz="4400" dirty="0">
                <a:ea typeface="MS PGothic" charset="0"/>
              </a:rPr>
              <a:t>3.  </a:t>
            </a:r>
            <a:r>
              <a:rPr lang="en-US" sz="4400" b="1" dirty="0">
                <a:solidFill>
                  <a:srgbClr val="3366FF"/>
                </a:solidFill>
                <a:ea typeface="MS PGothic" charset="0"/>
              </a:rPr>
              <a:t>Bounded Waiting </a:t>
            </a:r>
            <a:r>
              <a:rPr lang="en-US" sz="4400" dirty="0">
                <a:ea typeface="MS PGothic"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charset="0"/>
              <a:buChar char=""/>
            </a:pPr>
            <a:r>
              <a:rPr lang="en-US" sz="4400" dirty="0">
                <a:ea typeface="MS PGothic" charset="0"/>
              </a:rPr>
              <a:t>Assume that each process executes at a nonzero speed </a:t>
            </a:r>
          </a:p>
          <a:p>
            <a:pPr marL="795338" lvl="1" indent="-338138">
              <a:buSzPct val="125000"/>
              <a:buFont typeface="Wingdings 2" charset="0"/>
              <a:buChar char=""/>
            </a:pPr>
            <a:r>
              <a:rPr lang="en-US" sz="4400" dirty="0">
                <a:ea typeface="MS PGothic" charset="0"/>
              </a:rPr>
              <a:t>No assumption concerning </a:t>
            </a:r>
            <a:r>
              <a:rPr lang="en-US" sz="4400" b="1" dirty="0">
                <a:solidFill>
                  <a:srgbClr val="3366FF"/>
                </a:solidFill>
                <a:ea typeface="MS PGothic" charset="0"/>
              </a:rPr>
              <a:t>relative speed </a:t>
            </a:r>
            <a:r>
              <a:rPr lang="en-US" sz="4400" dirty="0">
                <a:ea typeface="MS PGothic" charset="0"/>
              </a:rPr>
              <a:t>of the</a:t>
            </a:r>
            <a:r>
              <a:rPr lang="en-US" sz="4400" b="1" dirty="0">
                <a:ea typeface="MS PGothic" charset="0"/>
              </a:rPr>
              <a:t> </a:t>
            </a:r>
            <a:r>
              <a:rPr lang="en-US" sz="4400" b="1" i="1" dirty="0">
                <a:solidFill>
                  <a:srgbClr val="000000"/>
                </a:solidFill>
                <a:ea typeface="MS PGothic" charset="0"/>
              </a:rPr>
              <a:t>n</a:t>
            </a:r>
            <a:r>
              <a:rPr lang="en-US" sz="4400" b="1" dirty="0">
                <a:solidFill>
                  <a:srgbClr val="000000"/>
                </a:solidFill>
                <a:ea typeface="MS PGothic" charset="0"/>
              </a:rPr>
              <a:t> </a:t>
            </a:r>
            <a:r>
              <a:rPr lang="en-US" sz="4400" dirty="0">
                <a:ea typeface="MS PGothic" charset="0"/>
              </a:rPr>
              <a:t>processes</a:t>
            </a:r>
          </a:p>
          <a:p>
            <a:endParaRPr lang="en-US" dirty="0">
              <a:ea typeface="MS PGothic" charset="0"/>
            </a:endParaRPr>
          </a:p>
        </p:txBody>
      </p:sp>
    </p:spTree>
    <p:extLst>
      <p:ext uri="{BB962C8B-B14F-4D97-AF65-F5344CB8AC3E}">
        <p14:creationId xmlns:p14="http://schemas.microsoft.com/office/powerpoint/2010/main" val="1784186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36</a:t>
            </a:fld>
            <a:endParaRPr lang="en-US">
              <a:latin typeface="Times New Roman"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10000"/>
          </a:bodyPr>
          <a:lstStyle/>
          <a:p>
            <a:r>
              <a:rPr lang="en-US" dirty="0">
                <a:ea typeface="MS PGothic" charset="0"/>
              </a:rPr>
              <a:t>Question: How to control turns?</a:t>
            </a:r>
          </a:p>
          <a:p>
            <a:endParaRPr lang="en-US" dirty="0">
              <a:ea typeface="MS PGothic" charset="0"/>
            </a:endParaRPr>
          </a:p>
          <a:p>
            <a:pPr>
              <a:lnSpc>
                <a:spcPct val="90000"/>
              </a:lnSpc>
              <a:tabLst>
                <a:tab pos="739775" algn="l"/>
                <a:tab pos="1020763" algn="l"/>
                <a:tab pos="1257300" algn="l"/>
              </a:tabLst>
            </a:pPr>
            <a:r>
              <a:rPr lang="en-US" sz="2800" dirty="0">
                <a:ea typeface="MS PGothic" charset="0"/>
              </a:rPr>
              <a:t>Assumption: the </a:t>
            </a:r>
            <a:r>
              <a:rPr lang="en-US" sz="2800" dirty="0">
                <a:solidFill>
                  <a:srgbClr val="FF0000"/>
                </a:solidFill>
                <a:ea typeface="MS PGothic" charset="0"/>
                <a:cs typeface="Courier New" charset="0"/>
              </a:rPr>
              <a:t>load</a:t>
            </a:r>
            <a:r>
              <a:rPr lang="en-US" sz="2800" dirty="0">
                <a:ea typeface="MS PGothic" charset="0"/>
                <a:cs typeface="Courier New" charset="0"/>
              </a:rPr>
              <a:t> </a:t>
            </a:r>
            <a:r>
              <a:rPr lang="en-US" sz="2800" dirty="0">
                <a:ea typeface="MS PGothic" charset="0"/>
              </a:rPr>
              <a:t>and </a:t>
            </a:r>
            <a:r>
              <a:rPr lang="en-US" sz="2800" dirty="0">
                <a:solidFill>
                  <a:srgbClr val="FF0000"/>
                </a:solidFill>
                <a:ea typeface="MS PGothic" charset="0"/>
                <a:cs typeface="Courier New" charset="0"/>
              </a:rPr>
              <a:t>store</a:t>
            </a:r>
            <a:r>
              <a:rPr lang="en-US" sz="2800" dirty="0">
                <a:ea typeface="MS PGothic" charset="0"/>
              </a:rPr>
              <a:t> instructions are </a:t>
            </a:r>
            <a:r>
              <a:rPr lang="en-US" sz="2800" dirty="0">
                <a:solidFill>
                  <a:srgbClr val="FF0000"/>
                </a:solidFill>
                <a:ea typeface="MS PGothic" charset="0"/>
              </a:rPr>
              <a:t>atomic</a:t>
            </a:r>
            <a:endParaRPr lang="en-US" sz="2800" dirty="0">
              <a:ea typeface="MS PGothic" charset="0"/>
            </a:endParaRPr>
          </a:p>
          <a:p>
            <a:pPr>
              <a:lnSpc>
                <a:spcPct val="90000"/>
              </a:lnSpc>
              <a:tabLst>
                <a:tab pos="739775" algn="l"/>
                <a:tab pos="1020763" algn="l"/>
                <a:tab pos="1257300" algn="l"/>
              </a:tabLst>
            </a:pPr>
            <a:endParaRPr lang="en-US" sz="2800" dirty="0">
              <a:ea typeface="MS PGothic" charset="0"/>
            </a:endParaRPr>
          </a:p>
          <a:p>
            <a:pPr>
              <a:lnSpc>
                <a:spcPct val="90000"/>
              </a:lnSpc>
              <a:tabLst>
                <a:tab pos="739775" algn="l"/>
                <a:tab pos="1020763" algn="l"/>
                <a:tab pos="1257300" algn="l"/>
              </a:tabLst>
            </a:pPr>
            <a:r>
              <a:rPr lang="en-US" sz="2800" dirty="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a:solidFill>
                  <a:srgbClr val="FF0000"/>
                </a:solidFill>
                <a:latin typeface="Courier New"/>
                <a:ea typeface="MS PGothic" charset="0"/>
                <a:cs typeface="Courier New"/>
              </a:rPr>
              <a:t>int</a:t>
            </a:r>
            <a:r>
              <a:rPr lang="en-US" dirty="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a:solidFill>
                <a:srgbClr val="000000"/>
              </a:solidFill>
              <a:ea typeface="MS PGothic" charset="0"/>
            </a:endParaRPr>
          </a:p>
          <a:p>
            <a:pPr>
              <a:lnSpc>
                <a:spcPct val="90000"/>
              </a:lnSpc>
              <a:tabLst>
                <a:tab pos="739775" algn="l"/>
                <a:tab pos="1020763" algn="l"/>
                <a:tab pos="1257300" algn="l"/>
              </a:tabLst>
            </a:pPr>
            <a:r>
              <a:rPr lang="en-US" sz="2800" b="1" dirty="0">
                <a:ea typeface="MS PGothic" charset="0"/>
                <a:cs typeface="Courier New" charset="0"/>
              </a:rPr>
              <a:t>turn:</a:t>
            </a:r>
            <a:r>
              <a:rPr lang="en-US" sz="2800" dirty="0">
                <a:solidFill>
                  <a:srgbClr val="000000"/>
                </a:solidFill>
                <a:ea typeface="MS PGothic" charset="0"/>
              </a:rPr>
              <a:t> whose turn it is to enter the critical section</a:t>
            </a:r>
          </a:p>
          <a:p>
            <a:pPr>
              <a:lnSpc>
                <a:spcPct val="90000"/>
              </a:lnSpc>
              <a:tabLst>
                <a:tab pos="739775" algn="l"/>
                <a:tab pos="1020763" algn="l"/>
                <a:tab pos="1257300" algn="l"/>
              </a:tabLst>
            </a:pPr>
            <a:r>
              <a:rPr lang="en-US" sz="2800" b="1" dirty="0">
                <a:ea typeface="MS PGothic" charset="0"/>
                <a:cs typeface="Courier New" charset="0"/>
              </a:rPr>
              <a:t>flag:</a:t>
            </a:r>
            <a:r>
              <a:rPr lang="en-US" sz="2800" dirty="0">
                <a:solidFill>
                  <a:srgbClr val="000000"/>
                </a:solidFill>
                <a:ea typeface="MS PGothic" charset="0"/>
              </a:rPr>
              <a:t> to indicate if a process is </a:t>
            </a:r>
            <a:r>
              <a:rPr lang="en-US" sz="2800" dirty="0">
                <a:solidFill>
                  <a:srgbClr val="FF0000"/>
                </a:solidFill>
                <a:ea typeface="MS PGothic" charset="0"/>
              </a:rPr>
              <a:t>ready</a:t>
            </a:r>
            <a:r>
              <a:rPr lang="en-US" sz="2800" dirty="0">
                <a:solidFill>
                  <a:srgbClr val="000000"/>
                </a:solidFill>
                <a:ea typeface="MS PGothic" charset="0"/>
              </a:rPr>
              <a:t> to enter the critical section. </a:t>
            </a:r>
            <a:r>
              <a:rPr lang="en-US" sz="2800" dirty="0">
                <a:latin typeface="Courier"/>
                <a:ea typeface="MS PGothic" charset="0"/>
                <a:cs typeface="Courier"/>
              </a:rPr>
              <a:t>flag[</a:t>
            </a:r>
            <a:r>
              <a:rPr lang="en-US" sz="2800" dirty="0" err="1">
                <a:latin typeface="Courier"/>
                <a:ea typeface="MS PGothic" charset="0"/>
                <a:cs typeface="Courier"/>
              </a:rPr>
              <a:t>i</a:t>
            </a:r>
            <a:r>
              <a:rPr lang="en-US" sz="2800" dirty="0">
                <a:latin typeface="Courier"/>
                <a:ea typeface="MS PGothic" charset="0"/>
                <a:cs typeface="Courier"/>
              </a:rPr>
              <a:t>] = </a:t>
            </a:r>
            <a:r>
              <a:rPr lang="en-US" sz="2800" i="1" dirty="0">
                <a:latin typeface="Courier"/>
                <a:ea typeface="MS PGothic" charset="0"/>
                <a:cs typeface="Courier"/>
              </a:rPr>
              <a:t>true</a:t>
            </a:r>
            <a:r>
              <a:rPr lang="en-US" sz="2800" dirty="0">
                <a:solidFill>
                  <a:srgbClr val="000000"/>
                </a:solidFill>
                <a:latin typeface="Courier"/>
                <a:ea typeface="MS PGothic" charset="0"/>
                <a:cs typeface="Courier"/>
              </a:rPr>
              <a:t>  </a:t>
            </a:r>
            <a:r>
              <a:rPr lang="en-US" sz="2800" dirty="0">
                <a:solidFill>
                  <a:srgbClr val="000000"/>
                </a:solidFill>
                <a:ea typeface="MS PGothic" charset="0"/>
              </a:rPr>
              <a:t>implies that process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dirty="0">
                <a:solidFill>
                  <a:srgbClr val="000000"/>
                </a:solidFill>
                <a:ea typeface="MS PGothic" charset="0"/>
              </a:rPr>
              <a:t> is ready!</a:t>
            </a:r>
          </a:p>
          <a:p>
            <a:endParaRPr lang="en-US" dirty="0">
              <a:ea typeface="MS PGothic" charset="0"/>
            </a:endParaRPr>
          </a:p>
        </p:txBody>
      </p:sp>
    </p:spTree>
    <p:extLst>
      <p:ext uri="{BB962C8B-B14F-4D97-AF65-F5344CB8AC3E}">
        <p14:creationId xmlns:p14="http://schemas.microsoft.com/office/powerpoint/2010/main" val="1500997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7928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38</a:t>
            </a:fld>
            <a:endParaRPr lang="en-US">
              <a:latin typeface="Times New Roman"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123867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39</a:t>
            </a:fld>
            <a:endParaRPr lang="en-US">
              <a:latin typeface="Times New Roman"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367068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B9A9E5C8-0B72-F14A-B131-A91D3273230C}" type="slidenum">
              <a:rPr lang="en-US">
                <a:latin typeface="Times New Roman" charset="0"/>
              </a:rPr>
              <a:pPr/>
              <a:t>40</a:t>
            </a:fld>
            <a:endParaRPr lang="en-US">
              <a:latin typeface="Times New Roman"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Similar</a:t>
            </a:r>
            <a:r>
              <a:rPr lang="en-US" baseline="0" dirty="0">
                <a:ea typeface="MS PGothic" charset="0"/>
              </a:rPr>
              <a:t> to </a:t>
            </a:r>
            <a:r>
              <a:rPr lang="en-US" baseline="0" dirty="0" err="1">
                <a:ea typeface="MS PGothic" charset="0"/>
              </a:rPr>
              <a:t>test_and_set</a:t>
            </a:r>
            <a:endParaRPr lang="en-US" dirty="0">
              <a:ea typeface="MS PGothic" charset="0"/>
            </a:endParaRPr>
          </a:p>
        </p:txBody>
      </p:sp>
    </p:spTree>
    <p:extLst>
      <p:ext uri="{BB962C8B-B14F-4D97-AF65-F5344CB8AC3E}">
        <p14:creationId xmlns:p14="http://schemas.microsoft.com/office/powerpoint/2010/main" val="174763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2588" y="685800"/>
            <a:ext cx="6094412" cy="3429000"/>
          </a:xfrm>
          <a:ln/>
        </p:spPr>
      </p:sp>
      <p:sp>
        <p:nvSpPr>
          <p:cNvPr id="66563" name="Rectangle 3"/>
          <p:cNvSpPr>
            <a:spLocks noGrp="1" noChangeArrowheads="1"/>
          </p:cNvSpPr>
          <p:nvPr>
            <p:ph type="body" idx="1"/>
          </p:nvPr>
        </p:nvSpPr>
        <p:spPr>
          <a:xfrm>
            <a:off x="686591" y="4344025"/>
            <a:ext cx="5486400" cy="4114488"/>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r>
              <a:rPr lang="en-US" dirty="0">
                <a:ea typeface="MS PGothic" charset="0"/>
              </a:rPr>
              <a:t>Goals:</a:t>
            </a:r>
          </a:p>
          <a:p>
            <a:pPr marL="228600" indent="-228600">
              <a:buAutoNum type="arabicPeriod"/>
            </a:pPr>
            <a:r>
              <a:rPr lang="en-US" baseline="0" dirty="0">
                <a:ea typeface="MS PGothic" charset="0"/>
              </a:rPr>
              <a:t>Run program</a:t>
            </a:r>
          </a:p>
          <a:p>
            <a:pPr marL="228600" indent="-228600">
              <a:buAutoNum type="arabicPeriod"/>
            </a:pPr>
            <a:r>
              <a:rPr lang="en-US" baseline="0" dirty="0">
                <a:ea typeface="MS PGothic" charset="0"/>
              </a:rPr>
              <a:t>Users: easy use computer systems</a:t>
            </a:r>
          </a:p>
          <a:p>
            <a:pPr marL="228600" indent="-228600">
              <a:buAutoNum type="arabicPeriod"/>
            </a:pPr>
            <a:r>
              <a:rPr lang="en-US" baseline="0" dirty="0">
                <a:ea typeface="MS PGothic" charset="0"/>
              </a:rPr>
              <a:t>Applications: hardware efficiency</a:t>
            </a:r>
            <a:endParaRPr lang="en-US" dirty="0">
              <a:ea typeface="MS PGothic" charset="0"/>
            </a:endParaRPr>
          </a:p>
        </p:txBody>
      </p:sp>
    </p:spTree>
    <p:extLst>
      <p:ext uri="{BB962C8B-B14F-4D97-AF65-F5344CB8AC3E}">
        <p14:creationId xmlns:p14="http://schemas.microsoft.com/office/powerpoint/2010/main" val="5380250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EA9A1D88-A39D-4C45-9E3C-AFA64DD300D4}" type="slidenum">
              <a:rPr lang="en-US">
                <a:latin typeface="Times New Roman" charset="0"/>
              </a:rPr>
              <a:pPr/>
              <a:t>41</a:t>
            </a:fld>
            <a:endParaRPr lang="en-US">
              <a:latin typeface="Times New Roman"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charset="0"/>
                <a:ea typeface="MS PGothic" charset="0"/>
              </a:rPr>
              <a:t>Answer: Bounded-waiting Problem</a:t>
            </a:r>
            <a:endParaRPr lang="en-US" dirty="0">
              <a:ea typeface="MS PGothic" charset="0"/>
            </a:endParaRPr>
          </a:p>
          <a:p>
            <a:endParaRPr lang="en-US" dirty="0">
              <a:ea typeface="MS PGothic" charset="0"/>
            </a:endParaRPr>
          </a:p>
        </p:txBody>
      </p:sp>
    </p:spTree>
    <p:extLst>
      <p:ext uri="{BB962C8B-B14F-4D97-AF65-F5344CB8AC3E}">
        <p14:creationId xmlns:p14="http://schemas.microsoft.com/office/powerpoint/2010/main" val="1315116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2F9450A1-FCD5-9040-BF46-47D9AFDB6150}" type="slidenum">
              <a:rPr lang="en-US">
                <a:latin typeface="Times New Roman" charset="0"/>
              </a:rPr>
              <a:pPr/>
              <a:t>42</a:t>
            </a:fld>
            <a:endParaRPr lang="en-US">
              <a:latin typeface="Times New Roman"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mn-lt"/>
                <a:ea typeface="MS PGothic" charset="0"/>
              </a:rPr>
              <a:t>Classical Problems of Synchronization</a:t>
            </a:r>
            <a:endParaRPr lang="en-US" dirty="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Helvetica" charset="0"/>
                <a:ea typeface="MS PGothic" charset="0"/>
              </a:rPr>
              <a:t>Classical problems used to test newly-proposed synchronization schemes</a:t>
            </a:r>
          </a:p>
          <a:p>
            <a:pPr marL="514350" indent="-457200"/>
            <a:endParaRPr lang="en-US" dirty="0">
              <a:latin typeface="+mn-lt"/>
              <a:ea typeface="MS PGothic" charset="0"/>
            </a:endParaRPr>
          </a:p>
          <a:p>
            <a:pPr marL="514350" indent="-457200"/>
            <a:r>
              <a:rPr lang="en-US" dirty="0">
                <a:latin typeface="Helvetica" charset="0"/>
                <a:ea typeface="MS PGothic" charset="0"/>
              </a:rPr>
              <a:t>Bounded-Buffer Problem</a:t>
            </a:r>
          </a:p>
          <a:p>
            <a:pPr marL="514350" indent="-457200"/>
            <a:endParaRPr lang="en-US" dirty="0">
              <a:latin typeface="Helvetica" charset="0"/>
              <a:ea typeface="MS PGothic" charset="0"/>
            </a:endParaRPr>
          </a:p>
          <a:p>
            <a:pPr marL="514350" indent="-457200"/>
            <a:r>
              <a:rPr lang="en-US" dirty="0">
                <a:latin typeface="Helvetica" charset="0"/>
                <a:ea typeface="MS PGothic" charset="0"/>
              </a:rPr>
              <a:t>Readers and Writers Problem</a:t>
            </a:r>
          </a:p>
          <a:p>
            <a:pPr marL="514350" indent="-457200"/>
            <a:endParaRPr lang="en-US" dirty="0">
              <a:latin typeface="Helvetica" charset="0"/>
              <a:ea typeface="MS PGothic" charset="0"/>
            </a:endParaRPr>
          </a:p>
          <a:p>
            <a:pPr marL="514350" indent="-457200"/>
            <a:r>
              <a:rPr lang="en-US" dirty="0">
                <a:latin typeface="Helvetica" charset="0"/>
                <a:ea typeface="MS PGothic" charset="0"/>
              </a:rPr>
              <a:t>Dining-Philosophers Problem</a:t>
            </a:r>
          </a:p>
          <a:p>
            <a:pPr marL="514350" indent="-457200"/>
            <a:endParaRPr lang="en-US" dirty="0">
              <a:latin typeface="Helvetica" charset="0"/>
              <a:ea typeface="MS PGothic" charset="0"/>
            </a:endParaRPr>
          </a:p>
          <a:p>
            <a:pPr marL="514350" indent="-457200"/>
            <a:endParaRPr lang="en-US" dirty="0">
              <a:latin typeface="Helvetica" charset="0"/>
              <a:ea typeface="MS PGothic" charset="0"/>
            </a:endParaRPr>
          </a:p>
          <a:p>
            <a:pPr marL="514350" indent="-457200"/>
            <a:endParaRPr lang="en-US" dirty="0">
              <a:latin typeface="Helvetica" charset="0"/>
              <a:ea typeface="MS PGothic" charset="0"/>
            </a:endParaRPr>
          </a:p>
          <a:p>
            <a:r>
              <a:rPr lang="en-US" sz="1200" dirty="0">
                <a:ea typeface="MS PGothic" charset="0"/>
              </a:rPr>
              <a:t>Semaphore </a:t>
            </a:r>
            <a:r>
              <a:rPr lang="en-US" sz="1200" b="1" dirty="0" err="1">
                <a:solidFill>
                  <a:srgbClr val="000000"/>
                </a:solidFill>
                <a:ea typeface="MS PGothic" charset="0"/>
                <a:cs typeface="Courier New" charset="0"/>
              </a:rPr>
              <a:t>mutex</a:t>
            </a:r>
            <a:r>
              <a:rPr lang="en-US" sz="1200" dirty="0">
                <a:solidFill>
                  <a:srgbClr val="000000"/>
                </a:solidFill>
                <a:ea typeface="MS PGothic" charset="0"/>
              </a:rPr>
              <a:t> i</a:t>
            </a:r>
            <a:r>
              <a:rPr lang="en-US" sz="1200" dirty="0">
                <a:ea typeface="MS PGothic" charset="0"/>
              </a:rPr>
              <a:t>nitialized to the value 1</a:t>
            </a:r>
          </a:p>
          <a:p>
            <a:r>
              <a:rPr lang="en-US" sz="1200" dirty="0">
                <a:solidFill>
                  <a:srgbClr val="000000"/>
                </a:solidFill>
                <a:ea typeface="MS PGothic" charset="0"/>
              </a:rPr>
              <a:t>Semaphore </a:t>
            </a:r>
            <a:r>
              <a:rPr lang="en-US" sz="1200" b="1" dirty="0">
                <a:solidFill>
                  <a:srgbClr val="000000"/>
                </a:solidFill>
                <a:ea typeface="MS PGothic" charset="0"/>
                <a:cs typeface="Courier New" charset="0"/>
              </a:rPr>
              <a:t>full</a:t>
            </a:r>
            <a:r>
              <a:rPr lang="en-US" sz="1200" dirty="0">
                <a:solidFill>
                  <a:srgbClr val="000000"/>
                </a:solidFill>
                <a:ea typeface="MS PGothic" charset="0"/>
              </a:rPr>
              <a:t> initialized </a:t>
            </a:r>
            <a:r>
              <a:rPr lang="en-US" sz="1200" dirty="0">
                <a:ea typeface="MS PGothic" charset="0"/>
              </a:rPr>
              <a:t>to the value 0</a:t>
            </a:r>
          </a:p>
          <a:p>
            <a:r>
              <a:rPr lang="en-US" sz="1200" dirty="0">
                <a:ea typeface="MS PGothic" charset="0"/>
              </a:rPr>
              <a:t>Semaphore </a:t>
            </a:r>
            <a:r>
              <a:rPr lang="en-US" sz="1200" b="1" dirty="0">
                <a:solidFill>
                  <a:srgbClr val="000000"/>
                </a:solidFill>
                <a:ea typeface="MS PGothic" charset="0"/>
                <a:cs typeface="Courier New" charset="0"/>
              </a:rPr>
              <a:t>empty </a:t>
            </a:r>
            <a:r>
              <a:rPr lang="en-US" sz="1200" dirty="0">
                <a:solidFill>
                  <a:srgbClr val="000000"/>
                </a:solidFill>
                <a:ea typeface="MS PGothic" charset="0"/>
              </a:rPr>
              <a:t>initialized </a:t>
            </a:r>
            <a:r>
              <a:rPr lang="en-US" sz="1200" dirty="0">
                <a:ea typeface="MS PGothic" charset="0"/>
              </a:rPr>
              <a:t>to the value n</a:t>
            </a:r>
          </a:p>
          <a:p>
            <a:pPr marL="514350" indent="-457200"/>
            <a:endParaRPr lang="en-US" dirty="0">
              <a:latin typeface="Helvetica" charset="0"/>
              <a:ea typeface="MS PGothic" charset="0"/>
            </a:endParaRPr>
          </a:p>
        </p:txBody>
      </p:sp>
    </p:spTree>
    <p:extLst>
      <p:ext uri="{BB962C8B-B14F-4D97-AF65-F5344CB8AC3E}">
        <p14:creationId xmlns:p14="http://schemas.microsoft.com/office/powerpoint/2010/main" val="2017937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8B5E1933-E9B0-784E-9C0D-3F3A84A264C9}" type="slidenum">
              <a:rPr lang="en-US">
                <a:latin typeface="Times New Roman" charset="0"/>
              </a:rPr>
              <a:pPr/>
              <a:t>43</a:t>
            </a:fld>
            <a:endParaRPr lang="en-US">
              <a:latin typeface="Times New Roman"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47500" lnSpcReduction="20000"/>
          </a:bodyPr>
          <a:lstStyle/>
          <a:p>
            <a:r>
              <a:rPr lang="en-US" sz="3400" dirty="0">
                <a:ea typeface="MS PGothic" charset="0"/>
              </a:rPr>
              <a:t>A data set is shared among a number of concurrent processes</a:t>
            </a:r>
          </a:p>
          <a:p>
            <a:pPr lvl="1"/>
            <a:r>
              <a:rPr lang="en-US" sz="3400" dirty="0">
                <a:ea typeface="MS PGothic" charset="0"/>
              </a:rPr>
              <a:t>Readers – only read the data set; they do </a:t>
            </a:r>
            <a:r>
              <a:rPr lang="en-US" sz="3400" b="1" i="1" dirty="0">
                <a:ea typeface="MS PGothic" charset="0"/>
              </a:rPr>
              <a:t>not</a:t>
            </a:r>
            <a:r>
              <a:rPr lang="en-US" sz="3400" b="1" dirty="0">
                <a:ea typeface="MS PGothic" charset="0"/>
              </a:rPr>
              <a:t> </a:t>
            </a:r>
            <a:r>
              <a:rPr lang="en-US" sz="3400" dirty="0">
                <a:ea typeface="MS PGothic" charset="0"/>
              </a:rPr>
              <a:t>perform any updates</a:t>
            </a:r>
          </a:p>
          <a:p>
            <a:pPr lvl="1"/>
            <a:r>
              <a:rPr lang="en-US" sz="3400" dirty="0">
                <a:ea typeface="MS PGothic" charset="0"/>
              </a:rPr>
              <a:t>Writers   – can both read and write</a:t>
            </a:r>
          </a:p>
          <a:p>
            <a:r>
              <a:rPr lang="en-US" sz="3400" dirty="0">
                <a:ea typeface="MS PGothic" charset="0"/>
              </a:rPr>
              <a:t>Problem – allow multiple readers to read at the same time</a:t>
            </a:r>
          </a:p>
          <a:p>
            <a:pPr lvl="1"/>
            <a:r>
              <a:rPr lang="en-US" sz="3400" dirty="0">
                <a:ea typeface="MS PGothic" charset="0"/>
              </a:rPr>
              <a:t>Only one single writer can access the shared data at the same time</a:t>
            </a:r>
          </a:p>
          <a:p>
            <a:r>
              <a:rPr lang="en-US" sz="3400" dirty="0">
                <a:ea typeface="MS PGothic" charset="0"/>
              </a:rPr>
              <a:t>Several variations of how readers and writers are considered  – all involve some form of priorities</a:t>
            </a:r>
          </a:p>
          <a:p>
            <a:r>
              <a:rPr lang="en-US" sz="3400" dirty="0">
                <a:ea typeface="MS PGothic" charset="0"/>
              </a:rPr>
              <a:t>Shared Data</a:t>
            </a:r>
          </a:p>
          <a:p>
            <a:pPr lvl="1"/>
            <a:r>
              <a:rPr lang="en-US" sz="3400" dirty="0">
                <a:ea typeface="MS PGothic" charset="0"/>
              </a:rPr>
              <a:t>Data set</a:t>
            </a:r>
          </a:p>
          <a:p>
            <a:pPr lvl="1"/>
            <a:r>
              <a:rPr lang="en-US" sz="3400" dirty="0">
                <a:ea typeface="MS PGothic" charset="0"/>
              </a:rPr>
              <a:t>Semaphore</a:t>
            </a:r>
            <a:r>
              <a:rPr lang="en-US" sz="3400" b="1" dirty="0">
                <a:solidFill>
                  <a:srgbClr val="000000"/>
                </a:solidFill>
                <a:ea typeface="MS PGothic" charset="0"/>
              </a:rPr>
              <a:t> </a:t>
            </a:r>
            <a:r>
              <a:rPr lang="en-US" sz="3400" b="1" dirty="0" err="1">
                <a:solidFill>
                  <a:srgbClr val="000000"/>
                </a:solidFill>
                <a:ea typeface="MS PGothic" charset="0"/>
              </a:rPr>
              <a:t>rw_mutex</a:t>
            </a:r>
            <a:r>
              <a:rPr lang="en-US" sz="3400" b="1" dirty="0">
                <a:solidFill>
                  <a:srgbClr val="000000"/>
                </a:solidFill>
                <a:ea typeface="MS PGothic" charset="0"/>
              </a:rPr>
              <a:t> </a:t>
            </a:r>
            <a:r>
              <a:rPr lang="en-US" sz="3400" dirty="0">
                <a:ea typeface="MS PGothic" charset="0"/>
              </a:rPr>
              <a:t>initialized to 1</a:t>
            </a:r>
          </a:p>
          <a:p>
            <a:pPr lvl="1"/>
            <a:r>
              <a:rPr lang="en-US" sz="3400" dirty="0">
                <a:ea typeface="MS PGothic" charset="0"/>
              </a:rPr>
              <a:t>Semaphore </a:t>
            </a:r>
            <a:r>
              <a:rPr lang="en-US" sz="3400" b="1" dirty="0" err="1">
                <a:solidFill>
                  <a:srgbClr val="000000"/>
                </a:solidFill>
                <a:ea typeface="MS PGothic" charset="0"/>
              </a:rPr>
              <a:t>mutex</a:t>
            </a:r>
            <a:r>
              <a:rPr lang="en-US" sz="3400" b="1" dirty="0">
                <a:solidFill>
                  <a:srgbClr val="000000"/>
                </a:solidFill>
                <a:ea typeface="MS PGothic" charset="0"/>
              </a:rPr>
              <a:t> </a:t>
            </a:r>
            <a:r>
              <a:rPr lang="en-US" sz="3400" dirty="0">
                <a:ea typeface="MS PGothic" charset="0"/>
              </a:rPr>
              <a:t>initialized to 1</a:t>
            </a:r>
          </a:p>
          <a:p>
            <a:pPr lvl="1"/>
            <a:r>
              <a:rPr lang="en-US" sz="3400" dirty="0">
                <a:ea typeface="MS PGothic" charset="0"/>
              </a:rPr>
              <a:t>Integer </a:t>
            </a:r>
            <a:r>
              <a:rPr lang="en-US" sz="3400" b="1" dirty="0" err="1">
                <a:solidFill>
                  <a:srgbClr val="000000"/>
                </a:solidFill>
                <a:ea typeface="MS PGothic" charset="0"/>
              </a:rPr>
              <a:t>read_count</a:t>
            </a:r>
            <a:r>
              <a:rPr lang="en-US" sz="3400" dirty="0">
                <a:ea typeface="MS PGothic" charset="0"/>
              </a:rPr>
              <a:t> initialized to 0</a:t>
            </a:r>
            <a:endParaRPr lang="en-US" dirty="0">
              <a:ea typeface="MS PGothic" charset="0"/>
            </a:endParaRPr>
          </a:p>
        </p:txBody>
      </p:sp>
    </p:spTree>
    <p:extLst>
      <p:ext uri="{BB962C8B-B14F-4D97-AF65-F5344CB8AC3E}">
        <p14:creationId xmlns:p14="http://schemas.microsoft.com/office/powerpoint/2010/main" val="263569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5308FC48-935C-DA43-98E1-B1BE32B226D4}" type="slidenum">
              <a:rPr lang="en-US">
                <a:latin typeface="Times New Roman" charset="0"/>
              </a:rPr>
              <a:pPr/>
              <a:t>44</a:t>
            </a:fld>
            <a:endParaRPr lang="en-US">
              <a:latin typeface="Times New Roman"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tabLst>
                <a:tab pos="1365250" algn="l"/>
                <a:tab pos="1538288" algn="l"/>
              </a:tabLst>
            </a:pPr>
            <a:r>
              <a:rPr lang="en-US" sz="2000" dirty="0">
                <a:ea typeface="MS PGothic" charset="0"/>
              </a:rPr>
              <a:t>Philosophers spend their lives alternating thinking and eating</a:t>
            </a:r>
          </a:p>
          <a:p>
            <a:pPr>
              <a:tabLst>
                <a:tab pos="1365250" algn="l"/>
                <a:tab pos="1538288" algn="l"/>
              </a:tabLst>
            </a:pPr>
            <a:r>
              <a:rPr lang="en-US" sz="2000" dirty="0">
                <a:ea typeface="MS PGothic" charset="0"/>
              </a:rPr>
              <a:t>Don’</a:t>
            </a:r>
            <a:r>
              <a:rPr lang="en-US" altLang="ja-JP" sz="2000" dirty="0">
                <a:ea typeface="MS PGothic" charset="0"/>
              </a:rPr>
              <a:t>t interact with their neighbors, occasionally try to pick up 2 chopsticks (one at a time) to eat from bowl</a:t>
            </a:r>
          </a:p>
          <a:p>
            <a:pPr lvl="1">
              <a:tabLst>
                <a:tab pos="1365250" algn="l"/>
                <a:tab pos="1538288" algn="l"/>
              </a:tabLst>
            </a:pPr>
            <a:r>
              <a:rPr lang="en-US" sz="2000" dirty="0">
                <a:ea typeface="MS PGothic" charset="0"/>
              </a:rPr>
              <a:t>Need both to eat, then release both when done</a:t>
            </a:r>
          </a:p>
          <a:p>
            <a:pPr>
              <a:tabLst>
                <a:tab pos="1365250" algn="l"/>
                <a:tab pos="1538288" algn="l"/>
              </a:tabLst>
            </a:pPr>
            <a:r>
              <a:rPr lang="en-US" sz="2000" dirty="0">
                <a:ea typeface="MS PGothic" charset="0"/>
              </a:rPr>
              <a:t>In the case of 5 philosophers</a:t>
            </a:r>
          </a:p>
          <a:p>
            <a:pPr lvl="1">
              <a:tabLst>
                <a:tab pos="1365250" algn="l"/>
                <a:tab pos="1538288" algn="l"/>
              </a:tabLst>
            </a:pPr>
            <a:r>
              <a:rPr lang="en-US" sz="2000" dirty="0">
                <a:ea typeface="MS PGothic" charset="0"/>
              </a:rPr>
              <a:t>Shared data </a:t>
            </a:r>
          </a:p>
          <a:p>
            <a:pPr lvl="2">
              <a:tabLst>
                <a:tab pos="1365250" algn="l"/>
                <a:tab pos="1538288" algn="l"/>
              </a:tabLst>
            </a:pPr>
            <a:r>
              <a:rPr lang="en-US" sz="2000" dirty="0">
                <a:ea typeface="MS PGothic" charset="0"/>
              </a:rPr>
              <a:t>Bowl of rice (data set)</a:t>
            </a:r>
          </a:p>
          <a:p>
            <a:pPr lvl="2">
              <a:tabLst>
                <a:tab pos="1365250" algn="l"/>
                <a:tab pos="1538288" algn="l"/>
              </a:tabLst>
            </a:pPr>
            <a:r>
              <a:rPr lang="en-US" sz="2000" dirty="0">
                <a:ea typeface="MS PGothic" charset="0"/>
              </a:rPr>
              <a:t>Semaphore </a:t>
            </a:r>
            <a:r>
              <a:rPr lang="en-US" sz="2000" dirty="0">
                <a:solidFill>
                  <a:srgbClr val="FF0000"/>
                </a:solidFill>
                <a:ea typeface="MS PGothic" charset="0"/>
              </a:rPr>
              <a:t>chopstick [5]</a:t>
            </a:r>
            <a:r>
              <a:rPr lang="en-US" sz="2000" dirty="0">
                <a:ea typeface="MS PGothic" charset="0"/>
              </a:rPr>
              <a:t> initialized to 1</a:t>
            </a:r>
          </a:p>
          <a:p>
            <a:endParaRPr lang="en-US" dirty="0">
              <a:ea typeface="MS PGothic" charset="0"/>
            </a:endParaRPr>
          </a:p>
        </p:txBody>
      </p:sp>
    </p:spTree>
    <p:extLst>
      <p:ext uri="{BB962C8B-B14F-4D97-AF65-F5344CB8AC3E}">
        <p14:creationId xmlns:p14="http://schemas.microsoft.com/office/powerpoint/2010/main" val="1694264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6CB1C7-419E-E247-8748-E821103126C5}" type="slidenum">
              <a:rPr lang="en-US">
                <a:latin typeface="Times New Roman" charset="0"/>
              </a:rPr>
              <a:pPr/>
              <a:t>45</a:t>
            </a:fld>
            <a:endParaRPr lang="en-US">
              <a:latin typeface="Times New Roman" charset="0"/>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1200" dirty="0">
                <a:ea typeface="MS PGothic" charset="0"/>
              </a:rPr>
              <a:t>A high-level abstraction that provides a convenient and effective mechanism for process synchronization</a:t>
            </a:r>
          </a:p>
          <a:p>
            <a:pPr>
              <a:lnSpc>
                <a:spcPct val="80000"/>
              </a:lnSpc>
            </a:pPr>
            <a:r>
              <a:rPr lang="en-US" sz="1200" i="1" dirty="0">
                <a:ea typeface="MS PGothic" charset="0"/>
              </a:rPr>
              <a:t>Abstract data type</a:t>
            </a:r>
            <a:r>
              <a:rPr lang="en-US" sz="1200" dirty="0">
                <a:ea typeface="MS PGothic" charset="0"/>
              </a:rPr>
              <a:t>, internal variables only accessible by code within the procedure</a:t>
            </a:r>
          </a:p>
          <a:p>
            <a:pPr>
              <a:lnSpc>
                <a:spcPct val="80000"/>
              </a:lnSpc>
            </a:pPr>
            <a:r>
              <a:rPr lang="en-US" sz="1200" dirty="0">
                <a:ea typeface="MS PGothic" charset="0"/>
              </a:rPr>
              <a:t>Only one process may be active within the monitor at a time</a:t>
            </a:r>
          </a:p>
          <a:p>
            <a:pPr>
              <a:lnSpc>
                <a:spcPct val="80000"/>
              </a:lnSpc>
            </a:pPr>
            <a:r>
              <a:rPr lang="en-US" sz="1200" dirty="0">
                <a:ea typeface="MS PGothic" charset="0"/>
              </a:rPr>
              <a:t>But not powerful enough to model some synchronization schemes</a:t>
            </a:r>
          </a:p>
        </p:txBody>
      </p:sp>
    </p:spTree>
    <p:extLst>
      <p:ext uri="{BB962C8B-B14F-4D97-AF65-F5344CB8AC3E}">
        <p14:creationId xmlns:p14="http://schemas.microsoft.com/office/powerpoint/2010/main" val="2013624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46</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Due: Friday, Sept. 5th at 11:55 pm.</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1. Project 2 </a:t>
            </a:r>
            <a:r>
              <a:rPr lang="en-US" sz="1200" kern="1200" dirty="0" err="1">
                <a:solidFill>
                  <a:schemeClr val="tx1"/>
                </a:solidFill>
                <a:effectLst/>
                <a:latin typeface="Times New Roman" pitchFamily="18" charset="0"/>
                <a:ea typeface="ＭＳ Ｐゴシック" charset="0"/>
                <a:cs typeface="+mn-cs"/>
              </a:rPr>
              <a:t>Specification.</a:t>
            </a:r>
            <a:r>
              <a:rPr lang="en-US" sz="1200" u="sng" kern="1200" dirty="0" err="1">
                <a:solidFill>
                  <a:schemeClr val="tx1"/>
                </a:solidFill>
                <a:effectLst/>
                <a:latin typeface="Times New Roman" pitchFamily="18" charset="0"/>
                <a:ea typeface="ＭＳ Ｐゴシック" charset="0"/>
                <a:cs typeface="+mn-cs"/>
              </a:rPr>
              <a:t>docxPreview</a:t>
            </a:r>
            <a:r>
              <a:rPr lang="en-US" sz="1200" kern="1200" dirty="0">
                <a:solidFill>
                  <a:schemeClr val="tx1"/>
                </a:solidFill>
                <a:effectLst/>
                <a:latin typeface="Times New Roman" pitchFamily="18" charset="0"/>
                <a:ea typeface="ＭＳ Ｐゴシック" charset="0"/>
                <a:cs typeface="+mn-cs"/>
              </a:rPr>
              <a:t> the </a:t>
            </a:r>
            <a:r>
              <a:rPr lang="en-US" sz="1200" u="sng" kern="1200" dirty="0" err="1">
                <a:solidFill>
                  <a:schemeClr val="tx1"/>
                </a:solidFill>
                <a:effectLst/>
                <a:latin typeface="Times New Roman" pitchFamily="18" charset="0"/>
                <a:ea typeface="ＭＳ Ｐゴシック" charset="0"/>
                <a:cs typeface="+mn-cs"/>
              </a:rPr>
              <a:t>documentView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2. How to build tool chain: The MIPS </a:t>
            </a:r>
            <a:r>
              <a:rPr lang="en-US" sz="1200" u="sng" kern="1200" dirty="0" err="1">
                <a:solidFill>
                  <a:schemeClr val="tx1"/>
                </a:solidFill>
                <a:effectLst/>
                <a:latin typeface="Times New Roman" pitchFamily="18" charset="0"/>
                <a:ea typeface="ＭＳ Ｐゴシック" charset="0"/>
                <a:cs typeface="+mn-cs"/>
              </a:rPr>
              <a:t>toolchain</a:t>
            </a:r>
            <a:r>
              <a:rPr lang="en-US" sz="1200" kern="1200" dirty="0">
                <a:solidFill>
                  <a:schemeClr val="tx1"/>
                </a:solidFill>
                <a:effectLst/>
                <a:latin typeface="Times New Roman" pitchFamily="18" charset="0"/>
                <a:ea typeface="ＭＳ Ｐゴシック" charset="0"/>
                <a:cs typeface="+mn-cs"/>
              </a:rPr>
              <a:t> for </a:t>
            </a:r>
            <a:r>
              <a:rPr lang="en-US" sz="1200" u="sng" kern="1200" dirty="0">
                <a:solidFill>
                  <a:schemeClr val="tx1"/>
                </a:solidFill>
                <a:effectLst/>
                <a:latin typeface="Times New Roman" pitchFamily="18" charset="0"/>
                <a:ea typeface="ＭＳ Ｐゴシック" charset="0"/>
                <a:cs typeface="+mn-cs"/>
              </a:rPr>
              <a:t>os161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txtPreview</a:t>
            </a:r>
            <a:r>
              <a:rPr lang="en-US" sz="1200" kern="1200" dirty="0">
                <a:solidFill>
                  <a:schemeClr val="tx1"/>
                </a:solidFill>
                <a:effectLst/>
                <a:latin typeface="Times New Roman" pitchFamily="18" charset="0"/>
                <a:ea typeface="ＭＳ Ｐゴシック" charset="0"/>
                <a:cs typeface="+mn-cs"/>
              </a:rPr>
              <a:t> the </a:t>
            </a:r>
            <a:r>
              <a:rPr lang="en-US" sz="1200" u="sng" kern="1200" dirty="0" err="1">
                <a:solidFill>
                  <a:schemeClr val="tx1"/>
                </a:solidFill>
                <a:effectLst/>
                <a:latin typeface="Times New Roman" pitchFamily="18" charset="0"/>
                <a:ea typeface="ＭＳ Ｐゴシック" charset="0"/>
                <a:cs typeface="+mn-cs"/>
              </a:rPr>
              <a:t>documentView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3. How to build and run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htmlView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4. </a:t>
            </a:r>
            <a:r>
              <a:rPr lang="en-US" sz="1200" u="sng" kern="1200" dirty="0" err="1">
                <a:solidFill>
                  <a:schemeClr val="tx1"/>
                </a:solidFill>
                <a:effectLst/>
                <a:latin typeface="Times New Roman" pitchFamily="18" charset="0"/>
                <a:ea typeface="ＭＳ Ｐゴシック" charset="0"/>
                <a:cs typeface="+mn-cs"/>
              </a:rPr>
              <a:t>gdb</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htmView</a:t>
            </a:r>
            <a:r>
              <a:rPr lang="en-US" sz="1200" kern="1200" dirty="0">
                <a:solidFill>
                  <a:schemeClr val="tx1"/>
                </a:solidFill>
                <a:effectLst/>
                <a:latin typeface="Times New Roman" pitchFamily="18" charset="0"/>
                <a:ea typeface="ＭＳ Ｐゴシック" charset="0"/>
                <a:cs typeface="+mn-cs"/>
              </a:rPr>
              <a:t> in a new window and </a:t>
            </a:r>
            <a:r>
              <a:rPr lang="en-US" sz="1200" u="sng" kern="1200" dirty="0" err="1">
                <a:solidFill>
                  <a:schemeClr val="tx1"/>
                </a:solidFill>
                <a:effectLst/>
                <a:latin typeface="Times New Roman" pitchFamily="18" charset="0"/>
                <a:ea typeface="ＭＳ Ｐゴシック" charset="0"/>
                <a:cs typeface="+mn-cs"/>
              </a:rPr>
              <a:t>cvs</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htmView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5. Configuration file: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confView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Below, you can find five source code packages:</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6. </a:t>
            </a:r>
            <a:r>
              <a:rPr lang="en-US" sz="1200" u="sng" kern="1200" dirty="0">
                <a:solidFill>
                  <a:schemeClr val="tx1"/>
                </a:solidFill>
                <a:effectLst/>
                <a:latin typeface="Times New Roman" pitchFamily="18" charset="0"/>
                <a:ea typeface="ＭＳ Ｐゴシック" charset="0"/>
                <a:cs typeface="+mn-cs"/>
              </a:rPr>
              <a:t>os161</a:t>
            </a:r>
            <a:r>
              <a:rPr lang="en-US" sz="1200" kern="1200" dirty="0">
                <a:solidFill>
                  <a:schemeClr val="tx1"/>
                </a:solidFill>
                <a:effectLst/>
                <a:latin typeface="Times New Roman" pitchFamily="18" charset="0"/>
                <a:ea typeface="ＭＳ Ｐゴシック" charset="0"/>
                <a:cs typeface="+mn-cs"/>
              </a:rPr>
              <a:t>-1.10.tar.</a:t>
            </a:r>
            <a:r>
              <a:rPr lang="en-US" sz="1200" u="sng" kern="1200" dirty="0">
                <a:solidFill>
                  <a:schemeClr val="tx1"/>
                </a:solidFill>
                <a:effectLst/>
                <a:latin typeface="Times New Roman" pitchFamily="18" charset="0"/>
                <a:ea typeface="ＭＳ Ｐゴシック" charset="0"/>
                <a:cs typeface="+mn-cs"/>
              </a:rPr>
              <a:t>gzView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7.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binutils</a:t>
            </a:r>
            <a:r>
              <a:rPr lang="en-US" sz="1200" kern="1200" dirty="0">
                <a:solidFill>
                  <a:schemeClr val="tx1"/>
                </a:solidFill>
                <a:effectLst/>
                <a:latin typeface="Times New Roman" pitchFamily="18" charset="0"/>
                <a:ea typeface="ＭＳ Ｐゴシック" charset="0"/>
                <a:cs typeface="+mn-cs"/>
              </a:rPr>
              <a:t>-1.4.</a:t>
            </a:r>
            <a:r>
              <a:rPr lang="en-US" sz="1200" u="sng" kern="1200" dirty="0">
                <a:solidFill>
                  <a:schemeClr val="tx1"/>
                </a:solidFill>
                <a:effectLst/>
                <a:latin typeface="Times New Roman" pitchFamily="18" charset="0"/>
                <a:ea typeface="ＭＳ Ｐゴシック" charset="0"/>
                <a:cs typeface="+mn-cs"/>
              </a:rPr>
              <a:t>tarView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8. Download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gcc</a:t>
            </a:r>
            <a:r>
              <a:rPr lang="en-US" sz="1200" kern="1200" dirty="0">
                <a:solidFill>
                  <a:schemeClr val="tx1"/>
                </a:solidFill>
                <a:effectLst/>
                <a:latin typeface="Times New Roman" pitchFamily="18" charset="0"/>
                <a:ea typeface="ＭＳ Ｐゴシック" charset="0"/>
                <a:cs typeface="+mn-cs"/>
              </a:rPr>
              <a:t>-1.4.tar from: </a:t>
            </a:r>
            <a:r>
              <a:rPr lang="en-US" sz="1200" u="sng" kern="1200" dirty="0">
                <a:solidFill>
                  <a:schemeClr val="tx1"/>
                </a:solidFill>
                <a:effectLst/>
                <a:latin typeface="Times New Roman" pitchFamily="18" charset="0"/>
                <a:ea typeface="ＭＳ Ｐゴシック" charset="0"/>
                <a:cs typeface="+mn-cs"/>
              </a:rPr>
              <a:t>https</a:t>
            </a:r>
            <a:r>
              <a:rPr lang="en-US" sz="1200" kern="1200" dirty="0">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dl</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dropboxusercontent</a:t>
            </a:r>
            <a:r>
              <a:rPr lang="en-US" sz="1200" kern="1200" dirty="0" err="1">
                <a:solidFill>
                  <a:schemeClr val="tx1"/>
                </a:solidFill>
                <a:effectLst/>
                <a:latin typeface="Times New Roman" pitchFamily="18" charset="0"/>
                <a:ea typeface="ＭＳ Ｐゴシック" charset="0"/>
                <a:cs typeface="+mn-cs"/>
              </a:rPr>
              <a:t>.com</a:t>
            </a:r>
            <a:r>
              <a:rPr lang="en-US" sz="1200" kern="1200" dirty="0">
                <a:solidFill>
                  <a:schemeClr val="tx1"/>
                </a:solidFill>
                <a:effectLst/>
                <a:latin typeface="Times New Roman" pitchFamily="18" charset="0"/>
                <a:ea typeface="ＭＳ Ｐゴシック" charset="0"/>
                <a:cs typeface="+mn-cs"/>
              </a:rPr>
              <a:t>/u/24238235/</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gcc</a:t>
            </a:r>
            <a:r>
              <a:rPr lang="en-US" sz="1200" kern="1200" dirty="0">
                <a:solidFill>
                  <a:schemeClr val="tx1"/>
                </a:solidFill>
                <a:effectLst/>
                <a:latin typeface="Times New Roman" pitchFamily="18" charset="0"/>
                <a:ea typeface="ＭＳ Ｐゴシック" charset="0"/>
                <a:cs typeface="+mn-cs"/>
              </a:rPr>
              <a:t>-1.4.tar</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9. Download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-1.4.tar from: </a:t>
            </a:r>
            <a:r>
              <a:rPr lang="en-US" sz="1200" u="sng" kern="1200" dirty="0">
                <a:solidFill>
                  <a:schemeClr val="tx1"/>
                </a:solidFill>
                <a:effectLst/>
                <a:latin typeface="Times New Roman" pitchFamily="18" charset="0"/>
                <a:ea typeface="ＭＳ Ｐゴシック" charset="0"/>
                <a:cs typeface="+mn-cs"/>
              </a:rPr>
              <a:t>https</a:t>
            </a:r>
            <a:r>
              <a:rPr lang="en-US" sz="1200" kern="1200" dirty="0">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dl</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dropboxusercontent</a:t>
            </a:r>
            <a:r>
              <a:rPr lang="en-US" sz="1200" kern="1200" dirty="0" err="1">
                <a:solidFill>
                  <a:schemeClr val="tx1"/>
                </a:solidFill>
                <a:effectLst/>
                <a:latin typeface="Times New Roman" pitchFamily="18" charset="0"/>
                <a:ea typeface="ＭＳ Ｐゴシック" charset="0"/>
                <a:cs typeface="+mn-cs"/>
              </a:rPr>
              <a:t>.com</a:t>
            </a:r>
            <a:r>
              <a:rPr lang="en-US" sz="1200" kern="1200" dirty="0">
                <a:solidFill>
                  <a:schemeClr val="tx1"/>
                </a:solidFill>
                <a:effectLst/>
                <a:latin typeface="Times New Roman" pitchFamily="18" charset="0"/>
                <a:ea typeface="ＭＳ Ｐゴシック" charset="0"/>
                <a:cs typeface="+mn-cs"/>
              </a:rPr>
              <a:t>/u/24238235/</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-1.4.tar</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10.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-1.12.tar.</a:t>
            </a:r>
            <a:r>
              <a:rPr lang="en-US" sz="1200" u="sng" kern="1200" dirty="0">
                <a:solidFill>
                  <a:schemeClr val="tx1"/>
                </a:solidFill>
                <a:effectLst/>
                <a:latin typeface="Times New Roman" pitchFamily="18" charset="0"/>
                <a:ea typeface="ＭＳ Ｐゴシック" charset="0"/>
                <a:cs typeface="+mn-cs"/>
              </a:rPr>
              <a:t>gzView</a:t>
            </a:r>
            <a:r>
              <a:rPr lang="en-US" sz="1200" kern="1200" dirty="0">
                <a:solidFill>
                  <a:schemeClr val="tx1"/>
                </a:solidFill>
                <a:effectLst/>
                <a:latin typeface="Times New Roman" pitchFamily="18" charset="0"/>
                <a:ea typeface="ＭＳ Ｐゴシック" charset="0"/>
                <a:cs typeface="+mn-cs"/>
              </a:rPr>
              <a:t> in a new window</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382588" y="685800"/>
            <a:ext cx="6096000" cy="3429000"/>
          </a:xfrm>
          <a:ln w="12700" cap="flat">
            <a:solidFill>
              <a:schemeClr val="tx1"/>
            </a:solidFill>
          </a:ln>
        </p:spPr>
      </p:sp>
    </p:spTree>
    <p:extLst>
      <p:ext uri="{BB962C8B-B14F-4D97-AF65-F5344CB8AC3E}">
        <p14:creationId xmlns:p14="http://schemas.microsoft.com/office/powerpoint/2010/main" val="79382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p:txBody>
      </p:sp>
      <p:sp>
        <p:nvSpPr>
          <p:cNvPr id="4" name="Slide Number Placeholder 3"/>
          <p:cNvSpPr>
            <a:spLocks noGrp="1"/>
          </p:cNvSpPr>
          <p:nvPr>
            <p:ph type="sldNum" sz="quarter" idx="10"/>
          </p:nvPr>
        </p:nvSpPr>
        <p:spPr/>
        <p:txBody>
          <a:bodyPr/>
          <a:lstStyle/>
          <a:p>
            <a:fld id="{3A5ED838-7CEF-5E43-9B07-AFB1A331F072}" type="slidenum">
              <a:rPr lang="en-US" smtClean="0"/>
              <a:pPr/>
              <a:t>47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48</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49</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50</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62500" lnSpcReduction="20000"/>
          </a:bodyPr>
          <a:lstStyle/>
          <a:p>
            <a:r>
              <a:rPr lang="en-US" sz="2400" dirty="0">
                <a:latin typeface="Calibri"/>
                <a:ea typeface="MS PGothic" charset="0"/>
                <a:cs typeface="Calibri"/>
              </a:rPr>
              <a:t>User vs. System views</a:t>
            </a:r>
          </a:p>
          <a:p>
            <a:r>
              <a:rPr lang="en-US" sz="2400" dirty="0">
                <a:latin typeface="Calibri"/>
                <a:ea typeface="MS PGothic" charset="0"/>
                <a:cs typeface="Calibri"/>
              </a:rPr>
              <a:t>Users want convenience, </a:t>
            </a:r>
            <a:r>
              <a:rPr lang="en-US" sz="2400" b="1" dirty="0">
                <a:solidFill>
                  <a:srgbClr val="3366FF"/>
                </a:solidFill>
                <a:latin typeface="Calibri"/>
                <a:ea typeface="MS PGothic" charset="0"/>
                <a:cs typeface="Calibri"/>
              </a:rPr>
              <a:t>ease</a:t>
            </a:r>
            <a:r>
              <a:rPr lang="en-US" sz="2400" dirty="0">
                <a:solidFill>
                  <a:srgbClr val="3366FF"/>
                </a:solidFill>
                <a:latin typeface="Calibri"/>
                <a:ea typeface="MS PGothic" charset="0"/>
                <a:cs typeface="Calibri"/>
              </a:rPr>
              <a:t> </a:t>
            </a:r>
            <a:r>
              <a:rPr lang="en-US" sz="2400" b="1" dirty="0">
                <a:solidFill>
                  <a:srgbClr val="3366FF"/>
                </a:solidFill>
                <a:latin typeface="Calibri"/>
                <a:ea typeface="MS PGothic" charset="0"/>
                <a:cs typeface="Calibri"/>
              </a:rPr>
              <a:t>of</a:t>
            </a:r>
            <a:r>
              <a:rPr lang="en-US" sz="2400" dirty="0">
                <a:solidFill>
                  <a:srgbClr val="3366FF"/>
                </a:solidFill>
                <a:latin typeface="Calibri"/>
                <a:ea typeface="MS PGothic" charset="0"/>
                <a:cs typeface="Calibri"/>
              </a:rPr>
              <a:t> </a:t>
            </a:r>
            <a:r>
              <a:rPr lang="en-US" sz="2400" b="1" dirty="0">
                <a:solidFill>
                  <a:srgbClr val="3366FF"/>
                </a:solidFill>
                <a:latin typeface="Calibri"/>
                <a:ea typeface="MS PGothic" charset="0"/>
                <a:cs typeface="Calibri"/>
              </a:rPr>
              <a:t>use </a:t>
            </a:r>
            <a:r>
              <a:rPr lang="en-US" sz="2400" dirty="0">
                <a:latin typeface="Calibri"/>
                <a:ea typeface="MS PGothic" charset="0"/>
                <a:cs typeface="Calibri"/>
              </a:rPr>
              <a:t>and</a:t>
            </a:r>
            <a:r>
              <a:rPr lang="en-US" sz="2400" b="1" dirty="0">
                <a:solidFill>
                  <a:srgbClr val="3366FF"/>
                </a:solidFill>
                <a:latin typeface="Calibri"/>
                <a:ea typeface="MS PGothic" charset="0"/>
                <a:cs typeface="Calibri"/>
              </a:rPr>
              <a:t> good performance </a:t>
            </a:r>
          </a:p>
          <a:p>
            <a:pPr lvl="1"/>
            <a:r>
              <a:rPr lang="en-US" sz="2400" dirty="0">
                <a:latin typeface="Calibri"/>
                <a:ea typeface="MS PGothic" charset="0"/>
                <a:cs typeface="Calibri"/>
              </a:rPr>
              <a:t>Don</a:t>
            </a:r>
            <a:r>
              <a:rPr lang="ja-JP" altLang="en-US" sz="2400" dirty="0">
                <a:latin typeface="Calibri"/>
                <a:ea typeface="MS PGothic" charset="0"/>
                <a:cs typeface="Calibri"/>
              </a:rPr>
              <a:t>’</a:t>
            </a:r>
            <a:r>
              <a:rPr lang="en-US" altLang="ja-JP" sz="2400" dirty="0">
                <a:latin typeface="Calibri"/>
                <a:ea typeface="MS PGothic" charset="0"/>
                <a:cs typeface="Calibri"/>
              </a:rPr>
              <a:t>t care about </a:t>
            </a:r>
            <a:r>
              <a:rPr lang="en-US" altLang="ja-JP" sz="2400" b="1" dirty="0">
                <a:solidFill>
                  <a:srgbClr val="3366FF"/>
                </a:solidFill>
                <a:latin typeface="Calibri"/>
                <a:ea typeface="MS PGothic" charset="0"/>
                <a:cs typeface="Calibri"/>
              </a:rPr>
              <a:t>resource</a:t>
            </a:r>
            <a:r>
              <a:rPr lang="en-US" altLang="ja-JP" sz="2400" dirty="0">
                <a:solidFill>
                  <a:srgbClr val="3366FF"/>
                </a:solidFill>
                <a:latin typeface="Calibri"/>
                <a:ea typeface="MS PGothic" charset="0"/>
                <a:cs typeface="Calibri"/>
              </a:rPr>
              <a:t> </a:t>
            </a:r>
            <a:r>
              <a:rPr lang="en-US" altLang="ja-JP" sz="2400" b="1" dirty="0">
                <a:solidFill>
                  <a:srgbClr val="3366FF"/>
                </a:solidFill>
                <a:latin typeface="Calibri"/>
                <a:ea typeface="MS PGothic" charset="0"/>
                <a:cs typeface="Calibri"/>
              </a:rPr>
              <a:t>utilization</a:t>
            </a:r>
          </a:p>
          <a:p>
            <a:r>
              <a:rPr lang="en-US" sz="2400" dirty="0">
                <a:latin typeface="Calibri"/>
                <a:ea typeface="MS PGothic" charset="0"/>
                <a:cs typeface="Calibri"/>
              </a:rPr>
              <a:t>But shared computer such as </a:t>
            </a:r>
            <a:r>
              <a:rPr lang="en-US" sz="2400" b="1" dirty="0">
                <a:solidFill>
                  <a:srgbClr val="3366FF"/>
                </a:solidFill>
                <a:latin typeface="Calibri"/>
                <a:ea typeface="MS PGothic" charset="0"/>
                <a:cs typeface="Calibri"/>
              </a:rPr>
              <a:t>mainframe</a:t>
            </a:r>
            <a:r>
              <a:rPr lang="en-US" sz="2400" dirty="0">
                <a:latin typeface="Calibri"/>
                <a:ea typeface="MS PGothic" charset="0"/>
                <a:cs typeface="Calibri"/>
              </a:rPr>
              <a:t> or </a:t>
            </a:r>
            <a:r>
              <a:rPr lang="en-US" sz="2400" b="1" dirty="0">
                <a:solidFill>
                  <a:srgbClr val="3366FF"/>
                </a:solidFill>
                <a:latin typeface="Calibri"/>
                <a:ea typeface="MS PGothic" charset="0"/>
                <a:cs typeface="Calibri"/>
              </a:rPr>
              <a:t>minicomputer</a:t>
            </a:r>
            <a:r>
              <a:rPr lang="en-US" sz="2400" dirty="0">
                <a:latin typeface="Calibri"/>
                <a:ea typeface="MS PGothic" charset="0"/>
                <a:cs typeface="Calibri"/>
              </a:rPr>
              <a:t> must keep all users happy</a:t>
            </a:r>
          </a:p>
          <a:p>
            <a:r>
              <a:rPr lang="en-US" sz="2400" dirty="0">
                <a:latin typeface="Calibri"/>
                <a:ea typeface="MS PGothic" charset="0"/>
                <a:cs typeface="Calibri"/>
              </a:rPr>
              <a:t>Users of dedicate systems such as </a:t>
            </a:r>
            <a:r>
              <a:rPr lang="en-US" sz="2400" b="1" dirty="0">
                <a:solidFill>
                  <a:srgbClr val="3366FF"/>
                </a:solidFill>
                <a:latin typeface="Calibri"/>
                <a:ea typeface="MS PGothic" charset="0"/>
                <a:cs typeface="Calibri"/>
              </a:rPr>
              <a:t>workstations</a:t>
            </a:r>
            <a:r>
              <a:rPr lang="en-US" sz="2400" dirty="0">
                <a:latin typeface="Calibri"/>
                <a:ea typeface="MS PGothic" charset="0"/>
                <a:cs typeface="Calibri"/>
              </a:rPr>
              <a:t> have dedicated resources but frequently use shared resources from </a:t>
            </a:r>
            <a:r>
              <a:rPr lang="en-US" sz="2400" b="1" dirty="0">
                <a:solidFill>
                  <a:srgbClr val="3366FF"/>
                </a:solidFill>
                <a:latin typeface="Calibri"/>
                <a:ea typeface="MS PGothic" charset="0"/>
                <a:cs typeface="Calibri"/>
              </a:rPr>
              <a:t>servers</a:t>
            </a:r>
          </a:p>
          <a:p>
            <a:r>
              <a:rPr lang="en-US" sz="2400" dirty="0">
                <a:solidFill>
                  <a:srgbClr val="000000"/>
                </a:solidFill>
                <a:latin typeface="Calibri"/>
                <a:ea typeface="MS PGothic" charset="0"/>
                <a:cs typeface="Calibri"/>
              </a:rPr>
              <a:t>Handheld computers are resource poor,  optimized for usability and battery life</a:t>
            </a:r>
          </a:p>
          <a:p>
            <a:r>
              <a:rPr lang="en-US" sz="2400" dirty="0">
                <a:solidFill>
                  <a:srgbClr val="000000"/>
                </a:solidFill>
                <a:latin typeface="Calibri"/>
                <a:ea typeface="MS PGothic" charset="0"/>
                <a:cs typeface="Calibri"/>
              </a:rPr>
              <a:t>Some computers have little or no user interface, such as embedded computers in devices and automobiles</a:t>
            </a:r>
          </a:p>
          <a:p>
            <a:endParaRPr lang="en-US" dirty="0"/>
          </a:p>
          <a:p>
            <a:r>
              <a:rPr lang="en-US" dirty="0"/>
              <a:t>Users:</a:t>
            </a:r>
          </a:p>
          <a:p>
            <a:r>
              <a:rPr lang="en-US" dirty="0">
                <a:latin typeface="Calibri"/>
                <a:ea typeface="MS PGothic" charset="0"/>
                <a:cs typeface="Calibri"/>
              </a:rPr>
              <a:t>Convenience</a:t>
            </a:r>
          </a:p>
          <a:p>
            <a:r>
              <a:rPr lang="en-US" dirty="0">
                <a:latin typeface="Calibri"/>
                <a:ea typeface="MS PGothic" charset="0"/>
                <a:cs typeface="Calibri"/>
              </a:rPr>
              <a:t>Ease of use</a:t>
            </a:r>
          </a:p>
          <a:p>
            <a:r>
              <a:rPr lang="en-US" dirty="0">
                <a:latin typeface="Calibri"/>
                <a:ea typeface="MS PGothic" charset="0"/>
                <a:cs typeface="Calibri"/>
              </a:rPr>
              <a:t>Short response time</a:t>
            </a:r>
          </a:p>
          <a:p>
            <a:r>
              <a:rPr lang="en-US" dirty="0">
                <a:latin typeface="Calibri"/>
                <a:ea typeface="MS PGothic" charset="0"/>
                <a:cs typeface="Calibri"/>
              </a:rPr>
              <a:t>Long battery life</a:t>
            </a:r>
          </a:p>
          <a:p>
            <a:endParaRPr lang="en-US" dirty="0"/>
          </a:p>
          <a:p>
            <a:r>
              <a:rPr lang="en-US" dirty="0"/>
              <a:t>Mainframes:</a:t>
            </a:r>
          </a:p>
          <a:p>
            <a:r>
              <a:rPr lang="en-US" altLang="ja-JP" dirty="0">
                <a:latin typeface="Calibri"/>
                <a:ea typeface="MS PGothic" charset="0"/>
                <a:cs typeface="Calibri"/>
              </a:rPr>
              <a:t>Resource utilization</a:t>
            </a:r>
          </a:p>
          <a:p>
            <a:r>
              <a:rPr lang="en-US" dirty="0">
                <a:latin typeface="Calibri"/>
                <a:ea typeface="MS PGothic" charset="0"/>
                <a:cs typeface="Calibri"/>
              </a:rPr>
              <a:t>Fast throughput</a:t>
            </a:r>
          </a:p>
          <a:p>
            <a:r>
              <a:rPr lang="en-US" dirty="0"/>
              <a:t>Cooling cost</a:t>
            </a:r>
          </a:p>
        </p:txBody>
      </p:sp>
      <p:sp>
        <p:nvSpPr>
          <p:cNvPr id="4" name="Slide Number Placeholder 3"/>
          <p:cNvSpPr>
            <a:spLocks noGrp="1"/>
          </p:cNvSpPr>
          <p:nvPr>
            <p:ph type="sldNum" sz="quarter" idx="10"/>
          </p:nvPr>
        </p:nvSpPr>
        <p:spPr/>
        <p:txBody>
          <a:bodyPr/>
          <a:lstStyle/>
          <a:p>
            <a:pPr>
              <a:defRPr/>
            </a:pPr>
            <a:fld id="{73DB2B12-9717-4205-B63F-3338FD21AEF5}" type="slidenum">
              <a:rPr lang="en-US" smtClean="0"/>
              <a:pPr>
                <a:defRPr/>
              </a:pPr>
              <a:t>5</a:t>
            </a:fld>
            <a:endParaRPr lang="en-US"/>
          </a:p>
        </p:txBody>
      </p:sp>
    </p:spTree>
    <p:extLst>
      <p:ext uri="{BB962C8B-B14F-4D97-AF65-F5344CB8AC3E}">
        <p14:creationId xmlns:p14="http://schemas.microsoft.com/office/powerpoint/2010/main" val="1371552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This thread = </a:t>
            </a:r>
            <a:r>
              <a:rPr lang="en-US" sz="1200" dirty="0" err="1">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51</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82588" y="685800"/>
            <a:ext cx="6094412" cy="3429000"/>
          </a:xfrm>
          <a:ln/>
        </p:spPr>
      </p:sp>
      <p:sp>
        <p:nvSpPr>
          <p:cNvPr id="69635" name="Rectangle 3"/>
          <p:cNvSpPr>
            <a:spLocks noGrp="1" noChangeArrowheads="1"/>
          </p:cNvSpPr>
          <p:nvPr>
            <p:ph type="body" idx="1"/>
          </p:nvPr>
        </p:nvSpPr>
        <p:spPr>
          <a:xfrm>
            <a:off x="686591" y="4344025"/>
            <a:ext cx="5486400" cy="4114488"/>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endParaRPr lang="en-US">
              <a:ea typeface="MS PGothic" charset="0"/>
            </a:endParaRPr>
          </a:p>
        </p:txBody>
      </p:sp>
    </p:spTree>
    <p:extLst>
      <p:ext uri="{BB962C8B-B14F-4D97-AF65-F5344CB8AC3E}">
        <p14:creationId xmlns:p14="http://schemas.microsoft.com/office/powerpoint/2010/main" val="110910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sz="1200" b="0" i="0" kern="1200" dirty="0">
                <a:solidFill>
                  <a:schemeClr val="tx1"/>
                </a:solidFill>
                <a:effectLst/>
                <a:latin typeface="+mn-lt"/>
                <a:ea typeface="+mn-ea"/>
                <a:cs typeface="+mn-cs"/>
              </a:rPr>
              <a:t>ABIs differ from </a:t>
            </a:r>
            <a:r>
              <a:rPr lang="en-US" sz="1200" b="0" i="0" u="none" strike="noStrike" kern="1200" dirty="0">
                <a:solidFill>
                  <a:schemeClr val="tx1"/>
                </a:solidFill>
                <a:effectLst/>
                <a:latin typeface="+mn-lt"/>
                <a:ea typeface="+mn-ea"/>
                <a:cs typeface="+mn-cs"/>
                <a:hlinkClick r:id="rId3" tooltip="Application programming interface"/>
              </a:rPr>
              <a:t>application programming interfaces</a:t>
            </a:r>
            <a:r>
              <a:rPr lang="en-US" sz="1200" b="0" i="0" kern="1200" dirty="0">
                <a:solidFill>
                  <a:schemeClr val="tx1"/>
                </a:solidFill>
                <a:effectLst/>
                <a:latin typeface="+mn-lt"/>
                <a:ea typeface="+mn-ea"/>
                <a:cs typeface="+mn-cs"/>
              </a:rPr>
              <a:t> (APIs), which similarly define interfaces between program components, but at the </a:t>
            </a:r>
            <a:r>
              <a:rPr lang="en-US" sz="1200" b="0" i="0" u="none" strike="noStrike" kern="1200" dirty="0">
                <a:solidFill>
                  <a:schemeClr val="tx1"/>
                </a:solidFill>
                <a:effectLst/>
                <a:latin typeface="+mn-lt"/>
                <a:ea typeface="+mn-ea"/>
                <a:cs typeface="+mn-cs"/>
                <a:hlinkClick r:id="rId4" tooltip="Source code"/>
              </a:rPr>
              <a:t>source code</a:t>
            </a:r>
            <a:r>
              <a:rPr lang="en-US" sz="1200" b="0" i="0" kern="1200" dirty="0">
                <a:solidFill>
                  <a:schemeClr val="tx1"/>
                </a:solidFill>
                <a:effectLst/>
                <a:latin typeface="+mn-lt"/>
                <a:ea typeface="+mn-ea"/>
                <a:cs typeface="+mn-cs"/>
              </a:rPr>
              <a:t> level.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2.1 also indicates three key interfaces in a typical computer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Instruction set architecture (ISA) : The ISA defines the repertoire of machine</a:t>
            </a:r>
          </a:p>
          <a:p>
            <a:r>
              <a:rPr lang="en-US" sz="1200" kern="1200" baseline="0" dirty="0">
                <a:solidFill>
                  <a:schemeClr val="tx1"/>
                </a:solidFill>
                <a:latin typeface="+mn-lt"/>
                <a:ea typeface="+mn-ea"/>
                <a:cs typeface="+mn-cs"/>
              </a:rPr>
              <a:t>language instructions that a computer can follow. This interface is the boundary</a:t>
            </a:r>
          </a:p>
          <a:p>
            <a:r>
              <a:rPr lang="en-US" sz="1200" kern="1200" baseline="0" dirty="0">
                <a:solidFill>
                  <a:schemeClr val="tx1"/>
                </a:solidFill>
                <a:latin typeface="+mn-lt"/>
                <a:ea typeface="+mn-ea"/>
                <a:cs typeface="+mn-cs"/>
              </a:rPr>
              <a:t>between hardware and software. Note that both application programs</a:t>
            </a:r>
          </a:p>
          <a:p>
            <a:r>
              <a:rPr lang="en-US" sz="1200" kern="1200" baseline="0" dirty="0">
                <a:solidFill>
                  <a:schemeClr val="tx1"/>
                </a:solidFill>
                <a:latin typeface="+mn-lt"/>
                <a:ea typeface="+mn-ea"/>
                <a:cs typeface="+mn-cs"/>
              </a:rPr>
              <a:t>and utilities may access the ISA directly. For these programs, a subset of the</a:t>
            </a:r>
          </a:p>
          <a:p>
            <a:r>
              <a:rPr lang="en-US" sz="1200" kern="1200" baseline="0" dirty="0">
                <a:solidFill>
                  <a:schemeClr val="tx1"/>
                </a:solidFill>
                <a:latin typeface="+mn-lt"/>
                <a:ea typeface="+mn-ea"/>
                <a:cs typeface="+mn-cs"/>
              </a:rPr>
              <a:t>instruction repertoire is available (user ISA). The OS has access to additional</a:t>
            </a:r>
          </a:p>
          <a:p>
            <a:r>
              <a:rPr lang="en-US" sz="1200" kern="1200" baseline="0" dirty="0">
                <a:solidFill>
                  <a:schemeClr val="tx1"/>
                </a:solidFill>
                <a:latin typeface="+mn-lt"/>
                <a:ea typeface="+mn-ea"/>
                <a:cs typeface="+mn-cs"/>
              </a:rPr>
              <a:t>machine language instructions that deal with managing system resources</a:t>
            </a:r>
          </a:p>
          <a:p>
            <a:r>
              <a:rPr lang="en-US" sz="1200" kern="1200" baseline="0" dirty="0">
                <a:solidFill>
                  <a:schemeClr val="tx1"/>
                </a:solidFill>
                <a:latin typeface="+mn-lt"/>
                <a:ea typeface="+mn-ea"/>
                <a:cs typeface="+mn-cs"/>
              </a:rPr>
              <a:t>(system ISA).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Application binary interface (ABI) : The ABI defines a standard for binary</a:t>
            </a:r>
          </a:p>
          <a:p>
            <a:r>
              <a:rPr lang="en-US" sz="1200" b="1" kern="1200" baseline="0" dirty="0">
                <a:solidFill>
                  <a:schemeClr val="tx1"/>
                </a:solidFill>
                <a:latin typeface="+mn-lt"/>
                <a:ea typeface="+mn-ea"/>
                <a:cs typeface="+mn-cs"/>
              </a:rPr>
              <a:t>Reference: https://</a:t>
            </a:r>
            <a:r>
              <a:rPr lang="en-US" sz="1200" b="1" kern="1200" baseline="0" dirty="0" err="1">
                <a:solidFill>
                  <a:schemeClr val="tx1"/>
                </a:solidFill>
                <a:latin typeface="+mn-lt"/>
                <a:ea typeface="+mn-ea"/>
                <a:cs typeface="+mn-cs"/>
              </a:rPr>
              <a:t>en.wikipedia.org</a:t>
            </a:r>
            <a:r>
              <a:rPr lang="en-US" sz="1200" b="1" kern="1200" baseline="0" dirty="0">
                <a:solidFill>
                  <a:schemeClr val="tx1"/>
                </a:solidFill>
                <a:latin typeface="+mn-lt"/>
                <a:ea typeface="+mn-ea"/>
                <a:cs typeface="+mn-cs"/>
              </a:rPr>
              <a:t>/wiki/</a:t>
            </a:r>
            <a:r>
              <a:rPr lang="en-US" sz="1200" b="1" kern="1200" baseline="0" dirty="0" err="1">
                <a:solidFill>
                  <a:schemeClr val="tx1"/>
                </a:solidFill>
                <a:latin typeface="+mn-lt"/>
                <a:ea typeface="+mn-ea"/>
                <a:cs typeface="+mn-cs"/>
              </a:rPr>
              <a:t>Application_binary_interface</a:t>
            </a:r>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portability across programs. The ABI defines the system call interface to</a:t>
            </a:r>
          </a:p>
          <a:p>
            <a:r>
              <a:rPr lang="en-US" sz="1200" kern="1200" baseline="0" dirty="0">
                <a:solidFill>
                  <a:schemeClr val="tx1"/>
                </a:solidFill>
                <a:latin typeface="+mn-lt"/>
                <a:ea typeface="+mn-ea"/>
                <a:cs typeface="+mn-cs"/>
              </a:rPr>
              <a:t>the operating system and the hardware resources and services available in a</a:t>
            </a:r>
          </a:p>
          <a:p>
            <a:r>
              <a:rPr lang="en-US" sz="1200" kern="1200" baseline="0" dirty="0">
                <a:solidFill>
                  <a:schemeClr val="tx1"/>
                </a:solidFill>
                <a:latin typeface="+mn-lt"/>
                <a:ea typeface="+mn-ea"/>
                <a:cs typeface="+mn-cs"/>
              </a:rPr>
              <a:t>system through the user ISA.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In computer software, an application binary interface (ABI) is the interface between two program modules, one of which is often a library </a:t>
            </a:r>
            <a:r>
              <a:rPr lang="en-US" sz="1200" kern="1200" baseline="0" dirty="0" err="1">
                <a:solidFill>
                  <a:schemeClr val="tx1"/>
                </a:solidFill>
                <a:latin typeface="+mn-lt"/>
                <a:ea typeface="+mn-ea"/>
                <a:cs typeface="+mn-cs"/>
              </a:rPr>
              <a:t>oroperating</a:t>
            </a:r>
            <a:r>
              <a:rPr lang="en-US" sz="1200" kern="1200" baseline="0" dirty="0">
                <a:solidFill>
                  <a:schemeClr val="tx1"/>
                </a:solidFill>
                <a:latin typeface="+mn-lt"/>
                <a:ea typeface="+mn-ea"/>
                <a:cs typeface="+mn-cs"/>
              </a:rPr>
              <a:t> system, at the level of machine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Application programming interface (API) : The API gives a program access</a:t>
            </a:r>
          </a:p>
          <a:p>
            <a:r>
              <a:rPr lang="en-US" sz="1200" kern="1200" baseline="0" dirty="0">
                <a:solidFill>
                  <a:schemeClr val="tx1"/>
                </a:solidFill>
                <a:latin typeface="+mn-lt"/>
                <a:ea typeface="+mn-ea"/>
                <a:cs typeface="+mn-cs"/>
              </a:rPr>
              <a:t>to the hardware resources and services available in a system through the user</a:t>
            </a:r>
          </a:p>
          <a:p>
            <a:r>
              <a:rPr lang="en-US" sz="1200" kern="1200" baseline="0" dirty="0">
                <a:solidFill>
                  <a:schemeClr val="tx1"/>
                </a:solidFill>
                <a:latin typeface="+mn-lt"/>
                <a:ea typeface="+mn-ea"/>
                <a:cs typeface="+mn-cs"/>
              </a:rPr>
              <a:t>ISA supplemented with high-level language (HLL) library calls. Any system</a:t>
            </a:r>
          </a:p>
          <a:p>
            <a:r>
              <a:rPr lang="en-US" sz="1200" kern="1200" baseline="0" dirty="0">
                <a:solidFill>
                  <a:schemeClr val="tx1"/>
                </a:solidFill>
                <a:latin typeface="+mn-lt"/>
                <a:ea typeface="+mn-ea"/>
                <a:cs typeface="+mn-cs"/>
              </a:rPr>
              <a:t>calls are usually performed through libraries. Using an API enables application</a:t>
            </a:r>
          </a:p>
          <a:p>
            <a:r>
              <a:rPr lang="en-US" sz="1200" kern="1200" baseline="0" dirty="0">
                <a:solidFill>
                  <a:schemeClr val="tx1"/>
                </a:solidFill>
                <a:latin typeface="+mn-lt"/>
                <a:ea typeface="+mn-ea"/>
                <a:cs typeface="+mn-cs"/>
              </a:rPr>
              <a:t>software to be ported easily, through recompilation, to other systems that</a:t>
            </a:r>
          </a:p>
          <a:p>
            <a:r>
              <a:rPr lang="en-US" sz="1200" kern="1200" baseline="0" dirty="0">
                <a:solidFill>
                  <a:schemeClr val="tx1"/>
                </a:solidFill>
                <a:latin typeface="+mn-lt"/>
                <a:ea typeface="+mn-ea"/>
                <a:cs typeface="+mn-cs"/>
              </a:rPr>
              <a:t>support the same API.</a:t>
            </a:r>
          </a:p>
          <a:p>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a:solidFill>
                  <a:schemeClr val="tx1"/>
                </a:solidFill>
                <a:latin typeface="+mn-lt"/>
                <a:ea typeface="+mn-ea"/>
                <a:cs typeface="+mn-cs"/>
              </a:rPr>
              <a:t>systemd</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a suite of system management daemons, libraries, and utilities designed as a central management and configuration platform for the </a:t>
            </a:r>
            <a:r>
              <a:rPr lang="en-US" sz="1200" kern="1200" baseline="0" dirty="0" err="1">
                <a:solidFill>
                  <a:schemeClr val="tx1"/>
                </a:solidFill>
                <a:latin typeface="+mn-lt"/>
                <a:ea typeface="+mn-ea"/>
                <a:cs typeface="+mn-cs"/>
              </a:rPr>
              <a:t>Linuxcomputer</a:t>
            </a:r>
            <a:r>
              <a:rPr lang="en-US" sz="1200" kern="1200" baseline="0" dirty="0">
                <a:solidFill>
                  <a:schemeClr val="tx1"/>
                </a:solidFill>
                <a:latin typeface="+mn-lt"/>
                <a:ea typeface="+mn-ea"/>
                <a:cs typeface="+mn-cs"/>
              </a:rPr>
              <a:t> operating system. Described by its authors as a "basic building block" for an operating system,[5] </a:t>
            </a:r>
            <a:r>
              <a:rPr lang="en-US" sz="1200" kern="1200" baseline="0" dirty="0" err="1">
                <a:solidFill>
                  <a:schemeClr val="tx1"/>
                </a:solidFill>
                <a:latin typeface="+mn-lt"/>
                <a:ea typeface="+mn-ea"/>
                <a:cs typeface="+mn-cs"/>
              </a:rPr>
              <a:t>systemd</a:t>
            </a:r>
            <a:r>
              <a:rPr lang="en-US" sz="1200" kern="1200" baseline="0" dirty="0">
                <a:solidFill>
                  <a:schemeClr val="tx1"/>
                </a:solidFill>
                <a:latin typeface="+mn-lt"/>
                <a:ea typeface="+mn-ea"/>
                <a:cs typeface="+mn-cs"/>
              </a:rPr>
              <a:t> primarily aims to replace the Linux </a:t>
            </a:r>
            <a:r>
              <a:rPr lang="en-US" sz="1200" kern="1200" baseline="0" dirty="0" err="1">
                <a:solidFill>
                  <a:schemeClr val="tx1"/>
                </a:solidFill>
                <a:latin typeface="+mn-lt"/>
                <a:ea typeface="+mn-ea"/>
                <a:cs typeface="+mn-cs"/>
              </a:rPr>
              <a:t>initsystem</a:t>
            </a:r>
            <a:r>
              <a:rPr lang="en-US" sz="1200" kern="1200" baseline="0" dirty="0">
                <a:solidFill>
                  <a:schemeClr val="tx1"/>
                </a:solidFill>
                <a:latin typeface="+mn-lt"/>
                <a:ea typeface="+mn-ea"/>
                <a:cs typeface="+mn-cs"/>
              </a:rPr>
              <a:t> (the first process executed in user space during the Linux startup process) inherited from UNIX System V and Berkeley Software Distribution(BSD). The name </a:t>
            </a:r>
            <a:r>
              <a:rPr lang="en-US" sz="1200" kern="1200" baseline="0" dirty="0" err="1">
                <a:solidFill>
                  <a:schemeClr val="tx1"/>
                </a:solidFill>
                <a:latin typeface="+mn-lt"/>
                <a:ea typeface="+mn-ea"/>
                <a:cs typeface="+mn-cs"/>
              </a:rPr>
              <a:t>systemd</a:t>
            </a:r>
            <a:r>
              <a:rPr lang="en-US" sz="1200" kern="1200" baseline="0" dirty="0">
                <a:solidFill>
                  <a:schemeClr val="tx1"/>
                </a:solidFill>
                <a:latin typeface="+mn-lt"/>
                <a:ea typeface="+mn-ea"/>
                <a:cs typeface="+mn-cs"/>
              </a:rPr>
              <a:t> adheres to the Unix convention of making daemons easier to distinguish by having the letter d as the last letter of the filename.</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49784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With the earliest computers, from the late 1940s to the mid-1950s, the programmer</a:t>
            </a:r>
          </a:p>
          <a:p>
            <a:r>
              <a:rPr lang="en-US" sz="1200" kern="1200" baseline="0" dirty="0">
                <a:solidFill>
                  <a:schemeClr val="tx1"/>
                </a:solidFill>
                <a:latin typeface="+mn-lt"/>
                <a:ea typeface="+mn-ea"/>
                <a:cs typeface="+mn-cs"/>
              </a:rPr>
              <a:t>interacted directly with the computer hardware; there was no OS. These computers</a:t>
            </a:r>
          </a:p>
          <a:p>
            <a:r>
              <a:rPr lang="en-US" sz="1200" kern="1200" baseline="0" dirty="0">
                <a:solidFill>
                  <a:schemeClr val="tx1"/>
                </a:solidFill>
                <a:latin typeface="+mn-lt"/>
                <a:ea typeface="+mn-ea"/>
                <a:cs typeface="+mn-cs"/>
              </a:rPr>
              <a:t>were run from a console consisting of display lights, toggle switches, some form of</a:t>
            </a:r>
          </a:p>
          <a:p>
            <a:r>
              <a:rPr lang="en-US" sz="1200" kern="1200" baseline="0" dirty="0">
                <a:solidFill>
                  <a:schemeClr val="tx1"/>
                </a:solidFill>
                <a:latin typeface="+mn-lt"/>
                <a:ea typeface="+mn-ea"/>
                <a:cs typeface="+mn-cs"/>
              </a:rPr>
              <a:t>input device, and a printer. Programs in machine code were loaded via the input</a:t>
            </a:r>
          </a:p>
          <a:p>
            <a:r>
              <a:rPr lang="en-US" sz="1200" kern="1200" baseline="0" dirty="0">
                <a:solidFill>
                  <a:schemeClr val="tx1"/>
                </a:solidFill>
                <a:latin typeface="+mn-lt"/>
                <a:ea typeface="+mn-ea"/>
                <a:cs typeface="+mn-cs"/>
              </a:rPr>
              <a:t>device (e.g., a card reader). If an error halted the program, the error condition was</a:t>
            </a:r>
          </a:p>
          <a:p>
            <a:r>
              <a:rPr lang="en-US" sz="1200" kern="1200" baseline="0" dirty="0">
                <a:solidFill>
                  <a:schemeClr val="tx1"/>
                </a:solidFill>
                <a:latin typeface="+mn-lt"/>
                <a:ea typeface="+mn-ea"/>
                <a:cs typeface="+mn-cs"/>
              </a:rPr>
              <a:t>indicated by the lights. If the program proceeded to a normal completion, the output</a:t>
            </a:r>
          </a:p>
          <a:p>
            <a:r>
              <a:rPr lang="en-US" sz="1200" kern="1200" baseline="0" dirty="0">
                <a:solidFill>
                  <a:schemeClr val="tx1"/>
                </a:solidFill>
                <a:latin typeface="+mn-lt"/>
                <a:ea typeface="+mn-ea"/>
                <a:cs typeface="+mn-cs"/>
              </a:rPr>
              <a:t>appeared on the printer.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early systems presented two main problems: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Scheduling : Most installations used a hardcopy sign-up sheet to reserve computer</a:t>
            </a:r>
          </a:p>
          <a:p>
            <a:r>
              <a:rPr lang="en-US" sz="1200" kern="1200" baseline="0" dirty="0">
                <a:solidFill>
                  <a:schemeClr val="tx1"/>
                </a:solidFill>
                <a:latin typeface="+mn-lt"/>
                <a:ea typeface="+mn-ea"/>
                <a:cs typeface="+mn-cs"/>
              </a:rPr>
              <a:t>time. Typically, a user could sign up for a block of time in multiples of a</a:t>
            </a:r>
          </a:p>
          <a:p>
            <a:r>
              <a:rPr lang="en-US" sz="1200" kern="1200" baseline="0" dirty="0">
                <a:solidFill>
                  <a:schemeClr val="tx1"/>
                </a:solidFill>
                <a:latin typeface="+mn-lt"/>
                <a:ea typeface="+mn-ea"/>
                <a:cs typeface="+mn-cs"/>
              </a:rPr>
              <a:t>half hour or so. A user might sign up for an hour and finish in 45 minutes; this</a:t>
            </a:r>
          </a:p>
          <a:p>
            <a:r>
              <a:rPr lang="en-US" sz="1200" kern="1200" baseline="0" dirty="0">
                <a:solidFill>
                  <a:schemeClr val="tx1"/>
                </a:solidFill>
                <a:latin typeface="+mn-lt"/>
                <a:ea typeface="+mn-ea"/>
                <a:cs typeface="+mn-cs"/>
              </a:rPr>
              <a:t>would result in wasted computer processing time. On the other hand, the user</a:t>
            </a:r>
          </a:p>
          <a:p>
            <a:r>
              <a:rPr lang="en-US" sz="1200" kern="1200" baseline="0" dirty="0">
                <a:solidFill>
                  <a:schemeClr val="tx1"/>
                </a:solidFill>
                <a:latin typeface="+mn-lt"/>
                <a:ea typeface="+mn-ea"/>
                <a:cs typeface="+mn-cs"/>
              </a:rPr>
              <a:t>might run into problems, not finish in the allotted time, and be forced to stop</a:t>
            </a:r>
          </a:p>
          <a:p>
            <a:r>
              <a:rPr lang="en-US" sz="1200" kern="1200" baseline="0" dirty="0">
                <a:solidFill>
                  <a:schemeClr val="tx1"/>
                </a:solidFill>
                <a:latin typeface="+mn-lt"/>
                <a:ea typeface="+mn-ea"/>
                <a:cs typeface="+mn-cs"/>
              </a:rPr>
              <a:t>before resolving the problem.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Setup time: A single program, called a job , could involve loading the compiler</a:t>
            </a:r>
          </a:p>
          <a:p>
            <a:r>
              <a:rPr lang="en-US" sz="1200" kern="1200" baseline="0" dirty="0">
                <a:solidFill>
                  <a:schemeClr val="tx1"/>
                </a:solidFill>
                <a:latin typeface="+mn-lt"/>
                <a:ea typeface="+mn-ea"/>
                <a:cs typeface="+mn-cs"/>
              </a:rPr>
              <a:t>plus the high-level language program (source program) into memory,</a:t>
            </a:r>
          </a:p>
          <a:p>
            <a:r>
              <a:rPr lang="en-US" sz="1200" kern="1200" baseline="0" dirty="0">
                <a:solidFill>
                  <a:schemeClr val="tx1"/>
                </a:solidFill>
                <a:latin typeface="+mn-lt"/>
                <a:ea typeface="+mn-ea"/>
                <a:cs typeface="+mn-cs"/>
              </a:rPr>
              <a:t>saving the compiled program (object program) and then loading and linking</a:t>
            </a:r>
          </a:p>
          <a:p>
            <a:r>
              <a:rPr lang="en-US" sz="1200" kern="1200" baseline="0" dirty="0">
                <a:solidFill>
                  <a:schemeClr val="tx1"/>
                </a:solidFill>
                <a:latin typeface="+mn-lt"/>
                <a:ea typeface="+mn-ea"/>
                <a:cs typeface="+mn-cs"/>
              </a:rPr>
              <a:t>together the object program and common functions. Each of these steps could</a:t>
            </a:r>
          </a:p>
          <a:p>
            <a:r>
              <a:rPr lang="en-US" sz="1200" kern="1200" baseline="0" dirty="0">
                <a:solidFill>
                  <a:schemeClr val="tx1"/>
                </a:solidFill>
                <a:latin typeface="+mn-lt"/>
                <a:ea typeface="+mn-ea"/>
                <a:cs typeface="+mn-cs"/>
              </a:rPr>
              <a:t>involve mounting or dismounting tapes or setting up card decks. If an error</a:t>
            </a:r>
          </a:p>
          <a:p>
            <a:r>
              <a:rPr lang="en-US" sz="1200" kern="1200" baseline="0" dirty="0">
                <a:solidFill>
                  <a:schemeClr val="tx1"/>
                </a:solidFill>
                <a:latin typeface="+mn-lt"/>
                <a:ea typeface="+mn-ea"/>
                <a:cs typeface="+mn-cs"/>
              </a:rPr>
              <a:t>occurred, the hapless user typically had to go back to the beginning of the</a:t>
            </a:r>
          </a:p>
          <a:p>
            <a:r>
              <a:rPr lang="en-US" sz="1200" kern="1200" baseline="0" dirty="0">
                <a:solidFill>
                  <a:schemeClr val="tx1"/>
                </a:solidFill>
                <a:latin typeface="+mn-lt"/>
                <a:ea typeface="+mn-ea"/>
                <a:cs typeface="+mn-cs"/>
              </a:rPr>
              <a:t>setup sequence. Thus, a considerable amount of time was spent just in setting</a:t>
            </a:r>
          </a:p>
          <a:p>
            <a:r>
              <a:rPr lang="en-US" sz="1200" kern="1200" baseline="0" dirty="0">
                <a:solidFill>
                  <a:schemeClr val="tx1"/>
                </a:solidFill>
                <a:latin typeface="+mn-lt"/>
                <a:ea typeface="+mn-ea"/>
                <a:cs typeface="+mn-cs"/>
              </a:rPr>
              <a:t>up the program to run.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mode of operation could be termed </a:t>
            </a:r>
            <a:r>
              <a:rPr lang="en-US" sz="1200" i="1" kern="1200" baseline="0" dirty="0">
                <a:solidFill>
                  <a:schemeClr val="tx1"/>
                </a:solidFill>
                <a:latin typeface="+mn-lt"/>
                <a:ea typeface="+mn-ea"/>
                <a:cs typeface="+mn-cs"/>
              </a:rPr>
              <a:t>serial processing , reflecting the fact</a:t>
            </a:r>
          </a:p>
          <a:p>
            <a:r>
              <a:rPr lang="en-US" sz="1200" kern="1200" baseline="0" dirty="0">
                <a:solidFill>
                  <a:schemeClr val="tx1"/>
                </a:solidFill>
                <a:latin typeface="+mn-lt"/>
                <a:ea typeface="+mn-ea"/>
                <a:cs typeface="+mn-cs"/>
              </a:rPr>
              <a:t>that users have access to the computer in series. Over time, various system software</a:t>
            </a:r>
          </a:p>
          <a:p>
            <a:r>
              <a:rPr lang="en-US" sz="1200" kern="1200" baseline="0" dirty="0">
                <a:solidFill>
                  <a:schemeClr val="tx1"/>
                </a:solidFill>
                <a:latin typeface="+mn-lt"/>
                <a:ea typeface="+mn-ea"/>
                <a:cs typeface="+mn-cs"/>
              </a:rPr>
              <a:t>tools were developed to attempt to make serial processing more efficient. These</a:t>
            </a:r>
          </a:p>
          <a:p>
            <a:r>
              <a:rPr lang="en-US" sz="1200" kern="1200" baseline="0" dirty="0">
                <a:solidFill>
                  <a:schemeClr val="tx1"/>
                </a:solidFill>
                <a:latin typeface="+mn-lt"/>
                <a:ea typeface="+mn-ea"/>
                <a:cs typeface="+mn-cs"/>
              </a:rPr>
              <a:t>include libraries of common functions, linkers, loaders, debuggers, and I/O driver</a:t>
            </a:r>
          </a:p>
          <a:p>
            <a:r>
              <a:rPr lang="en-US" sz="1200" kern="1200" baseline="0" dirty="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700122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Early computers were very expensive, and therefore it was important to maximize</a:t>
            </a:r>
          </a:p>
          <a:p>
            <a:r>
              <a:rPr lang="en-US" sz="1200" kern="1200" baseline="0" dirty="0">
                <a:solidFill>
                  <a:schemeClr val="tx1"/>
                </a:solidFill>
                <a:latin typeface="+mn-lt"/>
                <a:ea typeface="+mn-ea"/>
                <a:cs typeface="+mn-cs"/>
              </a:rPr>
              <a:t>processor utilization. The wasted time due to scheduling and setup time was</a:t>
            </a:r>
          </a:p>
          <a:p>
            <a:r>
              <a:rPr lang="en-US" sz="1200" kern="1200" baseline="0" dirty="0">
                <a:solidFill>
                  <a:schemeClr val="tx1"/>
                </a:solidFill>
                <a:latin typeface="+mn-lt"/>
                <a:ea typeface="+mn-ea"/>
                <a:cs typeface="+mn-cs"/>
              </a:rPr>
              <a:t>unacceptable.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improve utilization, the concept of a batch OS was developed. It appears</a:t>
            </a:r>
          </a:p>
          <a:p>
            <a:r>
              <a:rPr lang="en-US" sz="1200" kern="1200" baseline="0" dirty="0">
                <a:solidFill>
                  <a:schemeClr val="tx1"/>
                </a:solidFill>
                <a:latin typeface="+mn-lt"/>
                <a:ea typeface="+mn-ea"/>
                <a:cs typeface="+mn-cs"/>
              </a:rPr>
              <a:t>that the first batch OS (and the first OS of any kind) was developed in the mid-1950s</a:t>
            </a:r>
          </a:p>
          <a:p>
            <a:r>
              <a:rPr lang="en-US" sz="1200" kern="1200" baseline="0" dirty="0">
                <a:solidFill>
                  <a:schemeClr val="tx1"/>
                </a:solidFill>
                <a:latin typeface="+mn-lt"/>
                <a:ea typeface="+mn-ea"/>
                <a:cs typeface="+mn-cs"/>
              </a:rPr>
              <a:t>by General Motors for use on an IBM 701 [WEIZ81]. The concept was subsequently</a:t>
            </a:r>
          </a:p>
          <a:p>
            <a:r>
              <a:rPr lang="en-US" sz="1200" kern="1200" baseline="0" dirty="0">
                <a:solidFill>
                  <a:schemeClr val="tx1"/>
                </a:solidFill>
                <a:latin typeface="+mn-lt"/>
                <a:ea typeface="+mn-ea"/>
                <a:cs typeface="+mn-cs"/>
              </a:rPr>
              <a:t>refined and implemented on the IBM 704 by a number of IBM customers. By the</a:t>
            </a:r>
          </a:p>
          <a:p>
            <a:r>
              <a:rPr lang="en-US" sz="1200" kern="1200" baseline="0" dirty="0">
                <a:solidFill>
                  <a:schemeClr val="tx1"/>
                </a:solidFill>
                <a:latin typeface="+mn-lt"/>
                <a:ea typeface="+mn-ea"/>
                <a:cs typeface="+mn-cs"/>
              </a:rPr>
              <a:t>early 1960s, a number of vendors had developed batch operating systems for their</a:t>
            </a:r>
          </a:p>
          <a:p>
            <a:r>
              <a:rPr lang="en-US" sz="1200" kern="1200" baseline="0" dirty="0">
                <a:solidFill>
                  <a:schemeClr val="tx1"/>
                </a:solidFill>
                <a:latin typeface="+mn-lt"/>
                <a:ea typeface="+mn-ea"/>
                <a:cs typeface="+mn-cs"/>
              </a:rPr>
              <a:t>computer systems. IBSYS, the IBM OS for the 7090/7094 computers, is particularly</a:t>
            </a:r>
          </a:p>
          <a:p>
            <a:r>
              <a:rPr lang="en-US" sz="1200" kern="1200" baseline="0" dirty="0">
                <a:solidFill>
                  <a:schemeClr val="tx1"/>
                </a:solidFill>
                <a:latin typeface="+mn-lt"/>
                <a:ea typeface="+mn-ea"/>
                <a:cs typeface="+mn-cs"/>
              </a:rPr>
              <a:t>notable because of its widespread influence on other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central idea behind the simple batch-processing scheme is the use of a</a:t>
            </a:r>
          </a:p>
          <a:p>
            <a:r>
              <a:rPr lang="en-US" sz="1200" kern="1200" baseline="0" dirty="0">
                <a:solidFill>
                  <a:schemeClr val="tx1"/>
                </a:solidFill>
                <a:latin typeface="+mn-lt"/>
                <a:ea typeface="+mn-ea"/>
                <a:cs typeface="+mn-cs"/>
              </a:rPr>
              <a:t>piece of software known as the </a:t>
            </a:r>
            <a:r>
              <a:rPr lang="en-US" sz="1200" b="1" kern="1200" baseline="0" dirty="0">
                <a:solidFill>
                  <a:schemeClr val="tx1"/>
                </a:solidFill>
                <a:latin typeface="+mn-lt"/>
                <a:ea typeface="+mn-ea"/>
                <a:cs typeface="+mn-cs"/>
              </a:rPr>
              <a:t>monitor . With this type of OS, the user no longer has</a:t>
            </a:r>
          </a:p>
          <a:p>
            <a:r>
              <a:rPr lang="en-US" sz="1200" kern="1200" baseline="0" dirty="0">
                <a:solidFill>
                  <a:schemeClr val="tx1"/>
                </a:solidFill>
                <a:latin typeface="+mn-lt"/>
                <a:ea typeface="+mn-ea"/>
                <a:cs typeface="+mn-cs"/>
              </a:rPr>
              <a:t>direct access to the processor. Instead, the user submits the job on cards or tape to a</a:t>
            </a:r>
          </a:p>
          <a:p>
            <a:r>
              <a:rPr lang="en-US" sz="1200" kern="1200" baseline="0" dirty="0">
                <a:solidFill>
                  <a:schemeClr val="tx1"/>
                </a:solidFill>
                <a:latin typeface="+mn-lt"/>
                <a:ea typeface="+mn-ea"/>
                <a:cs typeface="+mn-cs"/>
              </a:rPr>
              <a:t>computer operator, who batches the jobs together sequentially and places the entire</a:t>
            </a:r>
          </a:p>
          <a:p>
            <a:r>
              <a:rPr lang="en-US" sz="1200" kern="1200" baseline="0" dirty="0">
                <a:solidFill>
                  <a:schemeClr val="tx1"/>
                </a:solidFill>
                <a:latin typeface="+mn-lt"/>
                <a:ea typeface="+mn-ea"/>
                <a:cs typeface="+mn-cs"/>
              </a:rPr>
              <a:t>batch on an input device, for use by the monitor. Each program is constructed to</a:t>
            </a:r>
          </a:p>
          <a:p>
            <a:r>
              <a:rPr lang="en-US" sz="1200" kern="1200" baseline="0" dirty="0">
                <a:solidFill>
                  <a:schemeClr val="tx1"/>
                </a:solidFill>
                <a:latin typeface="+mn-lt"/>
                <a:ea typeface="+mn-ea"/>
                <a:cs typeface="+mn-cs"/>
              </a:rPr>
              <a:t>branch back to the monitor when it completes processing, at which point the monitor</a:t>
            </a:r>
          </a:p>
          <a:p>
            <a:r>
              <a:rPr lang="en-US" sz="1200" kern="1200" baseline="0" dirty="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89330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1FBA32F8-F33F-4227-AD69-9A325EF689B4}" type="datetime1">
              <a:rPr lang="en-US" smtClean="0"/>
              <a:t>10/1/19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65821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353CCE1-ED68-4673-B2B8-9A8ACC32B759}" type="slidenum">
              <a:rPr lang="en-US" smtClean="0"/>
              <a:pPr/>
              <a:t>1</a:t>
            </a:fld>
            <a:endParaRPr lang="en-US"/>
          </a:p>
        </p:txBody>
      </p:sp>
      <p:pic>
        <p:nvPicPr>
          <p:cNvPr id="3" name="Picture 2"/>
          <p:cNvPicPr>
            <a:picLocks noChangeAspect="1"/>
          </p:cNvPicPr>
          <p:nvPr/>
        </p:nvPicPr>
        <p:blipFill>
          <a:blip r:embed="rId3"/>
          <a:stretch>
            <a:fillRect/>
          </a:stretch>
        </p:blipFill>
        <p:spPr>
          <a:xfrm>
            <a:off x="4800600" y="657226"/>
            <a:ext cx="7112000" cy="6057900"/>
          </a:xfrm>
          <a:prstGeom prst="rect">
            <a:avLst/>
          </a:prstGeom>
        </p:spPr>
      </p:pic>
      <p:sp>
        <p:nvSpPr>
          <p:cNvPr id="4" name="Rectangle 3"/>
          <p:cNvSpPr/>
          <p:nvPr/>
        </p:nvSpPr>
        <p:spPr>
          <a:xfrm>
            <a:off x="408066" y="443805"/>
            <a:ext cx="6096000" cy="1384995"/>
          </a:xfrm>
          <a:prstGeom prst="rect">
            <a:avLst/>
          </a:prstGeom>
        </p:spPr>
        <p:txBody>
          <a:bodyPr>
            <a:spAutoFit/>
          </a:bodyPr>
          <a:lstStyle/>
          <a:p>
            <a:r>
              <a:rPr lang="en-US" dirty="0">
                <a:solidFill>
                  <a:srgbClr val="252525"/>
                </a:solidFill>
              </a:rPr>
              <a:t> </a:t>
            </a:r>
            <a:r>
              <a:rPr lang="en-US" sz="2800" dirty="0">
                <a:solidFill>
                  <a:srgbClr val="252525"/>
                </a:solidFill>
                <a:latin typeface="+mn-lt"/>
              </a:rPr>
              <a:t>"Mama always said life was like a box of chocolates. You never </a:t>
            </a:r>
            <a:r>
              <a:rPr lang="en-US" sz="2800" dirty="0">
                <a:latin typeface="+mn-lt"/>
              </a:rPr>
              <a:t>know </a:t>
            </a:r>
            <a:r>
              <a:rPr lang="en-US" sz="2800" dirty="0">
                <a:solidFill>
                  <a:srgbClr val="252525"/>
                </a:solidFill>
                <a:latin typeface="+mn-lt"/>
              </a:rPr>
              <a:t>what you're </a:t>
            </a:r>
            <a:r>
              <a:rPr lang="en-US" sz="2800" dirty="0" err="1">
                <a:solidFill>
                  <a:srgbClr val="252525"/>
                </a:solidFill>
                <a:latin typeface="+mn-lt"/>
              </a:rPr>
              <a:t>gonna</a:t>
            </a:r>
            <a:r>
              <a:rPr lang="en-US" sz="2800" dirty="0">
                <a:solidFill>
                  <a:srgbClr val="252525"/>
                </a:solidFill>
                <a:latin typeface="+mn-lt"/>
              </a:rPr>
              <a:t> get."</a:t>
            </a:r>
            <a:endParaRPr lang="en-US" sz="2800" dirty="0">
              <a:latin typeface="+mn-lt"/>
            </a:endParaRPr>
          </a:p>
        </p:txBody>
      </p:sp>
      <p:grpSp>
        <p:nvGrpSpPr>
          <p:cNvPr id="10" name="Group 9"/>
          <p:cNvGrpSpPr/>
          <p:nvPr/>
        </p:nvGrpSpPr>
        <p:grpSpPr>
          <a:xfrm>
            <a:off x="330200" y="1143000"/>
            <a:ext cx="3937000" cy="1348769"/>
            <a:chOff x="330200" y="1828800"/>
            <a:chExt cx="3937000" cy="1348769"/>
          </a:xfrm>
        </p:grpSpPr>
        <p:cxnSp>
          <p:nvCxnSpPr>
            <p:cNvPr id="6" name="Straight Connector 5"/>
            <p:cNvCxnSpPr/>
            <p:nvPr/>
          </p:nvCxnSpPr>
          <p:spPr>
            <a:xfrm>
              <a:off x="330200" y="1828800"/>
              <a:ext cx="1955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48000" y="2491769"/>
              <a:ext cx="1219200" cy="685800"/>
            </a:xfrm>
            <a:prstGeom prst="wedgeRoundRectCallout">
              <a:avLst>
                <a:gd name="adj1" fmla="val -127973"/>
                <a:gd name="adj2" fmla="val -127191"/>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3251200" y="2591357"/>
              <a:ext cx="1016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ea typeface="MS PGothic" charset="0"/>
                </a:rPr>
                <a:t>exams</a:t>
              </a:r>
            </a:p>
          </p:txBody>
        </p:sp>
      </p:grpSp>
      <p:sp>
        <p:nvSpPr>
          <p:cNvPr id="11" name="Rectangle 10"/>
          <p:cNvSpPr/>
          <p:nvPr/>
        </p:nvSpPr>
        <p:spPr>
          <a:xfrm>
            <a:off x="508000" y="3192213"/>
            <a:ext cx="4667979" cy="2677656"/>
          </a:xfrm>
          <a:prstGeom prst="rect">
            <a:avLst/>
          </a:prstGeom>
        </p:spPr>
        <p:txBody>
          <a:bodyPr wrap="square">
            <a:spAutoFit/>
          </a:bodyPr>
          <a:lstStyle/>
          <a:p>
            <a:r>
              <a:rPr lang="en-US" sz="2800" dirty="0">
                <a:solidFill>
                  <a:srgbClr val="333333"/>
                </a:solidFill>
                <a:latin typeface="+mn-lt"/>
              </a:rPr>
              <a:t>But every </a:t>
            </a:r>
            <a:r>
              <a:rPr lang="en-US" sz="2800" dirty="0">
                <a:solidFill>
                  <a:srgbClr val="FF0000"/>
                </a:solidFill>
                <a:latin typeface="+mn-lt"/>
              </a:rPr>
              <a:t>exam</a:t>
            </a:r>
            <a:r>
              <a:rPr lang="en-US" sz="2800" dirty="0">
                <a:solidFill>
                  <a:srgbClr val="333333"/>
                </a:solidFill>
                <a:latin typeface="+mn-lt"/>
              </a:rPr>
              <a:t> you get is going to teach you something along the way and make you the person you are today. That's the exciting part - it's an adventure in itself.</a:t>
            </a:r>
            <a:endParaRPr lang="en-US" sz="2800" dirty="0">
              <a:latin typeface="+mn-lt"/>
            </a:endParaRPr>
          </a:p>
        </p:txBody>
      </p:sp>
    </p:spTree>
    <p:extLst>
      <p:ext uri="{BB962C8B-B14F-4D97-AF65-F5344CB8AC3E}">
        <p14:creationId xmlns:p14="http://schemas.microsoft.com/office/powerpoint/2010/main" val="162103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151452"/>
            <a:ext cx="7824788" cy="1067748"/>
          </a:xfrm>
        </p:spPr>
        <p:txBody>
          <a:bodyPr/>
          <a:lstStyle/>
          <a:p>
            <a:pPr algn="ctr"/>
            <a:r>
              <a:rPr lang="en-US" dirty="0">
                <a:latin typeface="Calibri"/>
                <a:ea typeface="MS PGothic" charset="0"/>
                <a:cs typeface="Calibri"/>
              </a:rPr>
              <a:t>Multiprogramming</a:t>
            </a:r>
          </a:p>
        </p:txBody>
      </p:sp>
      <p:sp>
        <p:nvSpPr>
          <p:cNvPr id="3" name="Content Placeholder 2"/>
          <p:cNvSpPr>
            <a:spLocks noGrp="1"/>
          </p:cNvSpPr>
          <p:nvPr>
            <p:ph idx="4294967295"/>
          </p:nvPr>
        </p:nvSpPr>
        <p:spPr>
          <a:xfrm>
            <a:off x="2209800" y="4572000"/>
            <a:ext cx="7772400" cy="1752600"/>
          </a:xfrm>
        </p:spPr>
        <p:txBody>
          <a:bodyPr>
            <a:noAutofit/>
          </a:bodyPr>
          <a:lstStyle/>
          <a:p>
            <a:pPr>
              <a:spcBef>
                <a:spcPts val="600"/>
              </a:spcBef>
            </a:pPr>
            <a:r>
              <a:rPr lang="en-US" sz="2400" dirty="0">
                <a:latin typeface="Calibri" panose="020F0502020204030204" pitchFamily="34" charset="0"/>
              </a:rPr>
              <a:t>There must be enough memory to hold the OS (resident monitor) and one user program</a:t>
            </a:r>
          </a:p>
          <a:p>
            <a:pPr>
              <a:spcBef>
                <a:spcPts val="600"/>
              </a:spcBef>
            </a:pPr>
            <a:r>
              <a:rPr lang="en-US" sz="2400" dirty="0">
                <a:latin typeface="Calibri" panose="020F0502020204030204" pitchFamily="34" charset="0"/>
              </a:rPr>
              <a:t>When one job needs to wait for I/O, the processor can switch to the other job, which is likely not waiting for I/O</a:t>
            </a:r>
          </a:p>
        </p:txBody>
      </p:sp>
      <p:pic>
        <p:nvPicPr>
          <p:cNvPr id="5" name="Picture 4" descr="f5.pdf"/>
          <p:cNvPicPr>
            <a:picLocks noChangeAspect="1"/>
          </p:cNvPicPr>
          <p:nvPr/>
        </p:nvPicPr>
        <p:blipFill>
          <a:blip r:embed="rId3"/>
          <a:srcRect l="4706" t="23636" r="7059" b="48182"/>
          <a:stretch>
            <a:fillRect/>
          </a:stretch>
        </p:blipFill>
        <p:spPr>
          <a:xfrm>
            <a:off x="1676401" y="1066800"/>
            <a:ext cx="8721076" cy="3604772"/>
          </a:xfrm>
          <a:prstGeom prst="rect">
            <a:avLst/>
          </a:prstGeom>
        </p:spPr>
      </p:pic>
      <p:sp>
        <p:nvSpPr>
          <p:cNvPr id="4" name="Slide Number Placeholder 3"/>
          <p:cNvSpPr>
            <a:spLocks noGrp="1"/>
          </p:cNvSpPr>
          <p:nvPr>
            <p:ph type="sldNum" sz="quarter" idx="4294967295"/>
          </p:nvPr>
        </p:nvSpPr>
        <p:spPr>
          <a:xfrm>
            <a:off x="1902666" y="6149789"/>
            <a:ext cx="533400" cy="365125"/>
          </a:xfrm>
          <a:prstGeom prst="rect">
            <a:avLst/>
          </a:prstGeom>
        </p:spPr>
        <p:txBody>
          <a:bodyPr/>
          <a:lstStyle/>
          <a:p>
            <a:pPr>
              <a:defRPr/>
            </a:pPr>
            <a:fld id="{97012834-41A2-49E3-8762-B14EE3F5CFB1}" type="slidenum">
              <a:rPr lang="en-US" smtClean="0"/>
              <a:pPr>
                <a:defRPr/>
              </a:pPr>
              <a:t>10</a:t>
            </a:fld>
            <a:endParaRPr lang="en-US"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28800" y="30480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23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304801"/>
            <a:ext cx="7824788" cy="1067747"/>
          </a:xfrm>
        </p:spPr>
        <p:txBody>
          <a:bodyPr/>
          <a:lstStyle/>
          <a:p>
            <a:pPr algn="ctr"/>
            <a:r>
              <a:rPr lang="en-US" dirty="0">
                <a:latin typeface="Calibri"/>
                <a:ea typeface="MS PGothic" charset="0"/>
                <a:cs typeface="Calibri"/>
              </a:rPr>
              <a:t>Time-Sharing Systems</a:t>
            </a:r>
          </a:p>
        </p:txBody>
      </p:sp>
      <p:sp>
        <p:nvSpPr>
          <p:cNvPr id="3" name="Content Placeholder 2"/>
          <p:cNvSpPr>
            <a:spLocks noGrp="1"/>
          </p:cNvSpPr>
          <p:nvPr>
            <p:ph sz="half" idx="1"/>
          </p:nvPr>
        </p:nvSpPr>
        <p:spPr>
          <a:xfrm>
            <a:off x="1905000" y="1828802"/>
            <a:ext cx="8534400" cy="4114799"/>
          </a:xfrm>
        </p:spPr>
        <p:txBody>
          <a:bodyPr>
            <a:noAutofit/>
          </a:bodyPr>
          <a:lstStyle/>
          <a:p>
            <a:r>
              <a:rPr lang="en-US" sz="3200" dirty="0">
                <a:latin typeface="Calibri" panose="020F0502020204030204" pitchFamily="34" charset="0"/>
              </a:rPr>
              <a:t>To handle multiple </a:t>
            </a:r>
            <a:r>
              <a:rPr lang="en-US" sz="3200" dirty="0">
                <a:solidFill>
                  <a:srgbClr val="FF0000"/>
                </a:solidFill>
                <a:latin typeface="Calibri" panose="020F0502020204030204" pitchFamily="34" charset="0"/>
              </a:rPr>
              <a:t>interactive</a:t>
            </a:r>
            <a:r>
              <a:rPr lang="en-US" sz="3200" dirty="0">
                <a:latin typeface="Calibri" panose="020F0502020204030204" pitchFamily="34" charset="0"/>
              </a:rPr>
              <a:t> jobs</a:t>
            </a:r>
          </a:p>
          <a:p>
            <a:r>
              <a:rPr lang="en-US" sz="3200" dirty="0">
                <a:latin typeface="Calibri" panose="020F0502020204030204" pitchFamily="34" charset="0"/>
              </a:rPr>
              <a:t>Processor time is shared among </a:t>
            </a:r>
            <a:r>
              <a:rPr lang="en-US" sz="3200" dirty="0">
                <a:solidFill>
                  <a:srgbClr val="FF0000"/>
                </a:solidFill>
                <a:latin typeface="Calibri" panose="020F0502020204030204" pitchFamily="34" charset="0"/>
              </a:rPr>
              <a:t>multiple users</a:t>
            </a:r>
          </a:p>
          <a:p>
            <a:endParaRPr lang="en-US" sz="3200" dirty="0">
              <a:solidFill>
                <a:srgbClr val="FF0000"/>
              </a:solidFill>
              <a:latin typeface="Calibri" panose="020F0502020204030204" pitchFamily="34" charset="0"/>
            </a:endParaRPr>
          </a:p>
          <a:p>
            <a:r>
              <a:rPr lang="en-US" sz="3200" dirty="0">
                <a:latin typeface="Calibri" panose="020F0502020204030204" pitchFamily="34" charset="0"/>
              </a:rPr>
              <a:t>Multiple users simultaneously access the system through terminals, with the OS interleaving the execution of each user program in a short burst or quantum of computation</a:t>
            </a:r>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11</a:t>
            </a:fld>
            <a:endParaRPr lang="en-US" dirty="0"/>
          </a:p>
        </p:txBody>
      </p:sp>
    </p:spTree>
    <p:extLst>
      <p:ext uri="{BB962C8B-B14F-4D97-AF65-F5344CB8AC3E}">
        <p14:creationId xmlns:p14="http://schemas.microsoft.com/office/powerpoint/2010/main" val="196699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33600" y="228600"/>
            <a:ext cx="8229600" cy="925512"/>
          </a:xfrm>
        </p:spPr>
        <p:txBody>
          <a:bodyPr/>
          <a:lstStyle/>
          <a:p>
            <a:pPr eaLnBrk="1" hangingPunct="1"/>
            <a:r>
              <a:rPr lang="en-US" dirty="0">
                <a:latin typeface="+mn-lt"/>
                <a:ea typeface="MS PGothic" charset="0"/>
              </a:rPr>
              <a:t>Operating System Services</a:t>
            </a:r>
          </a:p>
        </p:txBody>
      </p:sp>
      <p:pic>
        <p:nvPicPr>
          <p:cNvPr id="9219" name="Picture 4"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78401" y="1295400"/>
            <a:ext cx="8852829"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4"/>
          </p:nvPr>
        </p:nvSpPr>
        <p:spPr>
          <a:xfrm>
            <a:off x="1905000" y="6350001"/>
            <a:ext cx="2133600" cy="365125"/>
          </a:xfrm>
        </p:spPr>
        <p:txBody>
          <a:bodyPr/>
          <a:lstStyle/>
          <a:p>
            <a:fld id="{8353CCE1-ED68-4673-B2B8-9A8ACC32B759}" type="slidenum">
              <a:rPr lang="en-US" smtClean="0"/>
              <a:pPr/>
              <a:t>12</a:t>
            </a:fld>
            <a:endParaRPr lang="en-US"/>
          </a:p>
        </p:txBody>
      </p:sp>
    </p:spTree>
    <p:extLst>
      <p:ext uri="{BB962C8B-B14F-4D97-AF65-F5344CB8AC3E}">
        <p14:creationId xmlns:p14="http://schemas.microsoft.com/office/powerpoint/2010/main" val="54038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Mode vs. User Mode</a:t>
            </a:r>
          </a:p>
        </p:txBody>
      </p:sp>
      <p:sp>
        <p:nvSpPr>
          <p:cNvPr id="3" name="Content Placeholder 2"/>
          <p:cNvSpPr>
            <a:spLocks noGrp="1"/>
          </p:cNvSpPr>
          <p:nvPr>
            <p:ph idx="1"/>
          </p:nvPr>
        </p:nvSpPr>
        <p:spPr>
          <a:xfrm>
            <a:off x="1752601" y="1295401"/>
            <a:ext cx="8885129" cy="4525963"/>
          </a:xfrm>
        </p:spPr>
        <p:txBody>
          <a:bodyPr>
            <a:normAutofit fontScale="92500" lnSpcReduction="10000"/>
          </a:bodyPr>
          <a:lstStyle/>
          <a:p>
            <a:r>
              <a:rPr lang="en-US" b="1" dirty="0"/>
              <a:t>Kernel Mode. </a:t>
            </a:r>
          </a:p>
          <a:p>
            <a:pPr lvl="1"/>
            <a:r>
              <a:rPr lang="en-US" dirty="0"/>
              <a:t>Executing code has complete and </a:t>
            </a:r>
            <a:r>
              <a:rPr lang="en-US" dirty="0">
                <a:solidFill>
                  <a:srgbClr val="FF0000"/>
                </a:solidFill>
              </a:rPr>
              <a:t>unrestricted access</a:t>
            </a:r>
            <a:r>
              <a:rPr lang="en-US" dirty="0"/>
              <a:t> to the underlying hardware. </a:t>
            </a:r>
          </a:p>
          <a:p>
            <a:pPr lvl="1"/>
            <a:r>
              <a:rPr lang="en-US" dirty="0"/>
              <a:t>Is reserved for the </a:t>
            </a:r>
            <a:r>
              <a:rPr lang="en-US" dirty="0">
                <a:solidFill>
                  <a:srgbClr val="FF0000"/>
                </a:solidFill>
              </a:rPr>
              <a:t>lowest-level, trusted</a:t>
            </a:r>
            <a:r>
              <a:rPr lang="en-US" dirty="0"/>
              <a:t> functions of OS.</a:t>
            </a:r>
          </a:p>
          <a:p>
            <a:pPr lvl="1"/>
            <a:r>
              <a:rPr lang="en-US" dirty="0"/>
              <a:t>Crashes in this mode are </a:t>
            </a:r>
            <a:r>
              <a:rPr lang="en-US" dirty="0">
                <a:solidFill>
                  <a:srgbClr val="FF0000"/>
                </a:solidFill>
              </a:rPr>
              <a:t>catastrophic</a:t>
            </a:r>
            <a:r>
              <a:rPr lang="en-US" dirty="0"/>
              <a:t>.</a:t>
            </a:r>
          </a:p>
          <a:p>
            <a:pPr lvl="1"/>
            <a:endParaRPr lang="en-US" dirty="0"/>
          </a:p>
          <a:p>
            <a:r>
              <a:rPr lang="en-US" b="1" dirty="0"/>
              <a:t>User Mode</a:t>
            </a:r>
            <a:endParaRPr lang="en-US" dirty="0"/>
          </a:p>
          <a:p>
            <a:pPr lvl="1"/>
            <a:r>
              <a:rPr lang="en-US" dirty="0"/>
              <a:t>Executing code has no ability to </a:t>
            </a:r>
            <a:r>
              <a:rPr lang="en-US" i="1" dirty="0">
                <a:solidFill>
                  <a:srgbClr val="FF0000"/>
                </a:solidFill>
              </a:rPr>
              <a:t>directly</a:t>
            </a:r>
            <a:r>
              <a:rPr lang="en-US" dirty="0">
                <a:solidFill>
                  <a:srgbClr val="FF0000"/>
                </a:solidFill>
              </a:rPr>
              <a:t> access</a:t>
            </a:r>
            <a:r>
              <a:rPr lang="en-US" dirty="0"/>
              <a:t> hardware </a:t>
            </a:r>
          </a:p>
          <a:p>
            <a:pPr lvl="1"/>
            <a:r>
              <a:rPr lang="en-US" dirty="0"/>
              <a:t>Code must delegate to </a:t>
            </a:r>
            <a:r>
              <a:rPr lang="en-US" dirty="0">
                <a:solidFill>
                  <a:srgbClr val="FF0000"/>
                </a:solidFill>
              </a:rPr>
              <a:t>system APIs</a:t>
            </a:r>
            <a:r>
              <a:rPr lang="en-US" dirty="0"/>
              <a:t> to access hardware</a:t>
            </a:r>
          </a:p>
          <a:p>
            <a:pPr lvl="1"/>
            <a:r>
              <a:rPr lang="en-US" dirty="0"/>
              <a:t>Crashes in user mode are always recoverable</a:t>
            </a:r>
          </a:p>
        </p:txBody>
      </p:sp>
      <p:sp>
        <p:nvSpPr>
          <p:cNvPr id="5" name="Slide Number Placeholder 4"/>
          <p:cNvSpPr>
            <a:spLocks noGrp="1"/>
          </p:cNvSpPr>
          <p:nvPr>
            <p:ph type="sldNum" sz="quarter" idx="4"/>
          </p:nvPr>
        </p:nvSpPr>
        <p:spPr>
          <a:xfrm>
            <a:off x="1905000" y="6350001"/>
            <a:ext cx="2133600" cy="365125"/>
          </a:xfrm>
        </p:spPr>
        <p:txBody>
          <a:bodyPr/>
          <a:lstStyle/>
          <a:p>
            <a:fld id="{8353CCE1-ED68-4673-B2B8-9A8ACC32B759}" type="slidenum">
              <a:rPr lang="en-US" smtClean="0"/>
              <a:pPr/>
              <a:t>13</a:t>
            </a:fld>
            <a:endParaRPr lang="en-US"/>
          </a:p>
        </p:txBody>
      </p:sp>
    </p:spTree>
    <p:extLst>
      <p:ext uri="{BB962C8B-B14F-4D97-AF65-F5344CB8AC3E}">
        <p14:creationId xmlns:p14="http://schemas.microsoft.com/office/powerpoint/2010/main" val="351698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304800"/>
            <a:ext cx="8229600" cy="576262"/>
          </a:xfrm>
        </p:spPr>
        <p:txBody>
          <a:bodyPr>
            <a:normAutofit fontScale="90000"/>
          </a:bodyPr>
          <a:lstStyle/>
          <a:p>
            <a:pPr eaLnBrk="1" hangingPunct="1"/>
            <a:r>
              <a:rPr lang="en-US" dirty="0">
                <a:ea typeface="MS PGothic" charset="0"/>
              </a:rPr>
              <a:t>API – </a:t>
            </a:r>
            <a:r>
              <a:rPr lang="en-US" dirty="0">
                <a:solidFill>
                  <a:srgbClr val="FF0000"/>
                </a:solidFill>
                <a:ea typeface="MS PGothic" charset="0"/>
              </a:rPr>
              <a:t>System Call</a:t>
            </a:r>
            <a:r>
              <a:rPr lang="en-US" dirty="0">
                <a:ea typeface="MS PGothic" charset="0"/>
              </a:rPr>
              <a:t> – OS Relationship</a:t>
            </a:r>
          </a:p>
        </p:txBody>
      </p:sp>
      <p:pic>
        <p:nvPicPr>
          <p:cNvPr id="19459" name="Picture 5"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92376" y="1425575"/>
            <a:ext cx="7153275" cy="438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14</a:t>
            </a:fld>
            <a:endParaRPr lang="en-US"/>
          </a:p>
        </p:txBody>
      </p:sp>
    </p:spTree>
    <p:extLst>
      <p:ext uri="{BB962C8B-B14F-4D97-AF65-F5344CB8AC3E}">
        <p14:creationId xmlns:p14="http://schemas.microsoft.com/office/powerpoint/2010/main" val="286880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2286001" y="261938"/>
            <a:ext cx="7712075" cy="804862"/>
          </a:xfrm>
        </p:spPr>
        <p:txBody>
          <a:bodyPr>
            <a:noAutofit/>
          </a:bodyPr>
          <a:lstStyle/>
          <a:p>
            <a:r>
              <a:rPr lang="en-US" dirty="0">
                <a:ea typeface="MS PGothic" charset="0"/>
              </a:rPr>
              <a:t>User Goals vs. System Goals</a:t>
            </a:r>
          </a:p>
        </p:txBody>
      </p:sp>
      <p:sp>
        <p:nvSpPr>
          <p:cNvPr id="34819" name="Rectangle 1027"/>
          <p:cNvSpPr>
            <a:spLocks noGrp="1" noChangeArrowheads="1"/>
          </p:cNvSpPr>
          <p:nvPr>
            <p:ph idx="1"/>
          </p:nvPr>
        </p:nvSpPr>
        <p:spPr>
          <a:xfrm>
            <a:off x="2362201" y="2362200"/>
            <a:ext cx="3429000" cy="3752850"/>
          </a:xfrm>
        </p:spPr>
        <p:txBody>
          <a:bodyPr>
            <a:normAutofit/>
          </a:bodyPr>
          <a:lstStyle/>
          <a:p>
            <a:r>
              <a:rPr lang="en-US" sz="2800" dirty="0"/>
              <a:t>Convenient to use</a:t>
            </a:r>
          </a:p>
          <a:p>
            <a:r>
              <a:rPr lang="en-US" sz="2800" dirty="0"/>
              <a:t>Easy to implement</a:t>
            </a:r>
          </a:p>
          <a:p>
            <a:r>
              <a:rPr lang="en-US" sz="2800" dirty="0"/>
              <a:t>Easy to learn</a:t>
            </a:r>
          </a:p>
          <a:p>
            <a:r>
              <a:rPr lang="en-US" sz="2800" dirty="0"/>
              <a:t>Reliable</a:t>
            </a:r>
          </a:p>
          <a:p>
            <a:r>
              <a:rPr lang="en-US" sz="2800" dirty="0"/>
              <a:t>Easy to maintain</a:t>
            </a: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15</a:t>
            </a:fld>
            <a:endParaRPr lang="en-US"/>
          </a:p>
        </p:txBody>
      </p:sp>
      <p:sp>
        <p:nvSpPr>
          <p:cNvPr id="5" name="Rectangle 3"/>
          <p:cNvSpPr txBox="1">
            <a:spLocks noChangeArrowheads="1"/>
          </p:cNvSpPr>
          <p:nvPr/>
        </p:nvSpPr>
        <p:spPr>
          <a:xfrm>
            <a:off x="2514600" y="1066800"/>
            <a:ext cx="73152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Which of the following goals are end-user goals?</a:t>
            </a:r>
          </a:p>
          <a:p>
            <a:pPr marL="0" indent="0" fontAlgn="auto">
              <a:spcAft>
                <a:spcPts val="0"/>
              </a:spcAft>
              <a:buNone/>
            </a:pPr>
            <a:r>
              <a:rPr lang="en-US" sz="2800" dirty="0">
                <a:solidFill>
                  <a:srgbClr val="FF0000"/>
                </a:solidFill>
                <a:ea typeface="MS PGothic" charset="0"/>
              </a:rPr>
              <a:t>Which of the following goals are system goals?</a:t>
            </a:r>
          </a:p>
        </p:txBody>
      </p:sp>
      <p:sp>
        <p:nvSpPr>
          <p:cNvPr id="6" name="Rectangle 1027"/>
          <p:cNvSpPr txBox="1">
            <a:spLocks noChangeArrowheads="1"/>
          </p:cNvSpPr>
          <p:nvPr/>
        </p:nvSpPr>
        <p:spPr>
          <a:xfrm>
            <a:off x="6400800" y="2343150"/>
            <a:ext cx="3429000" cy="3752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a:t>Flexible</a:t>
            </a:r>
          </a:p>
          <a:p>
            <a:pPr fontAlgn="auto">
              <a:spcAft>
                <a:spcPts val="0"/>
              </a:spcAft>
            </a:pPr>
            <a:r>
              <a:rPr lang="en-US" sz="2800" dirty="0"/>
              <a:t>Error-free</a:t>
            </a:r>
          </a:p>
          <a:p>
            <a:pPr fontAlgn="auto">
              <a:spcAft>
                <a:spcPts val="0"/>
              </a:spcAft>
            </a:pPr>
            <a:r>
              <a:rPr lang="en-US" sz="2800" dirty="0"/>
              <a:t>Efficient and Fast</a:t>
            </a:r>
          </a:p>
          <a:p>
            <a:pPr fontAlgn="auto">
              <a:spcAft>
                <a:spcPts val="0"/>
              </a:spcAft>
            </a:pPr>
            <a:r>
              <a:rPr lang="en-US" sz="2800" dirty="0"/>
              <a:t>Safe</a:t>
            </a:r>
          </a:p>
          <a:p>
            <a:pPr fontAlgn="auto">
              <a:spcAft>
                <a:spcPts val="0"/>
              </a:spcAft>
            </a:pPr>
            <a:r>
              <a:rPr lang="en-US" sz="2800" dirty="0"/>
              <a:t>Easy to design</a:t>
            </a:r>
          </a:p>
        </p:txBody>
      </p:sp>
      <p:grpSp>
        <p:nvGrpSpPr>
          <p:cNvPr id="2" name="Group 1"/>
          <p:cNvGrpSpPr/>
          <p:nvPr/>
        </p:nvGrpSpPr>
        <p:grpSpPr>
          <a:xfrm>
            <a:off x="2362200" y="2343150"/>
            <a:ext cx="3276600" cy="1562100"/>
            <a:chOff x="838200" y="2343150"/>
            <a:chExt cx="3276600" cy="1562100"/>
          </a:xfrm>
        </p:grpSpPr>
        <p:sp>
          <p:nvSpPr>
            <p:cNvPr id="7" name="Rectangle 6"/>
            <p:cNvSpPr/>
            <p:nvPr/>
          </p:nvSpPr>
          <p:spPr>
            <a:xfrm>
              <a:off x="838200" y="234315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838200" y="335280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4" name="Group 3"/>
          <p:cNvGrpSpPr/>
          <p:nvPr/>
        </p:nvGrpSpPr>
        <p:grpSpPr>
          <a:xfrm>
            <a:off x="2362200" y="2877406"/>
            <a:ext cx="7315200" cy="2083514"/>
            <a:chOff x="838200" y="2877406"/>
            <a:chExt cx="7315200" cy="2083514"/>
          </a:xfrm>
        </p:grpSpPr>
        <p:sp>
          <p:nvSpPr>
            <p:cNvPr id="10" name="Rectangle 9"/>
            <p:cNvSpPr/>
            <p:nvPr/>
          </p:nvSpPr>
          <p:spPr>
            <a:xfrm>
              <a:off x="838200" y="2877406"/>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8382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8768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4194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7400" y="304800"/>
            <a:ext cx="8229600" cy="990600"/>
          </a:xfrm>
        </p:spPr>
        <p:txBody>
          <a:bodyPr>
            <a:noAutofit/>
          </a:bodyPr>
          <a:lstStyle/>
          <a:p>
            <a:r>
              <a:rPr lang="en-US" dirty="0"/>
              <a:t>Monolithic Kernel: </a:t>
            </a:r>
            <a:r>
              <a:rPr lang="en-US" dirty="0">
                <a:solidFill>
                  <a:srgbClr val="FF0000"/>
                </a:solidFill>
              </a:rPr>
              <a:t>Pros and Cons?</a:t>
            </a:r>
            <a:br>
              <a:rPr lang="en-US" dirty="0"/>
            </a:br>
            <a:r>
              <a:rPr lang="en-US" dirty="0">
                <a:ea typeface="MS PGothic" charset="0"/>
              </a:rPr>
              <a:t> </a:t>
            </a:r>
            <a:r>
              <a:rPr lang="en-US" sz="3600" dirty="0">
                <a:ea typeface="MS PGothic" charset="0"/>
              </a:rPr>
              <a:t>UNIX System Structure</a:t>
            </a:r>
          </a:p>
        </p:txBody>
      </p:sp>
      <p:pic>
        <p:nvPicPr>
          <p:cNvPr id="40963"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61316" y="1477824"/>
            <a:ext cx="8352347" cy="5075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16</a:t>
            </a:fld>
            <a:endParaRPr lang="en-US"/>
          </a:p>
        </p:txBody>
      </p:sp>
    </p:spTree>
    <p:extLst>
      <p:ext uri="{BB962C8B-B14F-4D97-AF65-F5344CB8AC3E}">
        <p14:creationId xmlns:p14="http://schemas.microsoft.com/office/powerpoint/2010/main" val="24817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28825" y="214313"/>
            <a:ext cx="8229600" cy="776287"/>
          </a:xfrm>
        </p:spPr>
        <p:txBody>
          <a:bodyPr>
            <a:noAutofit/>
          </a:bodyPr>
          <a:lstStyle/>
          <a:p>
            <a:pPr eaLnBrk="1" hangingPunct="1"/>
            <a:r>
              <a:rPr lang="en-US" dirty="0">
                <a:ea typeface="MS PGothic" charset="0"/>
              </a:rPr>
              <a:t>Microkernel System Structure </a:t>
            </a:r>
          </a:p>
        </p:txBody>
      </p:sp>
      <p:pic>
        <p:nvPicPr>
          <p:cNvPr id="44035" name="Picture 2" descr="2_14.pd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1201" y="1600200"/>
            <a:ext cx="8504041"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17</a:t>
            </a:fld>
            <a:endParaRPr lang="en-US"/>
          </a:p>
        </p:txBody>
      </p:sp>
      <p:sp>
        <p:nvSpPr>
          <p:cNvPr id="2" name="Rectangle 1"/>
          <p:cNvSpPr/>
          <p:nvPr/>
        </p:nvSpPr>
        <p:spPr>
          <a:xfrm>
            <a:off x="2956620" y="953870"/>
            <a:ext cx="6339780" cy="461665"/>
          </a:xfrm>
          <a:prstGeom prst="rect">
            <a:avLst/>
          </a:prstGeom>
        </p:spPr>
        <p:txBody>
          <a:bodyPr wrap="square">
            <a:spAutoFit/>
          </a:bodyPr>
          <a:lstStyle/>
          <a:p>
            <a:pPr fontAlgn="auto">
              <a:spcAft>
                <a:spcPts val="0"/>
              </a:spcAft>
            </a:pPr>
            <a:r>
              <a:rPr lang="en-US" sz="2400" dirty="0">
                <a:solidFill>
                  <a:srgbClr val="FF0000"/>
                </a:solidFill>
                <a:latin typeface="+mn-lt"/>
                <a:ea typeface="MS PGothic" charset="0"/>
              </a:rPr>
              <a:t>What are the pros and cons of this structure?</a:t>
            </a:r>
          </a:p>
        </p:txBody>
      </p:sp>
    </p:spTree>
    <p:extLst>
      <p:ext uri="{BB962C8B-B14F-4D97-AF65-F5344CB8AC3E}">
        <p14:creationId xmlns:p14="http://schemas.microsoft.com/office/powerpoint/2010/main" val="12141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28825" y="214313"/>
            <a:ext cx="8229600" cy="776287"/>
          </a:xfrm>
        </p:spPr>
        <p:txBody>
          <a:bodyPr>
            <a:noAutofit/>
          </a:bodyPr>
          <a:lstStyle/>
          <a:p>
            <a:r>
              <a:rPr lang="en-US" dirty="0"/>
              <a:t>Monolithic</a:t>
            </a:r>
            <a:r>
              <a:rPr lang="en-US" dirty="0">
                <a:ea typeface="MS PGothic" charset="0"/>
              </a:rPr>
              <a:t> Kernel vs. Microkernel</a:t>
            </a: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18</a:t>
            </a:fld>
            <a:endParaRPr lang="en-US"/>
          </a:p>
        </p:txBody>
      </p:sp>
      <p:pic>
        <p:nvPicPr>
          <p:cNvPr id="3077"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43050" y="1752601"/>
            <a:ext cx="9124950" cy="44018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tangle 9"/>
          <p:cNvSpPr/>
          <p:nvPr/>
        </p:nvSpPr>
        <p:spPr>
          <a:xfrm>
            <a:off x="2743200" y="921604"/>
            <a:ext cx="7239000" cy="830997"/>
          </a:xfrm>
          <a:prstGeom prst="rect">
            <a:avLst/>
          </a:prstGeom>
        </p:spPr>
        <p:txBody>
          <a:bodyPr wrap="square">
            <a:spAutoFit/>
          </a:bodyPr>
          <a:lstStyle/>
          <a:p>
            <a:pPr fontAlgn="auto">
              <a:spcAft>
                <a:spcPts val="0"/>
              </a:spcAft>
            </a:pPr>
            <a:r>
              <a:rPr lang="en-US" sz="2400" dirty="0">
                <a:solidFill>
                  <a:srgbClr val="FF0000"/>
                </a:solidFill>
                <a:latin typeface="+mn-lt"/>
                <a:ea typeface="MS PGothic" charset="0"/>
              </a:rPr>
              <a:t>Which structure should we use to build an OS for embedded systems (e.g., real-time robotic systems)?</a:t>
            </a:r>
          </a:p>
        </p:txBody>
      </p:sp>
    </p:spTree>
    <p:extLst>
      <p:ext uri="{BB962C8B-B14F-4D97-AF65-F5344CB8AC3E}">
        <p14:creationId xmlns:p14="http://schemas.microsoft.com/office/powerpoint/2010/main" val="327409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828800" y="1143000"/>
            <a:ext cx="8458200" cy="5491860"/>
          </a:xfrm>
          <a:prstGeom prst="rect">
            <a:avLst/>
          </a:prstGeom>
        </p:spPr>
      </p:pic>
      <p:sp>
        <p:nvSpPr>
          <p:cNvPr id="9" name="Title 1"/>
          <p:cNvSpPr>
            <a:spLocks noGrp="1"/>
          </p:cNvSpPr>
          <p:nvPr>
            <p:ph type="title"/>
          </p:nvPr>
        </p:nvSpPr>
        <p:spPr>
          <a:xfrm>
            <a:off x="3276600" y="228600"/>
            <a:ext cx="6400800" cy="838200"/>
          </a:xfrm>
        </p:spPr>
        <p:txBody>
          <a:bodyPr>
            <a:noAutofit/>
          </a:bodyPr>
          <a:lstStyle/>
          <a:p>
            <a:r>
              <a:rPr lang="en-US" sz="4400" b="0" dirty="0"/>
              <a:t>Process Manager Overview</a:t>
            </a:r>
          </a:p>
        </p:txBody>
      </p:sp>
      <p:sp>
        <p:nvSpPr>
          <p:cNvPr id="2" name="Slide Number Placeholder 1"/>
          <p:cNvSpPr>
            <a:spLocks noGrp="1"/>
          </p:cNvSpPr>
          <p:nvPr>
            <p:ph type="sldNum" sz="quarter" idx="12"/>
          </p:nvPr>
        </p:nvSpPr>
        <p:spPr/>
        <p:txBody>
          <a:bodyPr/>
          <a:lstStyle/>
          <a:p>
            <a:fld id="{8353CCE1-ED68-4673-B2B8-9A8ACC32B759}" type="slidenum">
              <a:rPr lang="en-US" smtClean="0"/>
              <a:pPr/>
              <a:t>19</a:t>
            </a:fld>
            <a:endParaRPr lang="en-US"/>
          </a:p>
        </p:txBody>
      </p:sp>
      <p:sp>
        <p:nvSpPr>
          <p:cNvPr id="3" name="Rectangle 2"/>
          <p:cNvSpPr/>
          <p:nvPr/>
        </p:nvSpPr>
        <p:spPr>
          <a:xfrm>
            <a:off x="5486400" y="2895600"/>
            <a:ext cx="4572000" cy="2971800"/>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6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1828800" y="457200"/>
            <a:ext cx="8686800" cy="3048000"/>
          </a:xfrm>
        </p:spPr>
        <p:txBody>
          <a:bodyPr>
            <a:normAutofit fontScale="90000"/>
          </a:bodyPr>
          <a:lstStyle/>
          <a:p>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br>
              <a:rPr lang="en-US" altLang="zh-CN" sz="3600" dirty="0">
                <a:latin typeface="Calibri" charset="0"/>
                <a:ea typeface="SimSun" charset="0"/>
                <a:cs typeface="SimSun" charset="0"/>
              </a:rPr>
            </a:br>
            <a:br>
              <a:rPr lang="en-US" altLang="zh-CN" sz="3600" dirty="0">
                <a:latin typeface="Calibri" charset="0"/>
                <a:ea typeface="SimSun" charset="0"/>
                <a:cs typeface="SimSun" charset="0"/>
              </a:rPr>
            </a:br>
            <a:r>
              <a:rPr lang="en-US" altLang="zh-CN" sz="4000" dirty="0">
                <a:latin typeface="Calibri" charset="0"/>
                <a:ea typeface="SimSun" charset="0"/>
                <a:cs typeface="SimSun" charset="0"/>
              </a:rPr>
              <a:t>Midterm Exam 1</a:t>
            </a:r>
            <a:br>
              <a:rPr lang="en-US" altLang="zh-CN" sz="4000" dirty="0">
                <a:latin typeface="Calibri" charset="0"/>
                <a:ea typeface="SimSun" charset="0"/>
                <a:cs typeface="SimSun" charset="0"/>
              </a:rPr>
            </a:br>
            <a:r>
              <a:rPr lang="en-US" altLang="zh-CN" sz="4000" dirty="0">
                <a:latin typeface="Calibri" charset="0"/>
                <a:ea typeface="SimSun" charset="0"/>
                <a:cs typeface="SimSun" charset="0"/>
              </a:rPr>
              <a:t>Review</a:t>
            </a:r>
          </a:p>
        </p:txBody>
      </p:sp>
      <p:sp>
        <p:nvSpPr>
          <p:cNvPr id="6146" name="Text Box 3"/>
          <p:cNvSpPr txBox="1">
            <a:spLocks noChangeArrowheads="1"/>
          </p:cNvSpPr>
          <p:nvPr/>
        </p:nvSpPr>
        <p:spPr bwMode="auto">
          <a:xfrm>
            <a:off x="3581400" y="4191000"/>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a:solidFill>
                  <a:srgbClr val="000000"/>
                </a:solidFill>
              </a:rPr>
              <a:t>What is a process?</a:t>
            </a:r>
          </a:p>
        </p:txBody>
      </p:sp>
      <p:sp>
        <p:nvSpPr>
          <p:cNvPr id="4" name="Rectangle 9"/>
          <p:cNvSpPr>
            <a:spLocks noChangeArrowheads="1"/>
          </p:cNvSpPr>
          <p:nvPr/>
        </p:nvSpPr>
        <p:spPr bwMode="auto">
          <a:xfrm>
            <a:off x="2438400" y="3048000"/>
            <a:ext cx="7543800" cy="1066800"/>
          </a:xfrm>
          <a:prstGeom prst="rect">
            <a:avLst/>
          </a:prstGeom>
          <a:solidFill>
            <a:srgbClr val="FFFF99"/>
          </a:solidFill>
          <a:ln w="76200" cmpd="tri">
            <a:solidFill>
              <a:srgbClr val="FF0000"/>
            </a:solidFill>
            <a:miter lim="800000"/>
            <a:headEnd/>
            <a:tailEnd/>
          </a:ln>
        </p:spPr>
        <p:txBody>
          <a:bodyPr/>
          <a:lstStyle/>
          <a:p>
            <a:pPr marL="342900" indent="-342900">
              <a:spcBef>
                <a:spcPct val="20000"/>
              </a:spcBef>
              <a:buClr>
                <a:srgbClr val="0033CC"/>
              </a:buClr>
            </a:pPr>
            <a:endParaRPr lang="en-US" sz="1000" dirty="0"/>
          </a:p>
          <a:p>
            <a:pPr marL="342900" indent="-342900">
              <a:spcBef>
                <a:spcPct val="20000"/>
              </a:spcBef>
              <a:buClr>
                <a:srgbClr val="0033CC"/>
              </a:buClr>
            </a:pPr>
            <a:r>
              <a:rPr lang="en-US" sz="2800" i="1" dirty="0"/>
              <a:t>      </a:t>
            </a:r>
            <a:r>
              <a:rPr lang="en-US" sz="3200" dirty="0">
                <a:solidFill>
                  <a:srgbClr val="FF0000"/>
                </a:solidFill>
                <a:latin typeface="+mn-lt"/>
              </a:rPr>
              <a:t>An instance of a program in execution.</a:t>
            </a:r>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20</a:t>
            </a:fld>
            <a:endParaRPr lang="en-US" dirty="0"/>
          </a:p>
        </p:txBody>
      </p:sp>
    </p:spTree>
    <p:extLst>
      <p:ext uri="{BB962C8B-B14F-4D97-AF65-F5344CB8AC3E}">
        <p14:creationId xmlns:p14="http://schemas.microsoft.com/office/powerpoint/2010/main" val="39166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166688"/>
            <a:ext cx="8305800" cy="976312"/>
          </a:xfrm>
        </p:spPr>
        <p:txBody>
          <a:bodyPr>
            <a:noAutofit/>
          </a:bodyPr>
          <a:lstStyle/>
          <a:p>
            <a:r>
              <a:rPr lang="en-US" dirty="0">
                <a:ea typeface="MS PGothic" charset="0"/>
              </a:rPr>
              <a:t>Process: A Program in Execution</a:t>
            </a:r>
          </a:p>
        </p:txBody>
      </p:sp>
      <p:sp>
        <p:nvSpPr>
          <p:cNvPr id="6147" name="Rectangle 3"/>
          <p:cNvSpPr>
            <a:spLocks noGrp="1" noChangeArrowheads="1"/>
          </p:cNvSpPr>
          <p:nvPr>
            <p:ph type="body" idx="1"/>
          </p:nvPr>
        </p:nvSpPr>
        <p:spPr>
          <a:xfrm>
            <a:off x="2209800" y="1524000"/>
            <a:ext cx="7924800" cy="4419600"/>
          </a:xfrm>
        </p:spPr>
        <p:txBody>
          <a:bodyPr>
            <a:noAutofit/>
          </a:bodyPr>
          <a:lstStyle/>
          <a:p>
            <a:r>
              <a:rPr lang="en-US" sz="2800" dirty="0">
                <a:ea typeface="MS PGothic" charset="0"/>
              </a:rPr>
              <a:t>The program code, also called </a:t>
            </a:r>
            <a:r>
              <a:rPr lang="en-US" sz="2800" dirty="0">
                <a:solidFill>
                  <a:srgbClr val="FF0000"/>
                </a:solidFill>
                <a:ea typeface="MS PGothic" charset="0"/>
              </a:rPr>
              <a:t>text section</a:t>
            </a:r>
          </a:p>
          <a:p>
            <a:r>
              <a:rPr lang="en-US" sz="2800" dirty="0">
                <a:ea typeface="MS PGothic" charset="0"/>
              </a:rPr>
              <a:t>Current activity including</a:t>
            </a:r>
            <a:r>
              <a:rPr lang="en-US" sz="2800" b="1" dirty="0">
                <a:solidFill>
                  <a:srgbClr val="3366FF"/>
                </a:solidFill>
                <a:ea typeface="MS PGothic" charset="0"/>
              </a:rPr>
              <a:t> </a:t>
            </a:r>
            <a:r>
              <a:rPr lang="en-US" sz="2800" dirty="0">
                <a:solidFill>
                  <a:srgbClr val="FF0000"/>
                </a:solidFill>
                <a:ea typeface="MS PGothic" charset="0"/>
              </a:rPr>
              <a:t>program counter</a:t>
            </a:r>
            <a:r>
              <a:rPr lang="en-US" sz="2800" dirty="0">
                <a:ea typeface="MS PGothic" charset="0"/>
              </a:rPr>
              <a:t>, processor registers</a:t>
            </a:r>
          </a:p>
          <a:p>
            <a:r>
              <a:rPr lang="en-US" sz="2800" dirty="0">
                <a:solidFill>
                  <a:srgbClr val="FF0000"/>
                </a:solidFill>
                <a:ea typeface="MS PGothic" charset="0"/>
              </a:rPr>
              <a:t>Stack</a:t>
            </a:r>
            <a:r>
              <a:rPr lang="en-US" sz="2800" b="1" dirty="0">
                <a:ea typeface="MS PGothic" charset="0"/>
              </a:rPr>
              <a:t> </a:t>
            </a:r>
            <a:r>
              <a:rPr lang="en-US" sz="2800" dirty="0">
                <a:ea typeface="MS PGothic" charset="0"/>
              </a:rPr>
              <a:t>containing temporary data</a:t>
            </a:r>
          </a:p>
          <a:p>
            <a:pPr lvl="1"/>
            <a:r>
              <a:rPr lang="en-US" dirty="0">
                <a:ea typeface="MS PGothic" charset="0"/>
              </a:rPr>
              <a:t>Function parameters, return addresses, local variables</a:t>
            </a:r>
          </a:p>
          <a:p>
            <a:r>
              <a:rPr lang="en-US" sz="2800" dirty="0">
                <a:solidFill>
                  <a:srgbClr val="FF0000"/>
                </a:solidFill>
                <a:ea typeface="MS PGothic" charset="0"/>
              </a:rPr>
              <a:t>Data section </a:t>
            </a:r>
            <a:r>
              <a:rPr lang="en-US" sz="2800" dirty="0">
                <a:ea typeface="MS PGothic" charset="0"/>
              </a:rPr>
              <a:t>containing global variables</a:t>
            </a:r>
          </a:p>
          <a:p>
            <a:r>
              <a:rPr lang="en-US" sz="2800" dirty="0">
                <a:solidFill>
                  <a:srgbClr val="FF0000"/>
                </a:solidFill>
                <a:ea typeface="MS PGothic" charset="0"/>
              </a:rPr>
              <a:t>Heap</a:t>
            </a:r>
            <a:r>
              <a:rPr lang="en-US" sz="2800" b="1" dirty="0">
                <a:ea typeface="MS PGothic" charset="0"/>
              </a:rPr>
              <a:t> </a:t>
            </a:r>
            <a:r>
              <a:rPr lang="en-US" sz="2800" dirty="0">
                <a:ea typeface="MS PGothic" charset="0"/>
              </a:rPr>
              <a:t>containing memory dynamically allocated during run time</a:t>
            </a:r>
          </a:p>
          <a:p>
            <a:pPr>
              <a:lnSpc>
                <a:spcPct val="90000"/>
              </a:lnSpc>
              <a:buFont typeface="Monotype Sorts" charset="0"/>
              <a:buNone/>
            </a:pPr>
            <a:endParaRPr lang="en-US" sz="2400" dirty="0">
              <a:ea typeface="MS PGothic" charset="0"/>
            </a:endParaRPr>
          </a:p>
          <a:p>
            <a:pPr>
              <a:lnSpc>
                <a:spcPct val="90000"/>
              </a:lnSpc>
              <a:buFont typeface="Monotype Sorts" charset="0"/>
              <a:buNone/>
            </a:pPr>
            <a:endParaRPr lang="en-US" sz="2400" dirty="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21</a:t>
            </a:fld>
            <a:endParaRPr lang="en-US" dirty="0"/>
          </a:p>
        </p:txBody>
      </p:sp>
    </p:spTree>
    <p:extLst>
      <p:ext uri="{BB962C8B-B14F-4D97-AF65-F5344CB8AC3E}">
        <p14:creationId xmlns:p14="http://schemas.microsoft.com/office/powerpoint/2010/main" val="153363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76400" y="381000"/>
            <a:ext cx="4495800" cy="1098332"/>
          </a:xfrm>
        </p:spPr>
        <p:txBody>
          <a:bodyPr>
            <a:noAutofit/>
          </a:bodyPr>
          <a:lstStyle/>
          <a:p>
            <a:r>
              <a:rPr lang="en-US" sz="3200" b="0" dirty="0"/>
              <a:t>Process Control Block</a:t>
            </a:r>
          </a:p>
        </p:txBody>
      </p:sp>
      <p:sp>
        <p:nvSpPr>
          <p:cNvPr id="5" name="Text Placeholder 4"/>
          <p:cNvSpPr>
            <a:spLocks noGrp="1"/>
          </p:cNvSpPr>
          <p:nvPr>
            <p:ph type="body" sz="half" idx="2"/>
          </p:nvPr>
        </p:nvSpPr>
        <p:spPr>
          <a:xfrm>
            <a:off x="1828800" y="1524001"/>
            <a:ext cx="3886200" cy="3854669"/>
          </a:xfrm>
        </p:spPr>
        <p:txBody>
          <a:bodyPr>
            <a:normAutofit fontScale="92500" lnSpcReduction="10000"/>
          </a:bodyPr>
          <a:lstStyle/>
          <a:p>
            <a:pPr marL="342900" indent="-342900">
              <a:buSzPct val="106000"/>
              <a:buFont typeface="Arial"/>
              <a:buChar char="•"/>
            </a:pPr>
            <a:r>
              <a:rPr lang="en-US" sz="2400" dirty="0"/>
              <a:t>Contains the process elements</a:t>
            </a:r>
          </a:p>
          <a:p>
            <a:pPr marL="342900" indent="-342900">
              <a:buSzPct val="106000"/>
              <a:buFont typeface="Arial"/>
              <a:buChar char="•"/>
            </a:pPr>
            <a:r>
              <a:rPr lang="en-US" sz="2400" dirty="0"/>
              <a:t>It is possible to interrupt a running process and later resume execution as if the interruption had not occurred</a:t>
            </a:r>
          </a:p>
          <a:p>
            <a:pPr marL="342900" indent="-342900">
              <a:buSzPct val="106000"/>
              <a:buFont typeface="Arial"/>
              <a:buChar char="•"/>
            </a:pPr>
            <a:r>
              <a:rPr lang="en-US" sz="2400" dirty="0"/>
              <a:t>Created and managed by the operating system</a:t>
            </a:r>
          </a:p>
          <a:p>
            <a:pPr marL="342900" indent="-342900">
              <a:buSzPct val="106000"/>
              <a:buFont typeface="Arial"/>
              <a:buChar char="•"/>
            </a:pPr>
            <a:r>
              <a:rPr lang="en-US" sz="2400" dirty="0"/>
              <a:t>Key tool that allows support for multiple processes</a:t>
            </a:r>
          </a:p>
          <a:p>
            <a:endParaRPr lang="en-US" dirty="0"/>
          </a:p>
        </p:txBody>
      </p:sp>
      <p:pic>
        <p:nvPicPr>
          <p:cNvPr id="6" name="Picture 5" descr="f1.pdf"/>
          <p:cNvPicPr>
            <a:picLocks noChangeAspect="1"/>
          </p:cNvPicPr>
          <p:nvPr/>
        </p:nvPicPr>
        <p:blipFill>
          <a:blip r:embed="rId3"/>
          <a:srcRect l="20000" t="12727" r="20000" b="6364"/>
          <a:stretch>
            <a:fillRect/>
          </a:stretch>
        </p:blipFill>
        <p:spPr>
          <a:xfrm>
            <a:off x="6477000" y="533401"/>
            <a:ext cx="3560600" cy="6213651"/>
          </a:xfrm>
          <a:prstGeom prst="rect">
            <a:avLst/>
          </a:prstGeom>
        </p:spPr>
      </p:pic>
      <p:pic>
        <p:nvPicPr>
          <p:cNvPr id="2" name="Picture 1"/>
          <p:cNvPicPr>
            <a:picLocks noChangeAspect="1"/>
          </p:cNvPicPr>
          <p:nvPr/>
        </p:nvPicPr>
        <p:blipFill>
          <a:blip r:embed="rId4"/>
          <a:stretch>
            <a:fillRect/>
          </a:stretch>
        </p:blipFill>
        <p:spPr>
          <a:xfrm>
            <a:off x="5562601" y="381000"/>
            <a:ext cx="5039119" cy="6131812"/>
          </a:xfrm>
          <a:prstGeom prst="rect">
            <a:avLst/>
          </a:prstGeom>
        </p:spPr>
      </p:pic>
      <p:sp>
        <p:nvSpPr>
          <p:cNvPr id="3" name="Slide Number Placeholder 2"/>
          <p:cNvSpPr>
            <a:spLocks noGrp="1"/>
          </p:cNvSpPr>
          <p:nvPr>
            <p:ph type="sldNum" sz="quarter" idx="12"/>
          </p:nvPr>
        </p:nvSpPr>
        <p:spPr/>
        <p:txBody>
          <a:bodyPr/>
          <a:lstStyle/>
          <a:p>
            <a:fld id="{8353CCE1-ED68-4673-B2B8-9A8ACC32B759}" type="slidenum">
              <a:rPr lang="en-US" smtClean="0"/>
              <a:pPr/>
              <a:t>22</a:t>
            </a:fld>
            <a:endParaRPr lang="en-US" dirty="0"/>
          </a:p>
        </p:txBody>
      </p:sp>
    </p:spTree>
    <p:extLst>
      <p:ext uri="{BB962C8B-B14F-4D97-AF65-F5344CB8AC3E}">
        <p14:creationId xmlns:p14="http://schemas.microsoft.com/office/powerpoint/2010/main" val="41948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01" y="236538"/>
            <a:ext cx="8577263" cy="906462"/>
          </a:xfrm>
        </p:spPr>
        <p:txBody>
          <a:bodyPr>
            <a:noAutofit/>
          </a:bodyPr>
          <a:lstStyle/>
          <a:p>
            <a:pPr eaLnBrk="1" hangingPunct="1"/>
            <a:r>
              <a:rPr lang="en-US" dirty="0">
                <a:ea typeface="MS PGothic" charset="0"/>
              </a:rPr>
              <a:t>How to use PCB?</a:t>
            </a:r>
            <a:br>
              <a:rPr lang="en-US" dirty="0">
                <a:ea typeface="MS PGothic" charset="0"/>
              </a:rPr>
            </a:br>
            <a:r>
              <a:rPr lang="en-US" sz="2800" dirty="0">
                <a:ea typeface="MS PGothic" charset="0"/>
              </a:rPr>
              <a:t>Ready Queue and Various I/O Device Queues</a:t>
            </a:r>
          </a:p>
        </p:txBody>
      </p:sp>
      <p:pic>
        <p:nvPicPr>
          <p:cNvPr id="1638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40050" y="1379538"/>
            <a:ext cx="6051550" cy="5218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23</a:t>
            </a:fld>
            <a:endParaRPr lang="en-US"/>
          </a:p>
        </p:txBody>
      </p:sp>
    </p:spTree>
    <p:extLst>
      <p:ext uri="{BB962C8B-B14F-4D97-AF65-F5344CB8AC3E}">
        <p14:creationId xmlns:p14="http://schemas.microsoft.com/office/powerpoint/2010/main" val="279072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28600"/>
            <a:ext cx="8839200" cy="990600"/>
          </a:xfrm>
        </p:spPr>
        <p:txBody>
          <a:bodyPr>
            <a:noAutofit/>
          </a:bodyPr>
          <a:lstStyle/>
          <a:p>
            <a:pPr algn="ctr"/>
            <a:r>
              <a:rPr lang="en-US" sz="4400" b="0" dirty="0">
                <a:ea typeface="MS PGothic" charset="0"/>
              </a:rPr>
              <a:t>How to use PCB?</a:t>
            </a:r>
            <a:br>
              <a:rPr lang="en-US" sz="4400" b="0" dirty="0"/>
            </a:br>
            <a:r>
              <a:rPr lang="en-US" sz="2800" b="0" dirty="0"/>
              <a:t>CPU Switch from Process to Process</a:t>
            </a:r>
          </a:p>
        </p:txBody>
      </p:sp>
      <p:pic>
        <p:nvPicPr>
          <p:cNvPr id="3" name="Picture 2"/>
          <p:cNvPicPr>
            <a:picLocks noChangeAspect="1"/>
          </p:cNvPicPr>
          <p:nvPr/>
        </p:nvPicPr>
        <p:blipFill>
          <a:blip r:embed="rId3"/>
          <a:stretch>
            <a:fillRect/>
          </a:stretch>
        </p:blipFill>
        <p:spPr>
          <a:xfrm>
            <a:off x="2438400" y="1219200"/>
            <a:ext cx="7315200" cy="5470092"/>
          </a:xfrm>
          <a:prstGeom prst="rect">
            <a:avLst/>
          </a:prstGeom>
        </p:spPr>
      </p:pic>
      <p:sp>
        <p:nvSpPr>
          <p:cNvPr id="2" name="Slide Number Placeholder 1"/>
          <p:cNvSpPr>
            <a:spLocks noGrp="1"/>
          </p:cNvSpPr>
          <p:nvPr>
            <p:ph type="sldNum" sz="quarter" idx="12"/>
          </p:nvPr>
        </p:nvSpPr>
        <p:spPr/>
        <p:txBody>
          <a:bodyPr/>
          <a:lstStyle/>
          <a:p>
            <a:fld id="{8353CCE1-ED68-4673-B2B8-9A8ACC32B759}" type="slidenum">
              <a:rPr lang="en-US" smtClean="0"/>
              <a:pPr/>
              <a:t>24</a:t>
            </a:fld>
            <a:endParaRPr lang="en-US"/>
          </a:p>
        </p:txBody>
      </p:sp>
    </p:spTree>
    <p:extLst>
      <p:ext uri="{BB962C8B-B14F-4D97-AF65-F5344CB8AC3E}">
        <p14:creationId xmlns:p14="http://schemas.microsoft.com/office/powerpoint/2010/main" val="2511422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66688"/>
            <a:ext cx="8229600" cy="823912"/>
          </a:xfrm>
        </p:spPr>
        <p:txBody>
          <a:bodyPr>
            <a:normAutofit fontScale="90000"/>
          </a:bodyPr>
          <a:lstStyle/>
          <a:p>
            <a:pPr eaLnBrk="1" hangingPunct="1"/>
            <a:r>
              <a:rPr lang="en-US" sz="4900" dirty="0">
                <a:ea typeface="MS PGothic" charset="0"/>
              </a:rPr>
              <a:t>Contex</a:t>
            </a:r>
            <a:r>
              <a:rPr lang="en-US" dirty="0">
                <a:ea typeface="MS PGothic" charset="0"/>
              </a:rPr>
              <a:t>t Switch</a:t>
            </a:r>
          </a:p>
        </p:txBody>
      </p:sp>
      <p:sp>
        <p:nvSpPr>
          <p:cNvPr id="21507" name="Rectangle 3"/>
          <p:cNvSpPr>
            <a:spLocks noGrp="1" noChangeArrowheads="1"/>
          </p:cNvSpPr>
          <p:nvPr>
            <p:ph type="body" idx="1"/>
          </p:nvPr>
        </p:nvSpPr>
        <p:spPr>
          <a:xfrm>
            <a:off x="1981200" y="1143000"/>
            <a:ext cx="8534400" cy="5257800"/>
          </a:xfrm>
        </p:spPr>
        <p:txBody>
          <a:bodyPr>
            <a:normAutofit/>
          </a:bodyPr>
          <a:lstStyle/>
          <a:p>
            <a:r>
              <a:rPr lang="en-US" sz="3300" dirty="0">
                <a:ea typeface="MS PGothic" charset="0"/>
              </a:rPr>
              <a:t>When CPU switches to another process</a:t>
            </a:r>
          </a:p>
          <a:p>
            <a:pPr lvl="1"/>
            <a:r>
              <a:rPr lang="en-US" sz="2600" dirty="0">
                <a:ea typeface="MS PGothic" charset="0"/>
              </a:rPr>
              <a:t>OS must </a:t>
            </a:r>
            <a:r>
              <a:rPr lang="en-US" sz="2600" dirty="0">
                <a:solidFill>
                  <a:srgbClr val="FF0000"/>
                </a:solidFill>
                <a:ea typeface="MS PGothic" charset="0"/>
              </a:rPr>
              <a:t>save the state</a:t>
            </a:r>
            <a:r>
              <a:rPr lang="en-US" sz="2600" b="1" dirty="0">
                <a:solidFill>
                  <a:srgbClr val="FF0000"/>
                </a:solidFill>
                <a:ea typeface="MS PGothic" charset="0"/>
              </a:rPr>
              <a:t> </a:t>
            </a:r>
            <a:r>
              <a:rPr lang="en-US" sz="2600" dirty="0">
                <a:ea typeface="MS PGothic" charset="0"/>
              </a:rPr>
              <a:t>of the old process </a:t>
            </a:r>
          </a:p>
          <a:p>
            <a:pPr lvl="1"/>
            <a:r>
              <a:rPr lang="en-US" sz="2600" dirty="0">
                <a:ea typeface="MS PGothic" charset="0"/>
              </a:rPr>
              <a:t>load </a:t>
            </a:r>
            <a:r>
              <a:rPr lang="en-US" sz="2600" dirty="0">
                <a:solidFill>
                  <a:srgbClr val="FF0000"/>
                </a:solidFill>
                <a:ea typeface="MS PGothic" charset="0"/>
              </a:rPr>
              <a:t>the saved state </a:t>
            </a:r>
            <a:r>
              <a:rPr lang="en-US" sz="2600" dirty="0">
                <a:ea typeface="MS PGothic" charset="0"/>
              </a:rPr>
              <a:t>for the new process via a </a:t>
            </a:r>
            <a:r>
              <a:rPr lang="en-US" sz="2600" b="1" u="sng" dirty="0">
                <a:solidFill>
                  <a:srgbClr val="FF0000"/>
                </a:solidFill>
                <a:ea typeface="MS PGothic" charset="0"/>
              </a:rPr>
              <a:t>context switch</a:t>
            </a:r>
            <a:endParaRPr lang="en-US" sz="2600" u="sng" dirty="0">
              <a:solidFill>
                <a:srgbClr val="FF0000"/>
              </a:solidFill>
              <a:ea typeface="MS PGothic" charset="0"/>
            </a:endParaRPr>
          </a:p>
          <a:p>
            <a:r>
              <a:rPr lang="en-US" sz="3300" b="1" dirty="0">
                <a:solidFill>
                  <a:srgbClr val="FF0000"/>
                </a:solidFill>
                <a:ea typeface="MS PGothic" charset="0"/>
              </a:rPr>
              <a:t>Context </a:t>
            </a:r>
            <a:r>
              <a:rPr lang="en-US" sz="3300" dirty="0">
                <a:ea typeface="MS PGothic" charset="0"/>
              </a:rPr>
              <a:t>of a process represented in the P</a:t>
            </a:r>
            <a:r>
              <a:rPr lang="en-US" dirty="0">
                <a:ea typeface="MS PGothic" charset="0"/>
              </a:rPr>
              <a:t>CB</a:t>
            </a:r>
          </a:p>
          <a:p>
            <a:endParaRPr lang="en-US" dirty="0">
              <a:ea typeface="MS PGothic" charset="0"/>
            </a:endParaRPr>
          </a:p>
          <a:p>
            <a:pPr lvl="1"/>
            <a:endParaRPr lang="en-US" dirty="0">
              <a:ea typeface="MS PGothic" charset="0"/>
            </a:endParaRPr>
          </a:p>
          <a:p>
            <a:pPr lvl="1"/>
            <a:r>
              <a:rPr lang="en-US" sz="2600" dirty="0">
                <a:ea typeface="MS PGothic" charset="0"/>
              </a:rPr>
              <a:t>The complexity of the OS and the PCB</a:t>
            </a:r>
          </a:p>
          <a:p>
            <a:pPr lvl="1"/>
            <a:r>
              <a:rPr lang="en-US" sz="2600" dirty="0">
                <a:ea typeface="MS PGothic" charset="0"/>
              </a:rPr>
              <a:t>hardware support: e.g., multiple sets of registers per CPU; multiple contexts loaded at once</a:t>
            </a:r>
          </a:p>
        </p:txBody>
      </p:sp>
      <p:sp>
        <p:nvSpPr>
          <p:cNvPr id="6" name="Rectangle 5"/>
          <p:cNvSpPr/>
          <p:nvPr/>
        </p:nvSpPr>
        <p:spPr>
          <a:xfrm>
            <a:off x="2438400" y="4114801"/>
            <a:ext cx="7315200" cy="461665"/>
          </a:xfrm>
          <a:prstGeom prst="rect">
            <a:avLst/>
          </a:prstGeom>
        </p:spPr>
        <p:txBody>
          <a:bodyPr wrap="square">
            <a:spAutoFit/>
          </a:bodyPr>
          <a:lstStyle/>
          <a:p>
            <a:r>
              <a:rPr lang="en-US" sz="2400" dirty="0">
                <a:solidFill>
                  <a:srgbClr val="FF0000"/>
                </a:solidFill>
                <a:latin typeface="+mn-lt"/>
                <a:ea typeface="MS PGothic" charset="0"/>
              </a:rPr>
              <a:t>What does context-switch overhead dependent? </a:t>
            </a:r>
          </a:p>
        </p:txBody>
      </p:sp>
      <p:sp>
        <p:nvSpPr>
          <p:cNvPr id="3" name="Slide Number Placeholder 2"/>
          <p:cNvSpPr>
            <a:spLocks noGrp="1"/>
          </p:cNvSpPr>
          <p:nvPr>
            <p:ph type="sldNum" sz="quarter" idx="4"/>
          </p:nvPr>
        </p:nvSpPr>
        <p:spPr/>
        <p:txBody>
          <a:bodyPr/>
          <a:lstStyle/>
          <a:p>
            <a:fld id="{8353CCE1-ED68-4673-B2B8-9A8ACC32B759}" type="slidenum">
              <a:rPr lang="en-US" smtClean="0"/>
              <a:pPr/>
              <a:t>25</a:t>
            </a:fld>
            <a:endParaRPr lang="en-US" dirty="0"/>
          </a:p>
        </p:txBody>
      </p:sp>
    </p:spTree>
    <p:extLst>
      <p:ext uri="{BB962C8B-B14F-4D97-AF65-F5344CB8AC3E}">
        <p14:creationId xmlns:p14="http://schemas.microsoft.com/office/powerpoint/2010/main" val="229767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82813" y="456253"/>
            <a:ext cx="7824788" cy="1143948"/>
          </a:xfrm>
        </p:spPr>
        <p:txBody>
          <a:bodyPr/>
          <a:lstStyle/>
          <a:p>
            <a:pPr algn="ctr"/>
            <a:r>
              <a:rPr lang="en-US" dirty="0">
                <a:ln w="1905"/>
                <a:solidFill>
                  <a:srgbClr val="000000"/>
                </a:solidFill>
                <a:effectLst>
                  <a:innerShdw blurRad="69850" dist="43180" dir="5400000">
                    <a:srgbClr val="000000">
                      <a:alpha val="65000"/>
                    </a:srgbClr>
                  </a:innerShdw>
                </a:effectLst>
                <a:latin typeface="+mn-lt"/>
              </a:rPr>
              <a:t>Two-State Process Model</a:t>
            </a:r>
          </a:p>
        </p:txBody>
      </p:sp>
      <p:pic>
        <p:nvPicPr>
          <p:cNvPr id="5" name="Picture 4" descr="f5.pdf"/>
          <p:cNvPicPr>
            <a:picLocks noChangeAspect="1"/>
          </p:cNvPicPr>
          <p:nvPr/>
        </p:nvPicPr>
        <p:blipFill>
          <a:blip r:embed="rId3"/>
          <a:srcRect l="14545" t="5882" r="15455" b="57647"/>
          <a:stretch>
            <a:fillRect/>
          </a:stretch>
        </p:blipFill>
        <p:spPr>
          <a:xfrm>
            <a:off x="1870606" y="2209800"/>
            <a:ext cx="8797395" cy="3541920"/>
          </a:xfrm>
          <a:prstGeom prst="rect">
            <a:avLst/>
          </a:prstGeom>
        </p:spPr>
      </p:pic>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26</a:t>
            </a:fld>
            <a:endParaRPr lang="en-US" dirty="0"/>
          </a:p>
        </p:txBody>
      </p:sp>
    </p:spTree>
    <p:extLst>
      <p:ext uri="{BB962C8B-B14F-4D97-AF65-F5344CB8AC3E}">
        <p14:creationId xmlns:p14="http://schemas.microsoft.com/office/powerpoint/2010/main" val="2795971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381000"/>
            <a:ext cx="8153400" cy="914400"/>
          </a:xfrm>
        </p:spPr>
        <p:txBody>
          <a:bodyPr>
            <a:normAutofit/>
          </a:bodyPr>
          <a:lstStyle/>
          <a:p>
            <a:pPr algn="ctr"/>
            <a:r>
              <a:rPr lang="en-US" sz="4400" b="0" dirty="0">
                <a:ln w="1905"/>
                <a:solidFill>
                  <a:srgbClr val="000000"/>
                </a:solidFill>
                <a:effectLst>
                  <a:innerShdw blurRad="69850" dist="43180" dir="5400000">
                    <a:srgbClr val="000000">
                      <a:alpha val="65000"/>
                    </a:srgbClr>
                  </a:innerShdw>
                </a:effectLst>
              </a:rPr>
              <a:t>Five-State Process Model</a:t>
            </a:r>
            <a:endParaRPr lang="en-US" sz="4400" b="0" dirty="0">
              <a:solidFill>
                <a:srgbClr val="FF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2362201" y="2209800"/>
            <a:ext cx="8037941" cy="3322556"/>
          </a:xfrm>
          <a:prstGeom prst="rect">
            <a:avLst/>
          </a:prstGeom>
        </p:spPr>
      </p:pic>
      <p:pic>
        <p:nvPicPr>
          <p:cNvPr id="7"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33600" y="2209800"/>
            <a:ext cx="8216068"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353CCE1-ED68-4673-B2B8-9A8ACC32B759}" type="slidenum">
              <a:rPr lang="en-US" smtClean="0"/>
              <a:pPr/>
              <a:t>27</a:t>
            </a:fld>
            <a:endParaRPr lang="en-US"/>
          </a:p>
        </p:txBody>
      </p:sp>
    </p:spTree>
    <p:extLst>
      <p:ext uri="{BB962C8B-B14F-4D97-AF65-F5344CB8AC3E}">
        <p14:creationId xmlns:p14="http://schemas.microsoft.com/office/powerpoint/2010/main" val="20071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1295400"/>
            <a:ext cx="9144000" cy="4334872"/>
          </a:xfrm>
          <a:prstGeom prst="rect">
            <a:avLst/>
          </a:prstGeom>
        </p:spPr>
      </p:pic>
      <p:sp>
        <p:nvSpPr>
          <p:cNvPr id="4" name="Rectangle 3"/>
          <p:cNvSpPr txBox="1">
            <a:spLocks noChangeArrowheads="1"/>
          </p:cNvSpPr>
          <p:nvPr/>
        </p:nvSpPr>
        <p:spPr>
          <a:xfrm>
            <a:off x="3505200" y="457200"/>
            <a:ext cx="60960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3600" dirty="0">
                <a:solidFill>
                  <a:srgbClr val="FF0000"/>
                </a:solidFill>
                <a:ea typeface="MS PGothic" charset="0"/>
              </a:rPr>
              <a:t>What is the dispatcher? </a:t>
            </a:r>
          </a:p>
        </p:txBody>
      </p:sp>
      <p:sp>
        <p:nvSpPr>
          <p:cNvPr id="3" name="Slide Number Placeholder 2"/>
          <p:cNvSpPr>
            <a:spLocks noGrp="1"/>
          </p:cNvSpPr>
          <p:nvPr>
            <p:ph type="sldNum" sz="quarter" idx="12"/>
          </p:nvPr>
        </p:nvSpPr>
        <p:spPr/>
        <p:txBody>
          <a:bodyPr/>
          <a:lstStyle/>
          <a:p>
            <a:fld id="{8353CCE1-ED68-4673-B2B8-9A8ACC32B759}" type="slidenum">
              <a:rPr lang="en-US" smtClean="0"/>
              <a:pPr/>
              <a:t>28</a:t>
            </a:fld>
            <a:endParaRPr lang="en-US"/>
          </a:p>
        </p:txBody>
      </p:sp>
    </p:spTree>
    <p:extLst>
      <p:ext uri="{BB962C8B-B14F-4D97-AF65-F5344CB8AC3E}">
        <p14:creationId xmlns:p14="http://schemas.microsoft.com/office/powerpoint/2010/main" val="3123734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82813" y="456253"/>
            <a:ext cx="7824788" cy="1220148"/>
          </a:xfrm>
        </p:spPr>
        <p:txBody>
          <a:bodyPr>
            <a:normAutofit/>
          </a:bodyPr>
          <a:lstStyle/>
          <a:p>
            <a:r>
              <a:rPr lang="en-US" dirty="0">
                <a:ln w="1905"/>
                <a:effectLst>
                  <a:innerShdw blurRad="69850" dist="43180" dir="5400000">
                    <a:srgbClr val="000000">
                      <a:alpha val="65000"/>
                    </a:srgbClr>
                  </a:innerShdw>
                </a:effectLst>
              </a:rPr>
              <a:t>Suspended Processes: </a:t>
            </a:r>
            <a:r>
              <a:rPr lang="en-US" dirty="0"/>
              <a:t>Swapping</a:t>
            </a:r>
            <a:endParaRPr lang="en-US" dirty="0">
              <a:ln w="1905"/>
              <a:effectLst>
                <a:innerShdw blurRad="69850" dist="43180" dir="5400000">
                  <a:srgbClr val="000000">
                    <a:alpha val="65000"/>
                  </a:srgbClr>
                </a:innerShdw>
              </a:effectLst>
            </a:endParaRPr>
          </a:p>
        </p:txBody>
      </p:sp>
      <p:sp>
        <p:nvSpPr>
          <p:cNvPr id="29699" name="Content Placeholder 2"/>
          <p:cNvSpPr>
            <a:spLocks noGrp="1"/>
          </p:cNvSpPr>
          <p:nvPr>
            <p:ph sz="half" idx="1"/>
          </p:nvPr>
        </p:nvSpPr>
        <p:spPr>
          <a:xfrm>
            <a:off x="2178050" y="1828801"/>
            <a:ext cx="7848600" cy="4038599"/>
          </a:xfrm>
        </p:spPr>
        <p:txBody>
          <a:bodyPr>
            <a:normAutofit/>
          </a:bodyPr>
          <a:lstStyle/>
          <a:p>
            <a:pPr marL="0" indent="-638175">
              <a:lnSpc>
                <a:spcPct val="90000"/>
              </a:lnSpc>
              <a:spcBef>
                <a:spcPts val="1800"/>
              </a:spcBef>
            </a:pPr>
            <a:r>
              <a:rPr lang="en-US" sz="3200" dirty="0"/>
              <a:t>Moving part of all of a process </a:t>
            </a:r>
            <a:r>
              <a:rPr lang="en-US" sz="3200" dirty="0">
                <a:solidFill>
                  <a:srgbClr val="FF0000"/>
                </a:solidFill>
              </a:rPr>
              <a:t>from main memory to disk</a:t>
            </a:r>
          </a:p>
          <a:p>
            <a:pPr marL="0" indent="-638175">
              <a:lnSpc>
                <a:spcPct val="90000"/>
              </a:lnSpc>
              <a:spcBef>
                <a:spcPts val="1800"/>
              </a:spcBef>
            </a:pPr>
            <a:r>
              <a:rPr lang="en-US" sz="3200" dirty="0"/>
              <a:t>When none of the processes in main memory is in the Ready state, the OS swaps one of the </a:t>
            </a:r>
            <a:r>
              <a:rPr lang="en-US" sz="3200" dirty="0">
                <a:solidFill>
                  <a:srgbClr val="FF0000"/>
                </a:solidFill>
              </a:rPr>
              <a:t>blocked processes out</a:t>
            </a:r>
            <a:r>
              <a:rPr lang="en-US" sz="3200" dirty="0"/>
              <a:t> on to disk into a suspend queue</a:t>
            </a:r>
          </a:p>
        </p:txBody>
      </p:sp>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29</a:t>
            </a:fld>
            <a:endParaRPr lang="en-US" dirty="0"/>
          </a:p>
        </p:txBody>
      </p:sp>
    </p:spTree>
    <p:extLst>
      <p:ext uri="{BB962C8B-B14F-4D97-AF65-F5344CB8AC3E}">
        <p14:creationId xmlns:p14="http://schemas.microsoft.com/office/powerpoint/2010/main" val="92246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676400" y="338138"/>
            <a:ext cx="8915400" cy="1010768"/>
          </a:xfrm>
        </p:spPr>
        <p:txBody>
          <a:bodyPr>
            <a:noAutofit/>
          </a:bodyPr>
          <a:lstStyle/>
          <a:p>
            <a:pPr eaLnBrk="1" hangingPunct="1"/>
            <a:r>
              <a:rPr lang="en-US" dirty="0">
                <a:latin typeface="Calibri"/>
                <a:ea typeface="MS PGothic" charset="0"/>
                <a:cs typeface="Calibri"/>
              </a:rPr>
              <a:t>Types of Questions</a:t>
            </a:r>
          </a:p>
        </p:txBody>
      </p:sp>
      <p:sp>
        <p:nvSpPr>
          <p:cNvPr id="6147" name="Rectangle 3"/>
          <p:cNvSpPr>
            <a:spLocks noGrp="1" noChangeArrowheads="1"/>
          </p:cNvSpPr>
          <p:nvPr>
            <p:ph type="body" idx="4294967295"/>
          </p:nvPr>
        </p:nvSpPr>
        <p:spPr>
          <a:xfrm>
            <a:off x="1485900" y="1219200"/>
            <a:ext cx="10325100" cy="5314716"/>
          </a:xfrm>
        </p:spPr>
        <p:txBody>
          <a:bodyPr>
            <a:normAutofit/>
          </a:bodyPr>
          <a:lstStyle/>
          <a:p>
            <a:pPr marL="0" indent="0">
              <a:buNone/>
            </a:pPr>
            <a:r>
              <a:rPr lang="en-US" dirty="0">
                <a:ea typeface="MS PGothic" charset="0"/>
                <a:cs typeface="Calibri"/>
              </a:rPr>
              <a:t>Part 1: 20 Points (20%)</a:t>
            </a:r>
          </a:p>
          <a:p>
            <a:r>
              <a:rPr lang="en-US" dirty="0">
                <a:ea typeface="MS PGothic" charset="0"/>
                <a:cs typeface="Calibri"/>
              </a:rPr>
              <a:t>T/F. 10 Points on Canvas</a:t>
            </a:r>
            <a:endParaRPr lang="en-US" dirty="0">
              <a:latin typeface="Calibri"/>
              <a:ea typeface="MS PGothic" charset="0"/>
              <a:cs typeface="Calibri"/>
            </a:endParaRPr>
          </a:p>
          <a:p>
            <a:r>
              <a:rPr lang="en-US" dirty="0">
                <a:latin typeface="Calibri"/>
                <a:ea typeface="MS PGothic" charset="0"/>
                <a:cs typeface="Calibri"/>
              </a:rPr>
              <a:t>Multiple Choice (one choice per question). </a:t>
            </a:r>
            <a:r>
              <a:rPr lang="en-US" dirty="0">
                <a:ea typeface="MS PGothic" charset="0"/>
                <a:cs typeface="Calibri"/>
              </a:rPr>
              <a:t>10 Points</a:t>
            </a:r>
          </a:p>
          <a:p>
            <a:pPr marL="0" indent="0">
              <a:buNone/>
            </a:pPr>
            <a:r>
              <a:rPr lang="en-US" dirty="0">
                <a:latin typeface="Calibri"/>
                <a:ea typeface="MS PGothic" charset="0"/>
                <a:cs typeface="Calibri"/>
              </a:rPr>
              <a:t>Part 2: 100 Points (80%)</a:t>
            </a:r>
          </a:p>
          <a:p>
            <a:r>
              <a:rPr lang="en-US" dirty="0">
                <a:latin typeface="Calibri"/>
                <a:ea typeface="MS PGothic" charset="0"/>
                <a:cs typeface="Calibri"/>
              </a:rPr>
              <a:t>Short answer questions. </a:t>
            </a:r>
            <a:r>
              <a:rPr lang="en-US" dirty="0">
                <a:ea typeface="MS PGothic" charset="0"/>
                <a:cs typeface="Calibri"/>
              </a:rPr>
              <a:t>15 Points</a:t>
            </a:r>
          </a:p>
          <a:p>
            <a:r>
              <a:rPr lang="en-US" dirty="0">
                <a:latin typeface="Calibri"/>
                <a:ea typeface="MS PGothic" charset="0"/>
                <a:cs typeface="Calibri"/>
              </a:rPr>
              <a:t>Mutual Exclusion. 20 Points</a:t>
            </a:r>
          </a:p>
          <a:p>
            <a:r>
              <a:rPr lang="en-US" dirty="0">
                <a:latin typeface="Calibri"/>
                <a:ea typeface="MS PGothic" charset="0"/>
                <a:cs typeface="Calibri"/>
              </a:rPr>
              <a:t>Process Management. </a:t>
            </a:r>
            <a:r>
              <a:rPr lang="en-US" dirty="0">
                <a:ea typeface="MS PGothic" charset="0"/>
                <a:cs typeface="Calibri"/>
              </a:rPr>
              <a:t>15 Points</a:t>
            </a:r>
          </a:p>
          <a:p>
            <a:r>
              <a:rPr lang="en-US" dirty="0">
                <a:latin typeface="Calibri"/>
                <a:ea typeface="MS PGothic" charset="0"/>
                <a:cs typeface="Calibri"/>
              </a:rPr>
              <a:t>OS/161. </a:t>
            </a:r>
            <a:r>
              <a:rPr lang="en-US" dirty="0">
                <a:ea typeface="MS PGothic" charset="0"/>
                <a:cs typeface="Calibri"/>
              </a:rPr>
              <a:t>20 Points</a:t>
            </a:r>
          </a:p>
          <a:p>
            <a:r>
              <a:rPr lang="en-US" dirty="0">
                <a:latin typeface="Calibri"/>
                <a:ea typeface="MS PGothic" charset="0"/>
                <a:cs typeface="Calibri"/>
              </a:rPr>
              <a:t>Synchronization. </a:t>
            </a:r>
            <a:r>
              <a:rPr lang="en-US" dirty="0">
                <a:ea typeface="MS PGothic" charset="0"/>
                <a:cs typeface="Calibri"/>
              </a:rPr>
              <a:t>30 Points</a:t>
            </a:r>
            <a:endParaRPr lang="en-US" dirty="0">
              <a:latin typeface="Calibri"/>
              <a:ea typeface="MS PGothic" charset="0"/>
              <a:cs typeface="Calibri"/>
            </a:endParaRPr>
          </a:p>
          <a:p>
            <a:endParaRPr lang="en-US" dirty="0">
              <a:latin typeface="Calibri"/>
              <a:ea typeface="MS PGothic" charset="0"/>
              <a:cs typeface="Calibri"/>
            </a:endParaRPr>
          </a:p>
        </p:txBody>
      </p:sp>
      <p:sp>
        <p:nvSpPr>
          <p:cNvPr id="3" name="Slide Number Placeholder 2"/>
          <p:cNvSpPr>
            <a:spLocks noGrp="1"/>
          </p:cNvSpPr>
          <p:nvPr>
            <p:ph type="sldNum" sz="quarter" idx="11"/>
          </p:nvPr>
        </p:nvSpPr>
        <p:spPr/>
        <p:txBody>
          <a:bodyPr/>
          <a:lstStyle/>
          <a:p>
            <a:pPr>
              <a:defRPr/>
            </a:pPr>
            <a:fld id="{C38DD9D0-E383-4624-BD3E-6BD72B93079C}" type="slidenum">
              <a:rPr lang="en-US" smtClean="0"/>
              <a:pPr>
                <a:defRPr/>
              </a:pPr>
              <a:t>3</a:t>
            </a:fld>
            <a:endParaRPr lang="en-US"/>
          </a:p>
        </p:txBody>
      </p:sp>
    </p:spTree>
    <p:extLst>
      <p:ext uri="{BB962C8B-B14F-4D97-AF65-F5344CB8AC3E}">
        <p14:creationId xmlns:p14="http://schemas.microsoft.com/office/powerpoint/2010/main" val="1983758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4545" b="65455"/>
          <a:stretch>
            <a:fillRect/>
          </a:stretch>
        </p:blipFill>
        <p:spPr>
          <a:xfrm>
            <a:off x="1752601" y="2133600"/>
            <a:ext cx="9028999" cy="3505200"/>
          </a:xfrm>
          <a:prstGeom prst="rect">
            <a:avLst/>
          </a:prstGeom>
        </p:spPr>
      </p:pic>
      <p:sp>
        <p:nvSpPr>
          <p:cNvPr id="5" name="Title 1"/>
          <p:cNvSpPr txBox="1">
            <a:spLocks/>
          </p:cNvSpPr>
          <p:nvPr/>
        </p:nvSpPr>
        <p:spPr>
          <a:xfrm>
            <a:off x="1981200" y="381000"/>
            <a:ext cx="8153400" cy="914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ffectLst>
                <a:outerShdw blurRad="38100" dist="38100" dir="2700000" algn="tl">
                  <a:srgbClr val="000000">
                    <a:alpha val="43137"/>
                  </a:srgbClr>
                </a:outerShdw>
              </a:effectLst>
            </a:endParaRPr>
          </a:p>
        </p:txBody>
      </p:sp>
      <p:sp>
        <p:nvSpPr>
          <p:cNvPr id="8" name="Title 1"/>
          <p:cNvSpPr txBox="1">
            <a:spLocks/>
          </p:cNvSpPr>
          <p:nvPr/>
        </p:nvSpPr>
        <p:spPr>
          <a:xfrm>
            <a:off x="2133600" y="416859"/>
            <a:ext cx="7824788" cy="1220148"/>
          </a:xfrm>
          <a:prstGeom prst="rect">
            <a:avLst/>
          </a:prstGeom>
        </p:spPr>
        <p:txBody>
          <a:bodyP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200" dirty="0"/>
              <a:t>A Process model with the Suspend State </a:t>
            </a:r>
          </a:p>
        </p:txBody>
      </p:sp>
      <p:sp>
        <p:nvSpPr>
          <p:cNvPr id="2" name="Slide Number Placeholder 1"/>
          <p:cNvSpPr>
            <a:spLocks noGrp="1"/>
          </p:cNvSpPr>
          <p:nvPr>
            <p:ph type="sldNum" sz="quarter" idx="12"/>
          </p:nvPr>
        </p:nvSpPr>
        <p:spPr/>
        <p:txBody>
          <a:bodyPr/>
          <a:lstStyle/>
          <a:p>
            <a:fld id="{8353CCE1-ED68-4673-B2B8-9A8ACC32B759}" type="slidenum">
              <a:rPr lang="en-US" smtClean="0"/>
              <a:pPr/>
              <a:t>30</a:t>
            </a:fld>
            <a:endParaRPr lang="en-US"/>
          </a:p>
        </p:txBody>
      </p:sp>
    </p:spTree>
    <p:extLst>
      <p:ext uri="{BB962C8B-B14F-4D97-AF65-F5344CB8AC3E}">
        <p14:creationId xmlns:p14="http://schemas.microsoft.com/office/powerpoint/2010/main" val="122025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228600"/>
            <a:ext cx="7824788" cy="1143948"/>
          </a:xfrm>
        </p:spPr>
        <p:txBody>
          <a:bodyPr/>
          <a:lstStyle/>
          <a:p>
            <a:r>
              <a:rPr lang="en-US" dirty="0">
                <a:ln w="1905"/>
                <a:solidFill>
                  <a:srgbClr val="000000"/>
                </a:solidFill>
                <a:effectLst>
                  <a:innerShdw blurRad="69850" dist="43180" dir="5400000">
                    <a:srgbClr val="000000">
                      <a:alpha val="65000"/>
                    </a:srgbClr>
                  </a:innerShdw>
                </a:effectLst>
              </a:rPr>
              <a:t>Example: Critical Sections</a:t>
            </a:r>
          </a:p>
        </p:txBody>
      </p:sp>
      <p:pic>
        <p:nvPicPr>
          <p:cNvPr id="5" name="Picture 4"/>
          <p:cNvPicPr>
            <a:picLocks noChangeAspect="1"/>
          </p:cNvPicPr>
          <p:nvPr/>
        </p:nvPicPr>
        <p:blipFill>
          <a:blip r:embed="rId3"/>
          <a:stretch>
            <a:fillRect/>
          </a:stretch>
        </p:blipFill>
        <p:spPr>
          <a:xfrm>
            <a:off x="2133600" y="1371600"/>
            <a:ext cx="7620000" cy="4778218"/>
          </a:xfrm>
          <a:prstGeom prst="rect">
            <a:avLst/>
          </a:prstGeom>
        </p:spPr>
      </p:pic>
    </p:spTree>
    <p:extLst>
      <p:ext uri="{BB962C8B-B14F-4D97-AF65-F5344CB8AC3E}">
        <p14:creationId xmlns:p14="http://schemas.microsoft.com/office/powerpoint/2010/main" val="279895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dirty="0">
                <a:ln w="1905"/>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2335304" y="1798638"/>
            <a:ext cx="7570696" cy="3840163"/>
          </a:xfrm>
        </p:spPr>
        <p:txBody>
          <a:bodyPr>
            <a:normAutofit/>
          </a:bodyPr>
          <a:lstStyle/>
          <a:p>
            <a:r>
              <a:rPr lang="en-NZ" sz="3000" dirty="0"/>
              <a:t>Occurs when multiple processes or threads read and write data items</a:t>
            </a:r>
          </a:p>
          <a:p>
            <a:endParaRPr lang="en-NZ" sz="3000" dirty="0"/>
          </a:p>
          <a:p>
            <a:r>
              <a:rPr lang="en-NZ" sz="3000" dirty="0"/>
              <a:t>The </a:t>
            </a:r>
            <a:r>
              <a:rPr lang="en-NZ" sz="3000" dirty="0">
                <a:solidFill>
                  <a:srgbClr val="FF0000"/>
                </a:solidFill>
              </a:rPr>
              <a:t>final result</a:t>
            </a:r>
            <a:r>
              <a:rPr lang="en-NZ" sz="3000" dirty="0"/>
              <a:t> depends on the </a:t>
            </a:r>
            <a:r>
              <a:rPr lang="en-NZ" sz="3000" dirty="0">
                <a:solidFill>
                  <a:srgbClr val="FF0000"/>
                </a:solidFill>
              </a:rPr>
              <a:t>order of execution</a:t>
            </a:r>
          </a:p>
          <a:p>
            <a:pPr lvl="3"/>
            <a:r>
              <a:rPr lang="en-NZ" sz="2600" dirty="0"/>
              <a:t>the “loser” of the race is the process that updates last and will determine the final value of the variable</a:t>
            </a:r>
          </a:p>
        </p:txBody>
      </p:sp>
    </p:spTree>
    <p:extLst>
      <p:ext uri="{BB962C8B-B14F-4D97-AF65-F5344CB8AC3E}">
        <p14:creationId xmlns:p14="http://schemas.microsoft.com/office/powerpoint/2010/main" val="3726306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n w="1905"/>
                <a:solidFill>
                  <a:srgbClr val="000000"/>
                </a:solidFill>
                <a:effectLst>
                  <a:innerShdw blurRad="69850" dist="43180" dir="5400000">
                    <a:srgbClr val="000000">
                      <a:alpha val="65000"/>
                    </a:srgbClr>
                  </a:innerShdw>
                </a:effectLst>
              </a:rPr>
              <a:t>Requirements for Mutual Exclusion</a:t>
            </a:r>
          </a:p>
        </p:txBody>
      </p:sp>
      <p:sp>
        <p:nvSpPr>
          <p:cNvPr id="3" name="Content Placeholder 2"/>
          <p:cNvSpPr>
            <a:spLocks noGrp="1"/>
          </p:cNvSpPr>
          <p:nvPr>
            <p:ph sz="half" idx="1"/>
          </p:nvPr>
        </p:nvSpPr>
        <p:spPr>
          <a:xfrm>
            <a:off x="2057400" y="1676400"/>
            <a:ext cx="8153400" cy="4419600"/>
          </a:xfrm>
        </p:spPr>
        <p:txBody>
          <a:bodyPr>
            <a:normAutofit fontScale="70000" lnSpcReduction="20000"/>
          </a:bodyPr>
          <a:lstStyle/>
          <a:p>
            <a:r>
              <a:rPr lang="en-US" sz="4000" dirty="0"/>
              <a:t>Must be enforced</a:t>
            </a:r>
          </a:p>
          <a:p>
            <a:r>
              <a:rPr lang="en-US" sz="4000" dirty="0"/>
              <a:t>A process that halts must do so without             interfering with other processes</a:t>
            </a:r>
          </a:p>
          <a:p>
            <a:pPr>
              <a:buFont typeface="Wingdings" panose="05000000000000000000" pitchFamily="2" charset="2"/>
              <a:buChar char="Ø"/>
            </a:pPr>
            <a:r>
              <a:rPr lang="en-US" sz="4000" dirty="0">
                <a:solidFill>
                  <a:srgbClr val="FF0000"/>
                </a:solidFill>
              </a:rPr>
              <a:t>No deadlock or starvation</a:t>
            </a:r>
          </a:p>
          <a:p>
            <a:pPr>
              <a:buFont typeface="Wingdings" panose="05000000000000000000" pitchFamily="2" charset="2"/>
              <a:buChar char="Ø"/>
            </a:pPr>
            <a:r>
              <a:rPr lang="en-US" sz="4000" dirty="0"/>
              <a:t>A process must </a:t>
            </a:r>
            <a:r>
              <a:rPr lang="en-US" sz="4000" dirty="0">
                <a:solidFill>
                  <a:srgbClr val="FF0000"/>
                </a:solidFill>
              </a:rPr>
              <a:t>not be denied</a:t>
            </a:r>
            <a:r>
              <a:rPr lang="en-US" sz="4000" dirty="0"/>
              <a:t> access to a critical section when there is no other process using it</a:t>
            </a:r>
          </a:p>
          <a:p>
            <a:pPr>
              <a:buFont typeface="Wingdings" panose="05000000000000000000" pitchFamily="2" charset="2"/>
              <a:buChar char="Ø"/>
            </a:pPr>
            <a:r>
              <a:rPr lang="en-US" sz="4000" dirty="0">
                <a:solidFill>
                  <a:srgbClr val="FF0000"/>
                </a:solidFill>
              </a:rPr>
              <a:t>No assumptions</a:t>
            </a:r>
            <a:r>
              <a:rPr lang="en-US" sz="4000" dirty="0"/>
              <a:t> are made about relative process speeds or number of processes</a:t>
            </a:r>
          </a:p>
          <a:p>
            <a:r>
              <a:rPr lang="en-US" sz="4000" dirty="0"/>
              <a:t>A process remains inside its critical section for </a:t>
            </a:r>
            <a:r>
              <a:rPr lang="en-US" sz="4000" dirty="0">
                <a:solidFill>
                  <a:srgbClr val="FF0000"/>
                </a:solidFill>
              </a:rPr>
              <a:t>a finite time only</a:t>
            </a:r>
          </a:p>
        </p:txBody>
      </p:sp>
    </p:spTree>
    <p:extLst>
      <p:ext uri="{BB962C8B-B14F-4D97-AF65-F5344CB8AC3E}">
        <p14:creationId xmlns:p14="http://schemas.microsoft.com/office/powerpoint/2010/main" val="1910590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88913"/>
            <a:ext cx="8229600" cy="801687"/>
          </a:xfrm>
        </p:spPr>
        <p:txBody>
          <a:bodyPr>
            <a:noAutofit/>
          </a:bodyPr>
          <a:lstStyle/>
          <a:p>
            <a:r>
              <a:rPr lang="en-US" dirty="0">
                <a:ea typeface="MS PGothic" charset="0"/>
              </a:rPr>
              <a:t>General 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7167972" cy="4953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5105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05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181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54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1" y="195263"/>
            <a:ext cx="8445500" cy="719137"/>
          </a:xfrm>
        </p:spPr>
        <p:txBody>
          <a:bodyPr>
            <a:noAutofit/>
          </a:bodyPr>
          <a:lstStyle/>
          <a:p>
            <a:pPr eaLnBrk="1" hangingPunct="1"/>
            <a:r>
              <a:rPr lang="en-US" dirty="0">
                <a:ea typeface="MS PGothic" charset="0"/>
              </a:rPr>
              <a:t>Solution to Critical-Section Problem</a:t>
            </a:r>
          </a:p>
        </p:txBody>
      </p:sp>
      <p:sp>
        <p:nvSpPr>
          <p:cNvPr id="13315" name="Rectangle 3"/>
          <p:cNvSpPr>
            <a:spLocks noGrp="1" noChangeArrowheads="1"/>
          </p:cNvSpPr>
          <p:nvPr>
            <p:ph idx="1"/>
          </p:nvPr>
        </p:nvSpPr>
        <p:spPr>
          <a:xfrm>
            <a:off x="1905000" y="1166814"/>
            <a:ext cx="8458200" cy="4319587"/>
          </a:xfrm>
        </p:spPr>
        <p:txBody>
          <a:bodyPr>
            <a:normAutofit fontScale="92500" lnSpcReduction="10000"/>
          </a:bodyPr>
          <a:lstStyle/>
          <a:p>
            <a:pPr>
              <a:buFont typeface="Monotype Sorts" charset="0"/>
              <a:buNone/>
            </a:pPr>
            <a:r>
              <a:rPr lang="en-US" sz="2800" dirty="0">
                <a:solidFill>
                  <a:srgbClr val="000000"/>
                </a:solidFill>
                <a:ea typeface="MS PGothic" charset="0"/>
              </a:rPr>
              <a:t>1.   </a:t>
            </a:r>
            <a:r>
              <a:rPr lang="en-US" sz="2600" b="1" dirty="0">
                <a:solidFill>
                  <a:srgbClr val="3366FF"/>
                </a:solidFill>
                <a:ea typeface="MS PGothic" charset="0"/>
              </a:rPr>
              <a:t>Mutual Exclusion </a:t>
            </a:r>
            <a:r>
              <a:rPr lang="en-US" sz="2600" dirty="0">
                <a:ea typeface="MS PGothic" charset="0"/>
              </a:rPr>
              <a:t>If process </a:t>
            </a:r>
            <a:r>
              <a:rPr lang="en-US" sz="2600" b="1" i="1" dirty="0">
                <a:ea typeface="MS PGothic" charset="0"/>
              </a:rPr>
              <a:t>P</a:t>
            </a:r>
            <a:r>
              <a:rPr lang="en-US" sz="2600" b="1" i="1" baseline="-25000" dirty="0">
                <a:ea typeface="MS PGothic" charset="0"/>
              </a:rPr>
              <a:t>i</a:t>
            </a:r>
            <a:r>
              <a:rPr lang="en-US" sz="2600" b="1" dirty="0">
                <a:ea typeface="MS PGothic" charset="0"/>
              </a:rPr>
              <a:t> </a:t>
            </a:r>
            <a:r>
              <a:rPr lang="en-US" sz="2600" dirty="0">
                <a:ea typeface="MS PGothic" charset="0"/>
              </a:rPr>
              <a:t>is executing in its critical section, then </a:t>
            </a:r>
          </a:p>
          <a:p>
            <a:pPr>
              <a:buFont typeface="Monotype Sorts" charset="0"/>
              <a:buNone/>
            </a:pPr>
            <a:endParaRPr lang="en-US" sz="2600" dirty="0">
              <a:ea typeface="MS PGothic" charset="0"/>
            </a:endParaRPr>
          </a:p>
          <a:p>
            <a:pPr>
              <a:buFont typeface="Monotype Sorts" charset="0"/>
              <a:buNone/>
            </a:pPr>
            <a:r>
              <a:rPr lang="en-US" sz="2600" dirty="0">
                <a:solidFill>
                  <a:srgbClr val="000000"/>
                </a:solidFill>
                <a:ea typeface="MS PGothic" charset="0"/>
              </a:rPr>
              <a:t>2.   </a:t>
            </a:r>
            <a:r>
              <a:rPr lang="en-US" sz="2600" b="1" dirty="0">
                <a:solidFill>
                  <a:srgbClr val="3366FF"/>
                </a:solidFill>
                <a:ea typeface="MS PGothic" charset="0"/>
              </a:rPr>
              <a:t>Progress</a:t>
            </a:r>
            <a:r>
              <a:rPr lang="en-US" sz="2600" dirty="0">
                <a:ea typeface="MS PGothic" charset="0"/>
              </a:rPr>
              <a:t> If no process is executing in its critical section and there exist some processes that wish to enter their critical section, then</a:t>
            </a:r>
          </a:p>
          <a:p>
            <a:pPr>
              <a:buFont typeface="Monotype Sorts" charset="0"/>
              <a:buNone/>
            </a:pPr>
            <a:endParaRPr lang="en-US" sz="2600" dirty="0">
              <a:ea typeface="MS PGothic" charset="0"/>
            </a:endParaRPr>
          </a:p>
          <a:p>
            <a:pPr>
              <a:buFont typeface="Monotype Sorts" charset="0"/>
              <a:buNone/>
            </a:pPr>
            <a:r>
              <a:rPr lang="en-US" sz="2600" dirty="0">
                <a:ea typeface="MS PGothic" charset="0"/>
              </a:rPr>
              <a:t>3.  </a:t>
            </a:r>
            <a:r>
              <a:rPr lang="en-US" sz="2600" b="1" dirty="0">
                <a:solidFill>
                  <a:srgbClr val="3366FF"/>
                </a:solidFill>
                <a:ea typeface="MS PGothic" charset="0"/>
              </a:rPr>
              <a:t>Bounded Waiting</a:t>
            </a:r>
            <a:r>
              <a:rPr lang="en-US" sz="2600" dirty="0">
                <a:ea typeface="MS PGothic" charset="0"/>
              </a:rPr>
              <a:t>  A bound must exist on the </a:t>
            </a:r>
            <a:r>
              <a:rPr lang="en-US" sz="2600" dirty="0">
                <a:solidFill>
                  <a:srgbClr val="FF0000"/>
                </a:solidFill>
                <a:ea typeface="MS PGothic" charset="0"/>
              </a:rPr>
              <a:t>number of tim</a:t>
            </a:r>
            <a:r>
              <a:rPr lang="en-US" sz="2600" dirty="0">
                <a:ea typeface="MS PGothic" charset="0"/>
              </a:rPr>
              <a:t>es that other processes are allowed to enter their critical sections after a process has made a request to enter its critical section and before that request is grant</a:t>
            </a:r>
          </a:p>
        </p:txBody>
      </p:sp>
      <p:cxnSp>
        <p:nvCxnSpPr>
          <p:cNvPr id="3" name="Straight Connector 2"/>
          <p:cNvCxnSpPr/>
          <p:nvPr/>
        </p:nvCxnSpPr>
        <p:spPr>
          <a:xfrm>
            <a:off x="4038600" y="1828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962400" y="3352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504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1" y="277813"/>
            <a:ext cx="8291513" cy="712787"/>
          </a:xfrm>
        </p:spPr>
        <p:txBody>
          <a:bodyPr>
            <a:normAutofit/>
          </a:bodyPr>
          <a:lstStyle/>
          <a:p>
            <a:r>
              <a:rPr lang="en-US" sz="3600" dirty="0">
                <a:latin typeface="+mn-lt"/>
                <a:ea typeface="MS PGothic" charset="0"/>
              </a:rPr>
              <a:t>The Peterson’s Algorithm</a:t>
            </a:r>
            <a:endParaRPr lang="en-US" sz="3600"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1828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Tree>
    <p:extLst>
      <p:ext uri="{BB962C8B-B14F-4D97-AF65-F5344CB8AC3E}">
        <p14:creationId xmlns:p14="http://schemas.microsoft.com/office/powerpoint/2010/main" val="2248081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2133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2362200" y="1676401"/>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Tree>
    <p:extLst>
      <p:ext uri="{BB962C8B-B14F-4D97-AF65-F5344CB8AC3E}">
        <p14:creationId xmlns:p14="http://schemas.microsoft.com/office/powerpoint/2010/main" val="3976671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11464" y="161926"/>
            <a:ext cx="7399337" cy="576263"/>
          </a:xfrm>
        </p:spPr>
        <p:txBody>
          <a:bodyPr>
            <a:noAutofit/>
          </a:bodyPr>
          <a:lstStyle/>
          <a:p>
            <a:pPr eaLnBrk="1" hangingPunct="1"/>
            <a:r>
              <a:rPr lang="en-US" dirty="0" err="1">
                <a:latin typeface="+mn-lt"/>
                <a:ea typeface="MS PGothic" charset="0"/>
              </a:rPr>
              <a:t>test_and_set</a:t>
            </a:r>
            <a:r>
              <a:rPr lang="en-US" dirty="0">
                <a:latin typeface="+mn-lt"/>
                <a:ea typeface="MS PGothic" charset="0"/>
              </a:rPr>
              <a:t>  Instruction </a:t>
            </a:r>
          </a:p>
        </p:txBody>
      </p:sp>
      <p:sp>
        <p:nvSpPr>
          <p:cNvPr id="20483" name="Rectangle 3"/>
          <p:cNvSpPr>
            <a:spLocks noGrp="1" noChangeArrowheads="1"/>
          </p:cNvSpPr>
          <p:nvPr>
            <p:ph idx="1"/>
          </p:nvPr>
        </p:nvSpPr>
        <p:spPr>
          <a:xfrm>
            <a:off x="2330450" y="1143000"/>
            <a:ext cx="8032750" cy="5257800"/>
          </a:xfrm>
        </p:spPr>
        <p:txBody>
          <a:bodyPr>
            <a:normAutofit/>
          </a:bodyPr>
          <a:lstStyle/>
          <a:p>
            <a:pPr>
              <a:lnSpc>
                <a:spcPct val="90000"/>
              </a:lnSpc>
              <a:buNone/>
              <a:tabLst>
                <a:tab pos="739775" algn="l"/>
                <a:tab pos="1020763" algn="l"/>
                <a:tab pos="1257300" algn="l"/>
              </a:tabLst>
            </a:pP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*target = TRUE;</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return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3000" dirty="0">
                <a:ea typeface="MS PGothic" charset="0"/>
              </a:rPr>
              <a:t>Executed atomically</a:t>
            </a:r>
          </a:p>
          <a:p>
            <a:pPr>
              <a:lnSpc>
                <a:spcPct val="90000"/>
              </a:lnSpc>
              <a:tabLst>
                <a:tab pos="739775" algn="l"/>
                <a:tab pos="1020763" algn="l"/>
                <a:tab pos="1257300" algn="l"/>
              </a:tabLst>
            </a:pPr>
            <a:r>
              <a:rPr lang="en-US" sz="3000" dirty="0">
                <a:ea typeface="MS PGothic" charset="0"/>
              </a:rPr>
              <a:t>Returns the original value of passed parameter</a:t>
            </a:r>
          </a:p>
          <a:p>
            <a:pPr>
              <a:lnSpc>
                <a:spcPct val="90000"/>
              </a:lnSpc>
              <a:tabLst>
                <a:tab pos="739775" algn="l"/>
                <a:tab pos="1020763" algn="l"/>
                <a:tab pos="1257300" algn="l"/>
              </a:tabLst>
            </a:pPr>
            <a:r>
              <a:rPr lang="en-US" sz="3000" dirty="0">
                <a:ea typeface="MS PGothic" charset="0"/>
              </a:rPr>
              <a:t>Set the new value of passed parameter to “TRUE”.</a:t>
            </a:r>
          </a:p>
          <a:p>
            <a:pPr>
              <a:lnSpc>
                <a:spcPct val="90000"/>
              </a:lnSpc>
              <a:buFont typeface="Monotype Sorts" charset="0"/>
              <a:buAutoNum type="arabicPeriod"/>
              <a:tabLst>
                <a:tab pos="739775" algn="l"/>
                <a:tab pos="1020763" algn="l"/>
                <a:tab pos="1257300" algn="l"/>
              </a:tabLst>
            </a:pPr>
            <a:endParaRPr lang="en-US" dirty="0">
              <a:solidFill>
                <a:srgbClr val="0000FF"/>
              </a:solidFill>
              <a:latin typeface="Helvetica" charset="0"/>
              <a:ea typeface="MS PGothic" charset="0"/>
            </a:endParaRPr>
          </a:p>
        </p:txBody>
      </p:sp>
    </p:spTree>
    <p:extLst>
      <p:ext uri="{BB962C8B-B14F-4D97-AF65-F5344CB8AC3E}">
        <p14:creationId xmlns:p14="http://schemas.microsoft.com/office/powerpoint/2010/main" val="3968344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73314" y="161926"/>
            <a:ext cx="7837487" cy="904875"/>
          </a:xfrm>
        </p:spPr>
        <p:txBody>
          <a:bodyPr>
            <a:noAutofit/>
          </a:bodyPr>
          <a:lstStyle/>
          <a:p>
            <a:pPr eaLnBrk="1" hangingPunct="1"/>
            <a:r>
              <a:rPr lang="en-US" dirty="0">
                <a:ea typeface="MS PGothic" charset="0"/>
              </a:rPr>
              <a:t>Solution using </a:t>
            </a:r>
            <a:r>
              <a:rPr lang="en-US" dirty="0" err="1">
                <a:ea typeface="MS PGothic" charset="0"/>
              </a:rPr>
              <a:t>test_and_set</a:t>
            </a:r>
            <a:r>
              <a:rPr lang="en-US" dirty="0">
                <a:ea typeface="MS PGothic" charset="0"/>
              </a:rPr>
              <a:t>()</a:t>
            </a:r>
          </a:p>
        </p:txBody>
      </p:sp>
      <p:sp>
        <p:nvSpPr>
          <p:cNvPr id="18435" name="Rectangle 3"/>
          <p:cNvSpPr>
            <a:spLocks noGrp="1" noChangeArrowheads="1"/>
          </p:cNvSpPr>
          <p:nvPr>
            <p:ph idx="1"/>
          </p:nvPr>
        </p:nvSpPr>
        <p:spPr>
          <a:xfrm>
            <a:off x="2393950" y="1193800"/>
            <a:ext cx="8045450" cy="5283200"/>
          </a:xfrm>
        </p:spPr>
        <p:txBody>
          <a:bodyPr>
            <a:normAutofit fontScale="92500"/>
          </a:bodyPr>
          <a:lstStyle/>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Shared Boolean variable lock, initialized to FALSE</a:t>
            </a:r>
          </a:p>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Solution:</a:t>
            </a:r>
            <a:endParaRPr lang="en-US" sz="3100" b="1" dirty="0">
              <a:ea typeface="ＭＳ Ｐゴシック" charset="0"/>
              <a:cs typeface="Courier New"/>
            </a:endParaRPr>
          </a:p>
          <a:p>
            <a:pPr marL="0" indent="0">
              <a:buNone/>
              <a:defRPr/>
            </a:pPr>
            <a:r>
              <a:rPr lang="en-US" sz="1400" b="1" dirty="0">
                <a:latin typeface="Courier New"/>
                <a:ea typeface="ＭＳ Ｐゴシック" pitchFamily="-84" charset="-128"/>
                <a:cs typeface="Courier New"/>
              </a:rPr>
              <a:t>       </a:t>
            </a:r>
            <a:r>
              <a:rPr lang="en-US" altLang="en-US" sz="3100" dirty="0">
                <a:solidFill>
                  <a:srgbClr val="000000"/>
                </a:solidFill>
                <a:latin typeface="Courier New"/>
                <a:cs typeface="Courier New"/>
              </a:rPr>
              <a:t>do {</a:t>
            </a:r>
            <a:br>
              <a:rPr lang="en-US" altLang="en-US" sz="3100" dirty="0">
                <a:solidFill>
                  <a:srgbClr val="000000"/>
                </a:solidFill>
                <a:latin typeface="Courier New"/>
                <a:cs typeface="Courier New"/>
              </a:rPr>
            </a:br>
            <a:r>
              <a:rPr lang="en-US" altLang="en-US" sz="3100" dirty="0">
                <a:solidFill>
                  <a:srgbClr val="000000"/>
                </a:solidFill>
                <a:latin typeface="Courier New"/>
                <a:cs typeface="Courier New"/>
              </a:rPr>
              <a:t>      /* do nothing */</a:t>
            </a:r>
          </a:p>
          <a:p>
            <a:pPr marL="0" indent="0">
              <a:buNone/>
              <a:defRPr/>
            </a:pPr>
            <a:r>
              <a:rPr lang="en-US" altLang="en-US" sz="3100" dirty="0">
                <a:solidFill>
                  <a:srgbClr val="000000"/>
                </a:solidFill>
                <a:latin typeface="Courier New"/>
                <a:cs typeface="Courier New"/>
              </a:rPr>
              <a:t>      </a:t>
            </a:r>
            <a:r>
              <a:rPr lang="en-US" altLang="en-US" sz="3100" dirty="0">
                <a:solidFill>
                  <a:srgbClr val="FF0000"/>
                </a:solidFill>
                <a:latin typeface="Courier New"/>
                <a:cs typeface="Courier New"/>
              </a:rPr>
              <a:t>while (</a:t>
            </a:r>
            <a:r>
              <a:rPr lang="en-US" altLang="en-US" sz="3100" dirty="0" err="1">
                <a:solidFill>
                  <a:srgbClr val="FF0000"/>
                </a:solidFill>
                <a:latin typeface="Courier New"/>
                <a:cs typeface="Courier New"/>
              </a:rPr>
              <a:t>test_and_set</a:t>
            </a:r>
            <a:r>
              <a:rPr lang="en-US" altLang="en-US" sz="3100" dirty="0">
                <a:solidFill>
                  <a:srgbClr val="FF0000"/>
                </a:solidFill>
                <a:latin typeface="Courier New"/>
                <a:cs typeface="Courier New"/>
              </a:rPr>
              <a:t>(&amp;lock)); </a:t>
            </a:r>
          </a:p>
          <a:p>
            <a:pPr marL="0" indent="0">
              <a:buNone/>
              <a:defRPr/>
            </a:pPr>
            <a:r>
              <a:rPr lang="en-US" altLang="en-US" sz="3100" dirty="0">
                <a:solidFill>
                  <a:srgbClr val="000000"/>
                </a:solidFill>
                <a:latin typeface="Courier New"/>
                <a:cs typeface="Courier New"/>
              </a:rPr>
              <a:t>      </a:t>
            </a:r>
          </a:p>
          <a:p>
            <a:pPr marL="0" indent="0">
              <a:buNone/>
              <a:defRPr/>
            </a:pPr>
            <a:r>
              <a:rPr lang="en-US" altLang="en-US" sz="3100" dirty="0">
                <a:solidFill>
                  <a:srgbClr val="000000"/>
                </a:solidFill>
                <a:latin typeface="Courier New"/>
                <a:cs typeface="Courier New"/>
              </a:rPr>
              <a:t>      /* critical section */ </a:t>
            </a:r>
          </a:p>
          <a:p>
            <a:pPr marL="0" indent="0">
              <a:buNone/>
              <a:defRPr/>
            </a:pPr>
            <a:r>
              <a:rPr lang="en-US" altLang="en-US" sz="3100" dirty="0">
                <a:solidFill>
                  <a:srgbClr val="000000"/>
                </a:solidFill>
                <a:latin typeface="Courier New"/>
                <a:cs typeface="Courier New"/>
              </a:rPr>
              <a:t>      lock = false; </a:t>
            </a:r>
          </a:p>
          <a:p>
            <a:pPr marL="0" indent="0">
              <a:buNone/>
              <a:defRPr/>
            </a:pPr>
            <a:r>
              <a:rPr lang="en-US" altLang="en-US" sz="3100" dirty="0">
                <a:solidFill>
                  <a:srgbClr val="000000"/>
                </a:solidFill>
                <a:latin typeface="Courier New"/>
                <a:cs typeface="Courier New"/>
              </a:rPr>
              <a:t>      /* remainder section */ </a:t>
            </a:r>
          </a:p>
          <a:p>
            <a:pPr marL="0" indent="0">
              <a:buNone/>
              <a:defRPr/>
            </a:pPr>
            <a:r>
              <a:rPr lang="en-US" altLang="en-US" sz="3100" dirty="0">
                <a:solidFill>
                  <a:srgbClr val="000000"/>
                </a:solidFill>
                <a:latin typeface="Courier New"/>
                <a:cs typeface="Courier New"/>
              </a:rPr>
              <a:t>   } while (true); </a:t>
            </a:r>
          </a:p>
        </p:txBody>
      </p:sp>
    </p:spTree>
    <p:extLst>
      <p:ext uri="{BB962C8B-B14F-4D97-AF65-F5344CB8AC3E}">
        <p14:creationId xmlns:p14="http://schemas.microsoft.com/office/powerpoint/2010/main" val="178989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676400" y="338138"/>
            <a:ext cx="8915400" cy="576262"/>
          </a:xfrm>
        </p:spPr>
        <p:txBody>
          <a:bodyPr>
            <a:normAutofit fontScale="90000"/>
          </a:bodyPr>
          <a:lstStyle/>
          <a:p>
            <a:pPr eaLnBrk="1" hangingPunct="1"/>
            <a:r>
              <a:rPr lang="en-US" sz="3600" dirty="0">
                <a:latin typeface="Calibri"/>
                <a:ea typeface="MS PGothic" charset="0"/>
                <a:cs typeface="Calibri"/>
              </a:rPr>
              <a:t>What are operating system goals?</a:t>
            </a:r>
          </a:p>
        </p:txBody>
      </p:sp>
      <p:sp>
        <p:nvSpPr>
          <p:cNvPr id="6147" name="Rectangle 3"/>
          <p:cNvSpPr>
            <a:spLocks noGrp="1" noChangeArrowheads="1"/>
          </p:cNvSpPr>
          <p:nvPr>
            <p:ph type="body" idx="4294967295"/>
          </p:nvPr>
        </p:nvSpPr>
        <p:spPr>
          <a:xfrm>
            <a:off x="533401" y="1174750"/>
            <a:ext cx="10668000" cy="4159250"/>
          </a:xfrm>
        </p:spPr>
        <p:txBody>
          <a:bodyPr>
            <a:normAutofit/>
          </a:bodyPr>
          <a:lstStyle/>
          <a:p>
            <a:r>
              <a:rPr lang="en-US" dirty="0">
                <a:latin typeface="Calibri"/>
                <a:ea typeface="MS PGothic" charset="0"/>
                <a:cs typeface="Calibri"/>
              </a:rPr>
              <a:t>A program that acts as an intermediary between a user of a computer and the computer hardware</a:t>
            </a:r>
          </a:p>
          <a:p>
            <a:endParaRPr lang="en-US" dirty="0">
              <a:latin typeface="Calibri"/>
              <a:ea typeface="MS PGothic" charset="0"/>
              <a:cs typeface="Calibri"/>
            </a:endParaRPr>
          </a:p>
          <a:p>
            <a:r>
              <a:rPr lang="en-US" dirty="0">
                <a:latin typeface="Calibri"/>
                <a:ea typeface="MS PGothic" charset="0"/>
                <a:cs typeface="Calibri"/>
              </a:rPr>
              <a:t>Operating system goals:</a:t>
            </a:r>
          </a:p>
          <a:p>
            <a:pPr lvl="1"/>
            <a:r>
              <a:rPr lang="en-US" dirty="0">
                <a:latin typeface="Calibri"/>
                <a:ea typeface="MS PGothic" charset="0"/>
                <a:cs typeface="Calibri"/>
              </a:rPr>
              <a:t>Execute user programs and make solving user problems easier</a:t>
            </a:r>
          </a:p>
          <a:p>
            <a:pPr lvl="1"/>
            <a:r>
              <a:rPr lang="en-US" dirty="0">
                <a:latin typeface="Calibri"/>
                <a:ea typeface="MS PGothic" charset="0"/>
                <a:cs typeface="Calibri"/>
              </a:rPr>
              <a:t>Make the computer system convenient to use</a:t>
            </a:r>
          </a:p>
          <a:p>
            <a:pPr lvl="1"/>
            <a:r>
              <a:rPr lang="en-US" dirty="0">
                <a:latin typeface="Calibri"/>
                <a:ea typeface="MS PGothic" charset="0"/>
                <a:cs typeface="Calibri"/>
              </a:rPr>
              <a:t>Use the computer hardware in an efficient manner</a:t>
            </a:r>
          </a:p>
        </p:txBody>
      </p:sp>
      <p:sp>
        <p:nvSpPr>
          <p:cNvPr id="3" name="Slide Number Placeholder 2"/>
          <p:cNvSpPr>
            <a:spLocks noGrp="1"/>
          </p:cNvSpPr>
          <p:nvPr>
            <p:ph type="sldNum" sz="quarter" idx="11"/>
          </p:nvPr>
        </p:nvSpPr>
        <p:spPr/>
        <p:txBody>
          <a:bodyPr/>
          <a:lstStyle/>
          <a:p>
            <a:pPr>
              <a:defRPr/>
            </a:pPr>
            <a:fld id="{C38DD9D0-E383-4624-BD3E-6BD72B93079C}" type="slidenum">
              <a:rPr lang="en-US" smtClean="0"/>
              <a:pPr>
                <a:defRPr/>
              </a:pPr>
              <a:t>4</a:t>
            </a:fld>
            <a:endParaRPr lang="en-US"/>
          </a:p>
        </p:txBody>
      </p:sp>
    </p:spTree>
    <p:extLst>
      <p:ext uri="{BB962C8B-B14F-4D97-AF65-F5344CB8AC3E}">
        <p14:creationId xmlns:p14="http://schemas.microsoft.com/office/powerpoint/2010/main" val="1099726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1" y="76200"/>
            <a:ext cx="9143999" cy="914400"/>
          </a:xfrm>
        </p:spPr>
        <p:txBody>
          <a:bodyPr>
            <a:noAutofit/>
          </a:bodyPr>
          <a:lstStyle/>
          <a:p>
            <a:pPr eaLnBrk="1" hangingPunct="1"/>
            <a:r>
              <a:rPr lang="en-US" sz="4000" dirty="0">
                <a:latin typeface="+mn-lt"/>
                <a:ea typeface="MS PGothic" charset="0"/>
              </a:rPr>
              <a:t>The </a:t>
            </a:r>
            <a:r>
              <a:rPr lang="en-US" sz="4000" dirty="0" err="1">
                <a:latin typeface="Courier New"/>
                <a:ea typeface="MS PGothic" charset="0"/>
                <a:cs typeface="Courier New"/>
              </a:rPr>
              <a:t>compare_and_swap</a:t>
            </a:r>
            <a:r>
              <a:rPr lang="en-US" sz="4000" dirty="0">
                <a:latin typeface="+mn-lt"/>
                <a:ea typeface="MS PGothic" charset="0"/>
              </a:rPr>
              <a:t> Instruction</a:t>
            </a:r>
          </a:p>
        </p:txBody>
      </p:sp>
      <p:sp>
        <p:nvSpPr>
          <p:cNvPr id="22531" name="Rectangle 3"/>
          <p:cNvSpPr>
            <a:spLocks noGrp="1" noChangeArrowheads="1"/>
          </p:cNvSpPr>
          <p:nvPr>
            <p:ph idx="1"/>
          </p:nvPr>
        </p:nvSpPr>
        <p:spPr>
          <a:xfrm>
            <a:off x="1828800" y="1143000"/>
            <a:ext cx="8839200" cy="5486400"/>
          </a:xfrm>
        </p:spPr>
        <p:txBody>
          <a:bodyPr>
            <a:normAutofit/>
          </a:bodyPr>
          <a:lstStyle/>
          <a:p>
            <a:pPr>
              <a:lnSpc>
                <a:spcPct val="90000"/>
              </a:lnSpc>
              <a:buNone/>
              <a:tabLst>
                <a:tab pos="741363" algn="l"/>
                <a:tab pos="1022350" algn="l"/>
                <a:tab pos="1258888" algn="l"/>
              </a:tabLst>
            </a:pP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compare_and_swap</a:t>
            </a:r>
            <a:r>
              <a:rPr lang="en-US" sz="2400" dirty="0">
                <a:latin typeface="Courier New"/>
                <a:ea typeface="MS PGothic" charset="0"/>
                <a:cs typeface="Courier New"/>
              </a:rPr>
              <a:t>(</a:t>
            </a:r>
            <a:r>
              <a:rPr lang="en-US" sz="2400" dirty="0" err="1">
                <a:latin typeface="Courier New"/>
                <a:ea typeface="MS PGothic" charset="0"/>
                <a:cs typeface="Courier New"/>
              </a:rPr>
              <a:t>int</a:t>
            </a:r>
            <a:r>
              <a:rPr lang="en-US" sz="2400" dirty="0">
                <a:latin typeface="Courier New"/>
                <a:ea typeface="MS PGothic" charset="0"/>
                <a:cs typeface="Courier New"/>
              </a:rPr>
              <a:t> *value, </a:t>
            </a:r>
            <a:r>
              <a:rPr lang="en-US" sz="2400" dirty="0" err="1">
                <a:latin typeface="Courier New"/>
                <a:ea typeface="MS PGothic" charset="0"/>
                <a:cs typeface="Courier New"/>
              </a:rPr>
              <a:t>int</a:t>
            </a:r>
            <a:r>
              <a:rPr lang="en-US" sz="2400" dirty="0">
                <a:latin typeface="Courier New"/>
                <a:ea typeface="MS PGothic" charset="0"/>
                <a:cs typeface="Courier New"/>
              </a:rPr>
              <a:t> expected, </a:t>
            </a: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new_value</a:t>
            </a:r>
            <a:r>
              <a:rPr lang="en-US" sz="2400" dirty="0">
                <a:latin typeface="Courier New"/>
                <a:ea typeface="MS PGothic" charset="0"/>
                <a:cs typeface="Courier New"/>
              </a:rPr>
              <a:t>) { </a:t>
            </a:r>
          </a:p>
          <a:p>
            <a:pPr>
              <a:buNone/>
              <a:tabLst>
                <a:tab pos="741363" algn="l"/>
                <a:tab pos="1022350" algn="l"/>
                <a:tab pos="1258888" algn="l"/>
              </a:tabLst>
            </a:pPr>
            <a:r>
              <a:rPr lang="en-US" sz="2400" dirty="0">
                <a:latin typeface="Courier New"/>
                <a:ea typeface="MS PGothic" charset="0"/>
                <a:cs typeface="Courier New"/>
              </a:rPr>
              <a:t>    </a:t>
            </a:r>
            <a:r>
              <a:rPr lang="en-US" sz="2400" dirty="0" err="1">
                <a:latin typeface="Courier New"/>
                <a:ea typeface="MS PGothic" charset="0"/>
                <a:cs typeface="Courier New"/>
              </a:rPr>
              <a:t>int</a:t>
            </a:r>
            <a:r>
              <a:rPr lang="en-US" sz="2400" dirty="0">
                <a:latin typeface="Courier New"/>
                <a:ea typeface="MS PGothic" charset="0"/>
                <a:cs typeface="Courier New"/>
              </a:rPr>
              <a:t> temp = *value; </a:t>
            </a:r>
          </a:p>
          <a:p>
            <a:pPr>
              <a:buNone/>
              <a:tabLst>
                <a:tab pos="741363" algn="l"/>
                <a:tab pos="1022350" algn="l"/>
                <a:tab pos="1258888" algn="l"/>
              </a:tabLst>
            </a:pPr>
            <a:r>
              <a:rPr lang="en-US" sz="2400" dirty="0">
                <a:latin typeface="Courier New"/>
                <a:ea typeface="MS PGothic" charset="0"/>
                <a:cs typeface="Courier New"/>
              </a:rPr>
              <a:t>    if (*value == expected) </a:t>
            </a:r>
          </a:p>
          <a:p>
            <a:pPr>
              <a:buNone/>
              <a:tabLst>
                <a:tab pos="741363" algn="l"/>
                <a:tab pos="1022350" algn="l"/>
                <a:tab pos="1258888" algn="l"/>
              </a:tabLst>
            </a:pPr>
            <a:r>
              <a:rPr lang="en-US" sz="2400" dirty="0">
                <a:latin typeface="Courier New"/>
                <a:ea typeface="MS PGothic" charset="0"/>
                <a:cs typeface="Courier New"/>
              </a:rPr>
              <a:t>        *value = </a:t>
            </a:r>
            <a:r>
              <a:rPr lang="en-US" sz="2400" dirty="0" err="1">
                <a:latin typeface="Courier New"/>
                <a:ea typeface="MS PGothic" charset="0"/>
                <a:cs typeface="Courier New"/>
              </a:rPr>
              <a:t>new_value</a:t>
            </a:r>
            <a:r>
              <a:rPr lang="en-US" sz="2400" dirty="0">
                <a:latin typeface="Courier New"/>
                <a:ea typeface="MS PGothic" charset="0"/>
                <a:cs typeface="Courier New"/>
              </a:rPr>
              <a:t>; </a:t>
            </a:r>
          </a:p>
          <a:p>
            <a:pPr>
              <a:buNone/>
              <a:tabLst>
                <a:tab pos="741363" algn="l"/>
                <a:tab pos="1022350" algn="l"/>
                <a:tab pos="1258888" algn="l"/>
              </a:tabLst>
            </a:pPr>
            <a:r>
              <a:rPr lang="en-US" sz="2400" dirty="0">
                <a:latin typeface="Courier New"/>
                <a:ea typeface="MS PGothic" charset="0"/>
                <a:cs typeface="Courier New"/>
              </a:rPr>
              <a:t>    return temp; </a:t>
            </a:r>
          </a:p>
          <a:p>
            <a:pPr>
              <a:buNone/>
              <a:tabLst>
                <a:tab pos="741363" algn="l"/>
                <a:tab pos="1022350" algn="l"/>
                <a:tab pos="1258888" algn="l"/>
              </a:tabLst>
            </a:pPr>
            <a:r>
              <a:rPr lang="en-US" sz="2400" dirty="0">
                <a:latin typeface="Courier New"/>
                <a:ea typeface="MS PGothic" charset="0"/>
                <a:cs typeface="Courier New"/>
              </a:rPr>
              <a:t>} </a:t>
            </a:r>
          </a:p>
          <a:p>
            <a:pPr>
              <a:buNone/>
              <a:tabLst>
                <a:tab pos="741363" algn="l"/>
                <a:tab pos="1022350" algn="l"/>
                <a:tab pos="1258888" algn="l"/>
              </a:tabLst>
            </a:pPr>
            <a:endParaRPr lang="en-US" sz="2400" dirty="0">
              <a:latin typeface="Courier New"/>
              <a:ea typeface="MS PGothic" charset="0"/>
              <a:cs typeface="Courier New"/>
            </a:endParaRPr>
          </a:p>
          <a:p>
            <a:pPr>
              <a:lnSpc>
                <a:spcPct val="90000"/>
              </a:lnSpc>
              <a:tabLst>
                <a:tab pos="741363" algn="l"/>
                <a:tab pos="1022350" algn="l"/>
                <a:tab pos="1258888" algn="l"/>
              </a:tabLst>
            </a:pPr>
            <a:r>
              <a:rPr lang="en-US" sz="2400" dirty="0">
                <a:ea typeface="MS PGothic" charset="0"/>
              </a:rPr>
              <a:t>Executed </a:t>
            </a:r>
            <a:r>
              <a:rPr lang="en-US" sz="2400" dirty="0">
                <a:solidFill>
                  <a:srgbClr val="FF0000"/>
                </a:solidFill>
                <a:ea typeface="MS PGothic" charset="0"/>
              </a:rPr>
              <a:t>atomically</a:t>
            </a:r>
          </a:p>
          <a:p>
            <a:pPr>
              <a:lnSpc>
                <a:spcPct val="90000"/>
              </a:lnSpc>
              <a:tabLst>
                <a:tab pos="741363" algn="l"/>
                <a:tab pos="1022350" algn="l"/>
                <a:tab pos="1258888" algn="l"/>
              </a:tabLst>
            </a:pPr>
            <a:r>
              <a:rPr lang="en-US" sz="2400" dirty="0">
                <a:ea typeface="MS PGothic" charset="0"/>
              </a:rPr>
              <a:t>Returns the original value of passed parameter “value”</a:t>
            </a:r>
          </a:p>
          <a:p>
            <a:pPr>
              <a:lnSpc>
                <a:spcPct val="90000"/>
              </a:lnSpc>
              <a:tabLst>
                <a:tab pos="741363" algn="l"/>
                <a:tab pos="1022350" algn="l"/>
                <a:tab pos="1258888" algn="l"/>
              </a:tabLst>
            </a:pPr>
            <a:r>
              <a:rPr lang="en-US" sz="2400" dirty="0">
                <a:ea typeface="MS PGothic" charset="0"/>
              </a:rPr>
              <a:t>Set  the variable “value”  the value of the passed parameter “</a:t>
            </a:r>
            <a:r>
              <a:rPr lang="en-US" sz="2400" dirty="0" err="1">
                <a:ea typeface="MS PGothic" charset="0"/>
              </a:rPr>
              <a:t>new_value</a:t>
            </a:r>
            <a:r>
              <a:rPr lang="en-US" sz="2400" dirty="0">
                <a:ea typeface="MS PGothic" charset="0"/>
              </a:rPr>
              <a:t>” but only if “value” ==“expected”. That is, the swap takes place only under this condition.</a:t>
            </a:r>
          </a:p>
        </p:txBody>
      </p:sp>
      <p:sp>
        <p:nvSpPr>
          <p:cNvPr id="2" name="Slide Number Placeholder 1"/>
          <p:cNvSpPr>
            <a:spLocks noGrp="1"/>
          </p:cNvSpPr>
          <p:nvPr>
            <p:ph type="sldNum" sz="quarter" idx="4"/>
          </p:nvPr>
        </p:nvSpPr>
        <p:spPr/>
        <p:txBody>
          <a:bodyPr/>
          <a:lstStyle/>
          <a:p>
            <a:fld id="{8353CCE1-ED68-4673-B2B8-9A8ACC32B759}" type="slidenum">
              <a:rPr lang="en-US" smtClean="0"/>
              <a:pPr/>
              <a:t>40</a:t>
            </a:fld>
            <a:endParaRPr lang="en-US" dirty="0"/>
          </a:p>
        </p:txBody>
      </p:sp>
    </p:spTree>
    <p:extLst>
      <p:ext uri="{BB962C8B-B14F-4D97-AF65-F5344CB8AC3E}">
        <p14:creationId xmlns:p14="http://schemas.microsoft.com/office/powerpoint/2010/main" val="3557900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1" y="219076"/>
            <a:ext cx="8534399" cy="695325"/>
          </a:xfrm>
        </p:spPr>
        <p:txBody>
          <a:bodyPr>
            <a:normAutofit fontScale="90000"/>
          </a:bodyPr>
          <a:lstStyle/>
          <a:p>
            <a:pPr eaLnBrk="1" hangingPunct="1"/>
            <a:r>
              <a:rPr lang="en-US" dirty="0">
                <a:latin typeface="+mn-lt"/>
                <a:ea typeface="MS PGothic" charset="0"/>
              </a:rPr>
              <a:t>How to use </a:t>
            </a:r>
            <a:r>
              <a:rPr lang="en-US" dirty="0" err="1">
                <a:latin typeface="Courier New"/>
                <a:ea typeface="MS PGothic" charset="0"/>
                <a:cs typeface="Courier New"/>
              </a:rPr>
              <a:t>compare_and_swap</a:t>
            </a:r>
            <a:r>
              <a:rPr lang="en-US" dirty="0">
                <a:latin typeface="Courier New"/>
                <a:ea typeface="MS PGothic" charset="0"/>
                <a:cs typeface="Courier New"/>
              </a:rPr>
              <a:t>?</a:t>
            </a:r>
          </a:p>
        </p:txBody>
      </p:sp>
      <p:sp>
        <p:nvSpPr>
          <p:cNvPr id="23555" name="Rectangle 3"/>
          <p:cNvSpPr>
            <a:spLocks noGrp="1" noChangeArrowheads="1"/>
          </p:cNvSpPr>
          <p:nvPr>
            <p:ph idx="1"/>
          </p:nvPr>
        </p:nvSpPr>
        <p:spPr>
          <a:xfrm>
            <a:off x="1752600" y="1211264"/>
            <a:ext cx="8915400" cy="5341937"/>
          </a:xfrm>
        </p:spPr>
        <p:txBody>
          <a:bodyPr>
            <a:normAutofit fontScale="92500"/>
          </a:bodyPr>
          <a:lstStyle/>
          <a:p>
            <a:pPr>
              <a:lnSpc>
                <a:spcPct val="90000"/>
              </a:lnSpc>
              <a:tabLst>
                <a:tab pos="741363" algn="l"/>
                <a:tab pos="1022350" algn="l"/>
                <a:tab pos="1258888" algn="l"/>
              </a:tabLst>
            </a:pPr>
            <a:r>
              <a:rPr lang="en-US" sz="3000" dirty="0">
                <a:ea typeface="MS PGothic" charset="0"/>
              </a:rPr>
              <a:t>Shared integer  </a:t>
            </a:r>
            <a:r>
              <a:rPr lang="ja-JP" altLang="en-US" sz="3000" dirty="0">
                <a:ea typeface="MS PGothic" charset="0"/>
              </a:rPr>
              <a:t>“</a:t>
            </a:r>
            <a:r>
              <a:rPr lang="en-US" altLang="ja-JP" sz="3000" dirty="0">
                <a:ea typeface="MS PGothic" charset="0"/>
              </a:rPr>
              <a:t>lock</a:t>
            </a:r>
            <a:r>
              <a:rPr lang="ja-JP" altLang="en-US" sz="3000" dirty="0">
                <a:ea typeface="MS PGothic" charset="0"/>
              </a:rPr>
              <a:t>”</a:t>
            </a:r>
            <a:r>
              <a:rPr lang="en-US" altLang="ja-JP" sz="3000" dirty="0">
                <a:ea typeface="MS PGothic" charset="0"/>
              </a:rPr>
              <a:t>  initialized to 0; </a:t>
            </a:r>
          </a:p>
          <a:p>
            <a:pPr>
              <a:lnSpc>
                <a:spcPct val="90000"/>
              </a:lnSpc>
              <a:tabLst>
                <a:tab pos="741363" algn="l"/>
                <a:tab pos="1022350" algn="l"/>
                <a:tab pos="1258888" algn="l"/>
              </a:tabLst>
            </a:pPr>
            <a:endParaRPr lang="en-US" altLang="ja-JP" sz="2800" dirty="0">
              <a:ea typeface="MS PGothic" charset="0"/>
            </a:endParaRPr>
          </a:p>
          <a:p>
            <a:pPr marL="0" indent="0">
              <a:lnSpc>
                <a:spcPct val="90000"/>
              </a:lnSpc>
              <a:buNone/>
              <a:tabLst>
                <a:tab pos="741363" algn="l"/>
                <a:tab pos="1022350" algn="l"/>
                <a:tab pos="1258888" algn="l"/>
              </a:tabLst>
            </a:pPr>
            <a:r>
              <a:rPr lang="en-US" sz="2600" dirty="0">
                <a:latin typeface="Courier New"/>
                <a:ea typeface="MS PGothic" charset="0"/>
                <a:cs typeface="Courier New"/>
              </a:rPr>
              <a:t>do {</a:t>
            </a:r>
            <a:br>
              <a:rPr lang="en-US" sz="2600" dirty="0">
                <a:latin typeface="Courier New"/>
                <a:ea typeface="MS PGothic" charset="0"/>
                <a:cs typeface="Courier New"/>
              </a:rPr>
            </a:br>
            <a:r>
              <a:rPr lang="en-US" sz="2600" dirty="0">
                <a:latin typeface="Courier New"/>
                <a:ea typeface="MS PGothic" charset="0"/>
                <a:cs typeface="Courier New"/>
              </a:rPr>
              <a:t>    while (</a:t>
            </a:r>
            <a:r>
              <a:rPr lang="en-US" sz="2600" dirty="0" err="1">
                <a:latin typeface="Courier New"/>
                <a:ea typeface="MS PGothic" charset="0"/>
                <a:cs typeface="Courier New"/>
              </a:rPr>
              <a:t>compare_and_swap</a:t>
            </a:r>
            <a:r>
              <a:rPr lang="en-US" sz="2600" dirty="0">
                <a:latin typeface="Courier New"/>
                <a:ea typeface="MS PGothic" charset="0"/>
                <a:cs typeface="Courier New"/>
              </a:rPr>
              <a:t>(&amp;lock, 0, 1) != 0 ) </a:t>
            </a:r>
          </a:p>
          <a:p>
            <a:pPr>
              <a:buNone/>
              <a:tabLst>
                <a:tab pos="741363" algn="l"/>
                <a:tab pos="1022350" algn="l"/>
                <a:tab pos="1258888" algn="l"/>
              </a:tabLst>
            </a:pPr>
            <a:r>
              <a:rPr lang="en-US" sz="2600" dirty="0">
                <a:latin typeface="Courier New"/>
                <a:ea typeface="MS PGothic" charset="0"/>
                <a:cs typeface="Courier New"/>
              </a:rPr>
              <a:t>        ; /* do nothing */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 critical section */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lock = 0;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 remainder section */ </a:t>
            </a:r>
          </a:p>
          <a:p>
            <a:pPr>
              <a:buNone/>
              <a:tabLst>
                <a:tab pos="741363" algn="l"/>
                <a:tab pos="1022350" algn="l"/>
                <a:tab pos="1258888" algn="l"/>
              </a:tabLst>
            </a:pPr>
            <a:r>
              <a:rPr lang="en-US" sz="2600" dirty="0">
                <a:latin typeface="Courier New"/>
                <a:ea typeface="MS PGothic" charset="0"/>
                <a:cs typeface="Courier New"/>
              </a:rPr>
              <a:t>} while (true);                </a:t>
            </a:r>
          </a:p>
        </p:txBody>
      </p:sp>
      <p:sp>
        <p:nvSpPr>
          <p:cNvPr id="4" name="Rectangle 3"/>
          <p:cNvSpPr/>
          <p:nvPr/>
        </p:nvSpPr>
        <p:spPr>
          <a:xfrm>
            <a:off x="9296400" y="2438400"/>
            <a:ext cx="8382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8458200" y="3276600"/>
            <a:ext cx="2057400" cy="685800"/>
            <a:chOff x="6934200" y="3276600"/>
            <a:chExt cx="2057400" cy="685800"/>
          </a:xfrm>
        </p:grpSpPr>
        <p:sp>
          <p:nvSpPr>
            <p:cNvPr id="5" name="Rectangle 3"/>
            <p:cNvSpPr txBox="1">
              <a:spLocks noChangeArrowheads="1"/>
            </p:cNvSpPr>
            <p:nvPr/>
          </p:nvSpPr>
          <p:spPr>
            <a:xfrm>
              <a:off x="7086600" y="3352800"/>
              <a:ext cx="190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It is locked!</a:t>
              </a:r>
            </a:p>
          </p:txBody>
        </p:sp>
        <p:sp>
          <p:nvSpPr>
            <p:cNvPr id="2" name="Rounded Rectangular Callout 1"/>
            <p:cNvSpPr/>
            <p:nvPr/>
          </p:nvSpPr>
          <p:spPr>
            <a:xfrm>
              <a:off x="6934200" y="3276600"/>
              <a:ext cx="2057400" cy="685800"/>
            </a:xfrm>
            <a:prstGeom prst="wedgeRoundRectCallout">
              <a:avLst>
                <a:gd name="adj1" fmla="val -4883"/>
                <a:gd name="adj2" fmla="val -8911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724400" y="4800600"/>
            <a:ext cx="2286000" cy="609600"/>
            <a:chOff x="5782597" y="3505200"/>
            <a:chExt cx="2400300" cy="609600"/>
          </a:xfrm>
        </p:grpSpPr>
        <p:sp>
          <p:nvSpPr>
            <p:cNvPr id="9"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Unlocked it!</a:t>
              </a:r>
            </a:p>
          </p:txBody>
        </p:sp>
        <p:sp>
          <p:nvSpPr>
            <p:cNvPr id="10" name="Rounded Rectangular Callout 9"/>
            <p:cNvSpPr/>
            <p:nvPr/>
          </p:nvSpPr>
          <p:spPr>
            <a:xfrm>
              <a:off x="5782597" y="3505200"/>
              <a:ext cx="2400300" cy="609600"/>
            </a:xfrm>
            <a:prstGeom prst="wedgeRoundRectCallout">
              <a:avLst>
                <a:gd name="adj1" fmla="val -70710"/>
                <a:gd name="adj2" fmla="val -35768"/>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467600" y="4419600"/>
            <a:ext cx="2514600" cy="990600"/>
            <a:chOff x="5699828" y="3505200"/>
            <a:chExt cx="2400300" cy="609600"/>
          </a:xfrm>
        </p:grpSpPr>
        <p:sp>
          <p:nvSpPr>
            <p:cNvPr id="12"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Who locks this section?</a:t>
              </a:r>
            </a:p>
          </p:txBody>
        </p:sp>
        <p:sp>
          <p:nvSpPr>
            <p:cNvPr id="13" name="Rounded Rectangular Callout 12"/>
            <p:cNvSpPr/>
            <p:nvPr/>
          </p:nvSpPr>
          <p:spPr>
            <a:xfrm>
              <a:off x="5699828" y="3505200"/>
              <a:ext cx="2400300" cy="609600"/>
            </a:xfrm>
            <a:prstGeom prst="wedgeRoundRectCallout">
              <a:avLst>
                <a:gd name="adj1" fmla="val -105725"/>
                <a:gd name="adj2" fmla="val -7336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8353CCE1-ED68-4673-B2B8-9A8ACC32B759}" type="slidenum">
              <a:rPr lang="en-US" smtClean="0"/>
              <a:pPr/>
              <a:t>41</a:t>
            </a:fld>
            <a:endParaRPr lang="en-US" dirty="0"/>
          </a:p>
        </p:txBody>
      </p:sp>
    </p:spTree>
    <p:extLst>
      <p:ext uri="{BB962C8B-B14F-4D97-AF65-F5344CB8AC3E}">
        <p14:creationId xmlns:p14="http://schemas.microsoft.com/office/powerpoint/2010/main" val="220505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38401" y="152400"/>
            <a:ext cx="7407275" cy="685800"/>
          </a:xfrm>
        </p:spPr>
        <p:txBody>
          <a:bodyPr>
            <a:noAutofit/>
          </a:bodyPr>
          <a:lstStyle/>
          <a:p>
            <a:pPr eaLnBrk="1" hangingPunct="1"/>
            <a:r>
              <a:rPr lang="en-US" dirty="0">
                <a:latin typeface="+mn-lt"/>
                <a:ea typeface="MS PGothic" charset="0"/>
              </a:rPr>
              <a:t>The Bounded-Buffer Problem</a:t>
            </a:r>
          </a:p>
        </p:txBody>
      </p:sp>
      <p:sp>
        <p:nvSpPr>
          <p:cNvPr id="34819" name="Rectangle 3"/>
          <p:cNvSpPr>
            <a:spLocks noGrp="1" noChangeArrowheads="1"/>
          </p:cNvSpPr>
          <p:nvPr>
            <p:ph idx="1"/>
          </p:nvPr>
        </p:nvSpPr>
        <p:spPr>
          <a:xfrm>
            <a:off x="1981200" y="838201"/>
            <a:ext cx="8001000" cy="611187"/>
          </a:xfrm>
        </p:spPr>
        <p:txBody>
          <a:bodyPr>
            <a:normAutofit/>
          </a:bodyPr>
          <a:lstStyle/>
          <a:p>
            <a:r>
              <a:rPr lang="en-US" sz="2800" b="1" i="1" dirty="0">
                <a:ea typeface="MS PGothic" charset="0"/>
              </a:rPr>
              <a:t>n</a:t>
            </a:r>
            <a:r>
              <a:rPr lang="en-US" sz="2800" dirty="0">
                <a:ea typeface="MS PGothic" charset="0"/>
              </a:rPr>
              <a:t> buffers, each can hold one item</a:t>
            </a:r>
          </a:p>
          <a:p>
            <a:endParaRPr lang="en-US" sz="2800" dirty="0">
              <a:ea typeface="MS PGothic" charset="0"/>
            </a:endParaRPr>
          </a:p>
        </p:txBody>
      </p:sp>
      <p:sp>
        <p:nvSpPr>
          <p:cNvPr id="34820" name="Rectangle 5"/>
          <p:cNvSpPr>
            <a:spLocks noChangeArrowheads="1"/>
          </p:cNvSpPr>
          <p:nvPr/>
        </p:nvSpPr>
        <p:spPr bwMode="auto">
          <a:xfrm>
            <a:off x="4016375" y="3246439"/>
            <a:ext cx="184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p>
            <a:endParaRPr kumimoji="1" lang="en-US">
              <a:latin typeface="Helvetica" charset="0"/>
            </a:endParaRPr>
          </a:p>
        </p:txBody>
      </p:sp>
      <p:pic>
        <p:nvPicPr>
          <p:cNvPr id="5" name="Picture 4"/>
          <p:cNvPicPr>
            <a:picLocks noChangeAspect="1"/>
          </p:cNvPicPr>
          <p:nvPr/>
        </p:nvPicPr>
        <p:blipFill>
          <a:blip r:embed="rId3"/>
          <a:stretch>
            <a:fillRect/>
          </a:stretch>
        </p:blipFill>
        <p:spPr>
          <a:xfrm>
            <a:off x="1676400" y="1905000"/>
            <a:ext cx="7315200" cy="4671038"/>
          </a:xfrm>
          <a:prstGeom prst="rect">
            <a:avLst/>
          </a:prstGeom>
        </p:spPr>
      </p:pic>
      <p:sp>
        <p:nvSpPr>
          <p:cNvPr id="2" name="Rectangle 1"/>
          <p:cNvSpPr/>
          <p:nvPr/>
        </p:nvSpPr>
        <p:spPr>
          <a:xfrm>
            <a:off x="6858000" y="1676401"/>
            <a:ext cx="3733800" cy="1015663"/>
          </a:xfrm>
          <a:prstGeom prst="rect">
            <a:avLst/>
          </a:prstGeom>
        </p:spPr>
        <p:txBody>
          <a:bodyPr wrap="square">
            <a:spAutoFit/>
          </a:bodyPr>
          <a:lstStyle/>
          <a:p>
            <a:r>
              <a:rPr lang="en-US" sz="2000" dirty="0">
                <a:latin typeface="+mn-lt"/>
                <a:ea typeface="MS PGothic" charset="0"/>
              </a:rPr>
              <a:t>Semaphore </a:t>
            </a:r>
            <a:r>
              <a:rPr lang="en-US" sz="2000" b="1" dirty="0" err="1">
                <a:solidFill>
                  <a:srgbClr val="000000"/>
                </a:solidFill>
                <a:latin typeface="+mn-lt"/>
                <a:ea typeface="MS PGothic" charset="0"/>
                <a:cs typeface="Courier New" charset="0"/>
              </a:rPr>
              <a:t>mutex</a:t>
            </a:r>
            <a:r>
              <a:rPr lang="en-US" sz="2000" b="1" dirty="0">
                <a:solidFill>
                  <a:srgbClr val="000000"/>
                </a:solidFill>
                <a:latin typeface="+mn-lt"/>
                <a:ea typeface="MS PGothic" charset="0"/>
                <a:cs typeface="Courier New" charset="0"/>
              </a:rPr>
              <a:t>:</a:t>
            </a:r>
            <a:r>
              <a:rPr lang="en-US" sz="2000" dirty="0">
                <a:solidFill>
                  <a:srgbClr val="000000"/>
                </a:solidFill>
                <a:latin typeface="+mn-lt"/>
                <a:ea typeface="MS PGothic" charset="0"/>
              </a:rPr>
              <a:t> i</a:t>
            </a:r>
            <a:r>
              <a:rPr lang="en-US" sz="2000" dirty="0">
                <a:latin typeface="+mn-lt"/>
                <a:ea typeface="MS PGothic" charset="0"/>
              </a:rPr>
              <a:t>nitial value 1</a:t>
            </a:r>
          </a:p>
          <a:p>
            <a:r>
              <a:rPr lang="en-US" sz="2000" dirty="0">
                <a:solidFill>
                  <a:srgbClr val="000000"/>
                </a:solidFill>
                <a:latin typeface="+mn-lt"/>
                <a:ea typeface="MS PGothic" charset="0"/>
              </a:rPr>
              <a:t>Semaphore </a:t>
            </a:r>
            <a:r>
              <a:rPr lang="en-US" sz="2000" b="1" dirty="0">
                <a:solidFill>
                  <a:srgbClr val="000000"/>
                </a:solidFill>
                <a:latin typeface="+mn-lt"/>
                <a:ea typeface="MS PGothic" charset="0"/>
                <a:cs typeface="Courier New" charset="0"/>
              </a:rPr>
              <a:t>full:</a:t>
            </a:r>
            <a:r>
              <a:rPr lang="en-US" sz="2000" dirty="0">
                <a:solidFill>
                  <a:srgbClr val="000000"/>
                </a:solidFill>
                <a:latin typeface="+mn-lt"/>
                <a:ea typeface="MS PGothic" charset="0"/>
              </a:rPr>
              <a:t> initial </a:t>
            </a:r>
            <a:r>
              <a:rPr lang="en-US" sz="2000" dirty="0">
                <a:latin typeface="+mn-lt"/>
                <a:ea typeface="MS PGothic" charset="0"/>
              </a:rPr>
              <a:t>value 0</a:t>
            </a:r>
          </a:p>
          <a:p>
            <a:r>
              <a:rPr lang="en-US" sz="2000" dirty="0">
                <a:latin typeface="+mn-lt"/>
                <a:ea typeface="MS PGothic" charset="0"/>
              </a:rPr>
              <a:t>Semaphore </a:t>
            </a:r>
            <a:r>
              <a:rPr lang="en-US" sz="2000" b="1" dirty="0">
                <a:solidFill>
                  <a:srgbClr val="000000"/>
                </a:solidFill>
                <a:latin typeface="+mn-lt"/>
                <a:ea typeface="MS PGothic" charset="0"/>
                <a:cs typeface="Courier New" charset="0"/>
              </a:rPr>
              <a:t>empty </a:t>
            </a:r>
            <a:r>
              <a:rPr lang="en-US" sz="2000" dirty="0">
                <a:solidFill>
                  <a:srgbClr val="000000"/>
                </a:solidFill>
                <a:latin typeface="+mn-lt"/>
                <a:ea typeface="MS PGothic" charset="0"/>
              </a:rPr>
              <a:t>initial </a:t>
            </a:r>
            <a:r>
              <a:rPr lang="en-US" sz="2000" dirty="0">
                <a:latin typeface="+mn-lt"/>
                <a:ea typeface="MS PGothic" charset="0"/>
              </a:rPr>
              <a:t>value n</a:t>
            </a:r>
          </a:p>
        </p:txBody>
      </p:sp>
      <p:sp>
        <p:nvSpPr>
          <p:cNvPr id="3" name="Slide Number Placeholder 2"/>
          <p:cNvSpPr>
            <a:spLocks noGrp="1"/>
          </p:cNvSpPr>
          <p:nvPr>
            <p:ph type="sldNum" sz="quarter" idx="4"/>
          </p:nvPr>
        </p:nvSpPr>
        <p:spPr/>
        <p:txBody>
          <a:bodyPr/>
          <a:lstStyle/>
          <a:p>
            <a:fld id="{8353CCE1-ED68-4673-B2B8-9A8ACC32B759}" type="slidenum">
              <a:rPr lang="en-US" smtClean="0"/>
              <a:pPr/>
              <a:t>42</a:t>
            </a:fld>
            <a:endParaRPr lang="en-US" dirty="0"/>
          </a:p>
        </p:txBody>
      </p:sp>
      <p:sp>
        <p:nvSpPr>
          <p:cNvPr id="9" name="Rectangle 8"/>
          <p:cNvSpPr/>
          <p:nvPr/>
        </p:nvSpPr>
        <p:spPr>
          <a:xfrm>
            <a:off x="10199613" y="16764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829800" y="19812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0134600" y="22860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18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9"/>
                                        </p:tgtEl>
                                        <p:attrNameLst>
                                          <p:attrName>ppt_w</p:attrName>
                                        </p:attrNameLst>
                                      </p:cBhvr>
                                      <p:tavLst>
                                        <p:tav tm="0">
                                          <p:val>
                                            <p:strVal val="ppt_w"/>
                                          </p:val>
                                        </p:tav>
                                        <p:tav tm="100000">
                                          <p:val>
                                            <p:fltVal val="0"/>
                                          </p:val>
                                        </p:tav>
                                      </p:tavLst>
                                    </p:anim>
                                    <p:anim calcmode="lin" valueType="num">
                                      <p:cBhvr>
                                        <p:cTn id="13" dur="500"/>
                                        <p:tgtEl>
                                          <p:spTgt spid="9"/>
                                        </p:tgtEl>
                                        <p:attrNameLst>
                                          <p:attrName>ppt_h</p:attrName>
                                        </p:attrNameLst>
                                      </p:cBhvr>
                                      <p:tavLst>
                                        <p:tav tm="0">
                                          <p:val>
                                            <p:strVal val="ppt_h"/>
                                          </p:val>
                                        </p:tav>
                                        <p:tav tm="100000">
                                          <p:val>
                                            <p:fltVal val="0"/>
                                          </p:val>
                                        </p:tav>
                                      </p:tavLst>
                                    </p:anim>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10"/>
                                        </p:tgtEl>
                                        <p:attrNameLst>
                                          <p:attrName>ppt_w</p:attrName>
                                        </p:attrNameLst>
                                      </p:cBhvr>
                                      <p:tavLst>
                                        <p:tav tm="0">
                                          <p:val>
                                            <p:strVal val="ppt_w"/>
                                          </p:val>
                                        </p:tav>
                                        <p:tav tm="100000">
                                          <p:val>
                                            <p:fltVal val="0"/>
                                          </p:val>
                                        </p:tav>
                                      </p:tavLst>
                                    </p:anim>
                                    <p:anim calcmode="lin" valueType="num">
                                      <p:cBhvr>
                                        <p:cTn id="20" dur="500"/>
                                        <p:tgtEl>
                                          <p:spTgt spid="10"/>
                                        </p:tgtEl>
                                        <p:attrNameLst>
                                          <p:attrName>ppt_h</p:attrName>
                                        </p:attrNameLst>
                                      </p:cBhvr>
                                      <p:tavLst>
                                        <p:tav tm="0">
                                          <p:val>
                                            <p:strVal val="ppt_h"/>
                                          </p:val>
                                        </p:tav>
                                        <p:tav tm="100000">
                                          <p:val>
                                            <p:fltVal val="0"/>
                                          </p:val>
                                        </p:tav>
                                      </p:tavLst>
                                    </p:anim>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0" nodeType="clickEffect">
                                  <p:stCondLst>
                                    <p:cond delay="0"/>
                                  </p:stCondLst>
                                  <p:childTnLst>
                                    <p:anim calcmode="lin" valueType="num">
                                      <p:cBhvr>
                                        <p:cTn id="26" dur="500"/>
                                        <p:tgtEl>
                                          <p:spTgt spid="11"/>
                                        </p:tgtEl>
                                        <p:attrNameLst>
                                          <p:attrName>ppt_w</p:attrName>
                                        </p:attrNameLst>
                                      </p:cBhvr>
                                      <p:tavLst>
                                        <p:tav tm="0">
                                          <p:val>
                                            <p:strVal val="ppt_w"/>
                                          </p:val>
                                        </p:tav>
                                        <p:tav tm="100000">
                                          <p:val>
                                            <p:fltVal val="0"/>
                                          </p:val>
                                        </p:tav>
                                      </p:tavLst>
                                    </p:anim>
                                    <p:anim calcmode="lin" valueType="num">
                                      <p:cBhvr>
                                        <p:cTn id="27" dur="500"/>
                                        <p:tgtEl>
                                          <p:spTgt spid="11"/>
                                        </p:tgtEl>
                                        <p:attrNameLst>
                                          <p:attrName>ppt_h</p:attrName>
                                        </p:attrNameLst>
                                      </p:cBhvr>
                                      <p:tavLst>
                                        <p:tav tm="0">
                                          <p:val>
                                            <p:strVal val="ppt_h"/>
                                          </p:val>
                                        </p:tav>
                                        <p:tav tm="100000">
                                          <p:val>
                                            <p:fltVal val="0"/>
                                          </p:val>
                                        </p:tav>
                                      </p:tavLst>
                                    </p:anim>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44776" y="146050"/>
            <a:ext cx="7566025" cy="844550"/>
          </a:xfrm>
        </p:spPr>
        <p:txBody>
          <a:bodyPr>
            <a:noAutofit/>
          </a:bodyPr>
          <a:lstStyle/>
          <a:p>
            <a:pPr eaLnBrk="1" hangingPunct="1"/>
            <a:r>
              <a:rPr lang="en-US" dirty="0">
                <a:ea typeface="MS PGothic" charset="0"/>
              </a:rPr>
              <a:t>The Readers-Writers Problem</a:t>
            </a:r>
          </a:p>
        </p:txBody>
      </p:sp>
      <p:sp>
        <p:nvSpPr>
          <p:cNvPr id="37891" name="Rectangle 3"/>
          <p:cNvSpPr>
            <a:spLocks noGrp="1" noChangeArrowheads="1"/>
          </p:cNvSpPr>
          <p:nvPr>
            <p:ph idx="1"/>
          </p:nvPr>
        </p:nvSpPr>
        <p:spPr>
          <a:xfrm>
            <a:off x="1981200" y="1111250"/>
            <a:ext cx="8269289" cy="3613150"/>
          </a:xfrm>
        </p:spPr>
        <p:txBody>
          <a:bodyPr>
            <a:normAutofit/>
          </a:bodyPr>
          <a:lstStyle/>
          <a:p>
            <a:r>
              <a:rPr lang="en-US" sz="2400" dirty="0">
                <a:ea typeface="MS PGothic" charset="0"/>
              </a:rPr>
              <a:t>Concurrent processes</a:t>
            </a:r>
          </a:p>
          <a:p>
            <a:pPr lvl="1"/>
            <a:r>
              <a:rPr lang="en-US" sz="2400" dirty="0">
                <a:solidFill>
                  <a:srgbClr val="FF0000"/>
                </a:solidFill>
                <a:ea typeface="MS PGothic" charset="0"/>
              </a:rPr>
              <a:t>Readers</a:t>
            </a:r>
            <a:r>
              <a:rPr lang="en-US" sz="2400" dirty="0">
                <a:ea typeface="MS PGothic" charset="0"/>
              </a:rPr>
              <a:t> – only read data; do </a:t>
            </a:r>
            <a:r>
              <a:rPr lang="en-US" sz="2400" b="1" i="1" dirty="0">
                <a:ea typeface="MS PGothic" charset="0"/>
              </a:rPr>
              <a:t>not</a:t>
            </a:r>
            <a:r>
              <a:rPr lang="en-US" sz="2400" b="1" dirty="0">
                <a:ea typeface="MS PGothic" charset="0"/>
              </a:rPr>
              <a:t> </a:t>
            </a:r>
            <a:r>
              <a:rPr lang="en-US" sz="2400" dirty="0">
                <a:ea typeface="MS PGothic" charset="0"/>
              </a:rPr>
              <a:t>perform updates</a:t>
            </a:r>
          </a:p>
          <a:p>
            <a:pPr lvl="1"/>
            <a:r>
              <a:rPr lang="en-US" sz="2400" dirty="0">
                <a:solidFill>
                  <a:srgbClr val="FF0000"/>
                </a:solidFill>
                <a:ea typeface="MS PGothic" charset="0"/>
              </a:rPr>
              <a:t>Writers</a:t>
            </a:r>
            <a:r>
              <a:rPr lang="en-US" sz="2400" dirty="0">
                <a:ea typeface="MS PGothic" charset="0"/>
              </a:rPr>
              <a:t>   – both read and write</a:t>
            </a:r>
          </a:p>
          <a:p>
            <a:r>
              <a:rPr lang="en-US" sz="2400" dirty="0">
                <a:ea typeface="MS PGothic" charset="0"/>
              </a:rPr>
              <a:t>Problem: </a:t>
            </a:r>
          </a:p>
          <a:p>
            <a:pPr lvl="1"/>
            <a:r>
              <a:rPr lang="en-US" sz="2400" dirty="0">
                <a:ea typeface="MS PGothic" charset="0"/>
              </a:rPr>
              <a:t>Allow </a:t>
            </a:r>
            <a:r>
              <a:rPr lang="en-US" sz="2400" dirty="0">
                <a:solidFill>
                  <a:srgbClr val="FF0000"/>
                </a:solidFill>
                <a:ea typeface="MS PGothic" charset="0"/>
              </a:rPr>
              <a:t>multiple readers</a:t>
            </a:r>
            <a:r>
              <a:rPr lang="en-US" sz="2400" dirty="0">
                <a:ea typeface="MS PGothic" charset="0"/>
              </a:rPr>
              <a:t> to read at the same time</a:t>
            </a:r>
          </a:p>
          <a:p>
            <a:pPr lvl="1"/>
            <a:r>
              <a:rPr lang="en-US" sz="2400" dirty="0">
                <a:ea typeface="MS PGothic" charset="0"/>
              </a:rPr>
              <a:t>Only one </a:t>
            </a:r>
            <a:r>
              <a:rPr lang="en-US" sz="2400" dirty="0">
                <a:solidFill>
                  <a:srgbClr val="FF0000"/>
                </a:solidFill>
                <a:ea typeface="MS PGothic" charset="0"/>
              </a:rPr>
              <a:t>single writer</a:t>
            </a:r>
            <a:r>
              <a:rPr lang="en-US" sz="2400" dirty="0">
                <a:ea typeface="MS PGothic" charset="0"/>
              </a:rPr>
              <a:t> can access the shared data</a:t>
            </a:r>
          </a:p>
          <a:p>
            <a:pPr lvl="1"/>
            <a:endParaRPr lang="en-US" sz="2400" dirty="0">
              <a:ea typeface="MS PGothic" charset="0"/>
            </a:endParaRPr>
          </a:p>
          <a:p>
            <a:pPr marL="0" indent="0">
              <a:buNone/>
            </a:pPr>
            <a:r>
              <a:rPr lang="en-US" sz="2400" dirty="0">
                <a:ea typeface="MS PGothic" charset="0"/>
              </a:rPr>
              <a:t>What semaphores do we need? </a:t>
            </a:r>
          </a:p>
          <a:p>
            <a:pPr lvl="1"/>
            <a:endParaRPr lang="en-US" dirty="0">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43</a:t>
            </a:fld>
            <a:endParaRPr lang="en-US" dirty="0"/>
          </a:p>
        </p:txBody>
      </p:sp>
      <p:pic>
        <p:nvPicPr>
          <p:cNvPr id="3" name="Picture 2"/>
          <p:cNvPicPr>
            <a:picLocks noChangeAspect="1"/>
          </p:cNvPicPr>
          <p:nvPr/>
        </p:nvPicPr>
        <p:blipFill>
          <a:blip r:embed="rId3"/>
          <a:stretch>
            <a:fillRect/>
          </a:stretch>
        </p:blipFill>
        <p:spPr>
          <a:xfrm>
            <a:off x="6934200" y="3733800"/>
            <a:ext cx="3505200" cy="3133648"/>
          </a:xfrm>
          <a:prstGeom prst="rect">
            <a:avLst/>
          </a:prstGeom>
        </p:spPr>
      </p:pic>
      <p:sp>
        <p:nvSpPr>
          <p:cNvPr id="4" name="Rectangle 3"/>
          <p:cNvSpPr/>
          <p:nvPr/>
        </p:nvSpPr>
        <p:spPr>
          <a:xfrm>
            <a:off x="2057400" y="4800600"/>
            <a:ext cx="4953000" cy="1200328"/>
          </a:xfrm>
          <a:prstGeom prst="rect">
            <a:avLst/>
          </a:prstGeom>
        </p:spPr>
        <p:txBody>
          <a:bodyPr wrap="square">
            <a:spAutoFit/>
          </a:bodyPr>
          <a:lstStyle/>
          <a:p>
            <a:r>
              <a:rPr lang="en-US" sz="2400" dirty="0">
                <a:latin typeface="+mn-lt"/>
                <a:ea typeface="MS PGothic" charset="0"/>
              </a:rPr>
              <a:t>Semaphore</a:t>
            </a:r>
            <a:r>
              <a:rPr lang="en-US" sz="2400" b="1" dirty="0">
                <a:solidFill>
                  <a:srgbClr val="000000"/>
                </a:solidFill>
                <a:latin typeface="+mn-lt"/>
                <a:ea typeface="MS PGothic" charset="0"/>
              </a:rPr>
              <a:t> </a:t>
            </a:r>
            <a:r>
              <a:rPr lang="en-US" sz="2400" dirty="0" err="1">
                <a:solidFill>
                  <a:srgbClr val="FF0000"/>
                </a:solidFill>
                <a:latin typeface="+mn-lt"/>
                <a:ea typeface="MS PGothic" charset="0"/>
              </a:rPr>
              <a:t>rw_mutex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Semaphore </a:t>
            </a:r>
            <a:r>
              <a:rPr lang="en-US" sz="2400" dirty="0" err="1">
                <a:solidFill>
                  <a:srgbClr val="FF0000"/>
                </a:solidFill>
                <a:latin typeface="+mn-lt"/>
                <a:ea typeface="MS PGothic" charset="0"/>
              </a:rPr>
              <a:t>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Integer </a:t>
            </a:r>
            <a:r>
              <a:rPr lang="en-US" sz="2400" dirty="0" err="1">
                <a:solidFill>
                  <a:srgbClr val="FF0000"/>
                </a:solidFill>
                <a:latin typeface="+mn-lt"/>
                <a:ea typeface="MS PGothic" charset="0"/>
              </a:rPr>
              <a:t>read_count</a:t>
            </a:r>
            <a:r>
              <a:rPr lang="en-US" sz="2400" dirty="0">
                <a:latin typeface="+mn-lt"/>
                <a:ea typeface="MS PGothic" charset="0"/>
              </a:rPr>
              <a:t> initialized to 0</a:t>
            </a:r>
          </a:p>
        </p:txBody>
      </p:sp>
    </p:spTree>
    <p:extLst>
      <p:ext uri="{BB962C8B-B14F-4D97-AF65-F5344CB8AC3E}">
        <p14:creationId xmlns:p14="http://schemas.microsoft.com/office/powerpoint/2010/main" val="2441726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057400" y="228600"/>
            <a:ext cx="8382000" cy="609600"/>
          </a:xfrm>
        </p:spPr>
        <p:txBody>
          <a:bodyPr>
            <a:noAutofit/>
          </a:bodyPr>
          <a:lstStyle/>
          <a:p>
            <a:pPr eaLnBrk="1" hangingPunct="1"/>
            <a:r>
              <a:rPr lang="en-US" dirty="0">
                <a:latin typeface="+mn-lt"/>
                <a:ea typeface="MS PGothic" charset="0"/>
              </a:rPr>
              <a:t>The Dining-Philosophers Problem</a:t>
            </a:r>
          </a:p>
        </p:txBody>
      </p:sp>
      <p:sp>
        <p:nvSpPr>
          <p:cNvPr id="41987" name="Rectangle 3"/>
          <p:cNvSpPr>
            <a:spLocks noGrp="1" noChangeArrowheads="1"/>
          </p:cNvSpPr>
          <p:nvPr>
            <p:ph idx="1"/>
          </p:nvPr>
        </p:nvSpPr>
        <p:spPr>
          <a:xfrm>
            <a:off x="2286000" y="3733800"/>
            <a:ext cx="8001000" cy="2819400"/>
          </a:xfrm>
        </p:spPr>
        <p:txBody>
          <a:bodyPr>
            <a:noAutofit/>
          </a:bodyPr>
          <a:lstStyle/>
          <a:p>
            <a:pPr>
              <a:tabLst>
                <a:tab pos="1365250" algn="l"/>
                <a:tab pos="1538288" algn="l"/>
              </a:tabLst>
            </a:pPr>
            <a:r>
              <a:rPr lang="en-US" sz="2800" dirty="0">
                <a:ea typeface="MS PGothic" charset="0"/>
              </a:rPr>
              <a:t>Philosophers spend their lives thinking and </a:t>
            </a:r>
            <a:r>
              <a:rPr lang="en-US" sz="2800" dirty="0">
                <a:solidFill>
                  <a:srgbClr val="FF0000"/>
                </a:solidFill>
                <a:ea typeface="MS PGothic" charset="0"/>
              </a:rPr>
              <a:t>eating</a:t>
            </a:r>
          </a:p>
          <a:p>
            <a:pPr>
              <a:tabLst>
                <a:tab pos="1365250" algn="l"/>
                <a:tab pos="1538288" algn="l"/>
              </a:tabLst>
            </a:pPr>
            <a:r>
              <a:rPr lang="en-US" sz="2800" dirty="0">
                <a:ea typeface="MS PGothic" charset="0"/>
              </a:rPr>
              <a:t>O</a:t>
            </a:r>
            <a:r>
              <a:rPr lang="en-US" altLang="ja-JP" sz="2800" dirty="0">
                <a:ea typeface="MS PGothic" charset="0"/>
              </a:rPr>
              <a:t>ccasionally try to pick up </a:t>
            </a:r>
            <a:r>
              <a:rPr lang="en-US" altLang="ja-JP" sz="2800" dirty="0">
                <a:solidFill>
                  <a:srgbClr val="FF0000"/>
                </a:solidFill>
                <a:ea typeface="MS PGothic" charset="0"/>
              </a:rPr>
              <a:t>2 chopsticks</a:t>
            </a:r>
            <a:r>
              <a:rPr lang="en-US" altLang="ja-JP" sz="2800" dirty="0">
                <a:ea typeface="MS PGothic" charset="0"/>
              </a:rPr>
              <a:t> (one at a time) to eat from bowl</a:t>
            </a:r>
          </a:p>
          <a:p>
            <a:pPr>
              <a:tabLst>
                <a:tab pos="1365250" algn="l"/>
                <a:tab pos="1538288" algn="l"/>
              </a:tabLst>
            </a:pPr>
            <a:r>
              <a:rPr lang="en-US" sz="2800" dirty="0">
                <a:ea typeface="MS PGothic" charset="0"/>
              </a:rPr>
              <a:t>In the case of 5 philosophers: Shared data</a:t>
            </a:r>
          </a:p>
          <a:p>
            <a:pPr lvl="1">
              <a:tabLst>
                <a:tab pos="1365250" algn="l"/>
                <a:tab pos="1538288" algn="l"/>
              </a:tabLst>
            </a:pPr>
            <a:r>
              <a:rPr lang="en-US" sz="2400" dirty="0">
                <a:ea typeface="MS PGothic" charset="0"/>
              </a:rPr>
              <a:t>Bowl of rice</a:t>
            </a:r>
          </a:p>
          <a:p>
            <a:pPr lvl="1">
              <a:tabLst>
                <a:tab pos="1365250" algn="l"/>
                <a:tab pos="1538288" algn="l"/>
              </a:tabLst>
            </a:pPr>
            <a:r>
              <a:rPr lang="en-US" sz="2400" dirty="0">
                <a:ea typeface="MS PGothic" charset="0"/>
              </a:rPr>
              <a:t>Semaphore </a:t>
            </a:r>
            <a:r>
              <a:rPr lang="en-US" sz="2400" dirty="0">
                <a:solidFill>
                  <a:srgbClr val="FF0000"/>
                </a:solidFill>
                <a:ea typeface="MS PGothic" charset="0"/>
              </a:rPr>
              <a:t>chopstick [5]</a:t>
            </a:r>
            <a:r>
              <a:rPr lang="en-US" sz="2400" dirty="0">
                <a:ea typeface="MS PGothic" charset="0"/>
              </a:rPr>
              <a:t> initialized to 1</a:t>
            </a:r>
          </a:p>
        </p:txBody>
      </p:sp>
      <p:sp>
        <p:nvSpPr>
          <p:cNvPr id="2" name="Slide Number Placeholder 1"/>
          <p:cNvSpPr>
            <a:spLocks noGrp="1"/>
          </p:cNvSpPr>
          <p:nvPr>
            <p:ph type="sldNum" sz="quarter" idx="4"/>
          </p:nvPr>
        </p:nvSpPr>
        <p:spPr/>
        <p:txBody>
          <a:bodyPr/>
          <a:lstStyle/>
          <a:p>
            <a:fld id="{8353CCE1-ED68-4673-B2B8-9A8ACC32B759}" type="slidenum">
              <a:rPr lang="en-US" smtClean="0"/>
              <a:pPr/>
              <a:t>44</a:t>
            </a:fld>
            <a:endParaRPr lang="en-US" dirty="0"/>
          </a:p>
        </p:txBody>
      </p:sp>
      <p:pic>
        <p:nvPicPr>
          <p:cNvPr id="3" name="Picture 2"/>
          <p:cNvPicPr>
            <a:picLocks noChangeAspect="1"/>
          </p:cNvPicPr>
          <p:nvPr/>
        </p:nvPicPr>
        <p:blipFill>
          <a:blip r:embed="rId3"/>
          <a:stretch>
            <a:fillRect/>
          </a:stretch>
        </p:blipFill>
        <p:spPr>
          <a:xfrm>
            <a:off x="4648200" y="990600"/>
            <a:ext cx="2743200" cy="2743200"/>
          </a:xfrm>
          <a:prstGeom prst="rect">
            <a:avLst/>
          </a:prstGeom>
        </p:spPr>
      </p:pic>
    </p:spTree>
    <p:extLst>
      <p:ext uri="{BB962C8B-B14F-4D97-AF65-F5344CB8AC3E}">
        <p14:creationId xmlns:p14="http://schemas.microsoft.com/office/powerpoint/2010/main" val="4128701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176213"/>
            <a:ext cx="8229600" cy="814387"/>
          </a:xfrm>
        </p:spPr>
        <p:txBody>
          <a:bodyPr>
            <a:noAutofit/>
          </a:bodyPr>
          <a:lstStyle/>
          <a:p>
            <a:pPr eaLnBrk="1" hangingPunct="1"/>
            <a:r>
              <a:rPr lang="en-US" dirty="0">
                <a:ea typeface="MS PGothic" charset="0"/>
              </a:rPr>
              <a:t>Monitors</a:t>
            </a:r>
          </a:p>
        </p:txBody>
      </p:sp>
      <p:sp>
        <p:nvSpPr>
          <p:cNvPr id="46083" name="Rectangle 3"/>
          <p:cNvSpPr>
            <a:spLocks noGrp="1" noChangeArrowheads="1"/>
          </p:cNvSpPr>
          <p:nvPr>
            <p:ph idx="1"/>
          </p:nvPr>
        </p:nvSpPr>
        <p:spPr>
          <a:xfrm>
            <a:off x="2057401" y="990602"/>
            <a:ext cx="8458199" cy="5410199"/>
          </a:xfrm>
        </p:spPr>
        <p:txBody>
          <a:bodyPr>
            <a:normAutofit/>
          </a:bodyPr>
          <a:lstStyle/>
          <a:p>
            <a:pPr>
              <a:lnSpc>
                <a:spcPct val="80000"/>
              </a:lnSpc>
            </a:pPr>
            <a:r>
              <a:rPr lang="en-US" sz="2400" dirty="0">
                <a:ea typeface="MS PGothic" charset="0"/>
              </a:rPr>
              <a:t>A high-level abstraction for process synchronization</a:t>
            </a:r>
          </a:p>
          <a:p>
            <a:pPr>
              <a:lnSpc>
                <a:spcPct val="80000"/>
              </a:lnSpc>
            </a:pPr>
            <a:r>
              <a:rPr lang="en-US" sz="2400" dirty="0">
                <a:ea typeface="MS PGothic" charset="0"/>
              </a:rPr>
              <a:t>Abstract data type: internal variables only accessible by code within the procedure</a:t>
            </a:r>
          </a:p>
          <a:p>
            <a:pPr>
              <a:lnSpc>
                <a:spcPct val="80000"/>
              </a:lnSpc>
            </a:pPr>
            <a:r>
              <a:rPr lang="en-US" sz="2400" dirty="0">
                <a:ea typeface="MS PGothic" charset="0"/>
              </a:rPr>
              <a:t>Only </a:t>
            </a:r>
            <a:r>
              <a:rPr lang="en-US" sz="2400" dirty="0">
                <a:solidFill>
                  <a:srgbClr val="FF0000"/>
                </a:solidFill>
                <a:ea typeface="MS PGothic" charset="0"/>
              </a:rPr>
              <a:t>one process</a:t>
            </a:r>
            <a:r>
              <a:rPr lang="en-US" sz="2400" dirty="0">
                <a:ea typeface="MS PGothic" charset="0"/>
              </a:rPr>
              <a:t> may be active within the monitor at a time</a:t>
            </a:r>
          </a:p>
          <a:p>
            <a:pPr>
              <a:lnSpc>
                <a:spcPct val="80000"/>
              </a:lnSpc>
            </a:pPr>
            <a:r>
              <a:rPr lang="en-US" sz="2400" dirty="0">
                <a:ea typeface="MS PGothic" charset="0"/>
              </a:rPr>
              <a:t>But not powerful enough to model some synchronization schemes</a:t>
            </a:r>
            <a:endParaRPr lang="en-US" sz="1400" dirty="0">
              <a:solidFill>
                <a:srgbClr val="0000FF"/>
              </a:solidFill>
              <a:latin typeface="Helvetica" charset="0"/>
              <a:ea typeface="MS PGothic" charset="0"/>
            </a:endParaRPr>
          </a:p>
          <a:p>
            <a:pPr lvl="2">
              <a:lnSpc>
                <a:spcPct val="80000"/>
              </a:lnSpc>
              <a:buFont typeface="Webdings" charset="0"/>
              <a:buNone/>
            </a:pPr>
            <a:endParaRPr lang="en-US" sz="1400" dirty="0">
              <a:solidFill>
                <a:srgbClr val="0000FF"/>
              </a:solidFill>
              <a:latin typeface="Helvetica" charset="0"/>
              <a:ea typeface="MS PGothic" charset="0"/>
            </a:endParaRPr>
          </a:p>
          <a:p>
            <a:pPr lvl="2">
              <a:lnSpc>
                <a:spcPct val="80000"/>
              </a:lnSpc>
              <a:buFont typeface="Webdings" charset="0"/>
              <a:buNone/>
            </a:pPr>
            <a:r>
              <a:rPr lang="en-US" sz="2000" dirty="0">
                <a:solidFill>
                  <a:srgbClr val="000000"/>
                </a:solidFill>
                <a:latin typeface="Courier New" charset="0"/>
                <a:ea typeface="MS PGothic" charset="0"/>
              </a:rPr>
              <a:t>monitor monitor-name</a:t>
            </a:r>
          </a:p>
          <a:p>
            <a:pPr lvl="2">
              <a:lnSpc>
                <a:spcPct val="80000"/>
              </a:lnSpc>
              <a:buFont typeface="Webdings" charset="0"/>
              <a:buNone/>
            </a:pPr>
            <a:r>
              <a:rPr lang="en-US" sz="2000" dirty="0">
                <a:solidFill>
                  <a:srgbClr val="000000"/>
                </a:solidFill>
                <a:latin typeface="Courier New" charset="0"/>
                <a:ea typeface="MS PGothic" charset="0"/>
              </a:rPr>
              <a:t>{</a:t>
            </a:r>
          </a:p>
          <a:p>
            <a:pPr lvl="2">
              <a:lnSpc>
                <a:spcPct val="80000"/>
              </a:lnSpc>
              <a:buFont typeface="Webdings" charset="0"/>
              <a:buNone/>
            </a:pPr>
            <a:r>
              <a:rPr lang="en-US" sz="2000" dirty="0">
                <a:solidFill>
                  <a:srgbClr val="000000"/>
                </a:solidFill>
                <a:latin typeface="Courier New" charset="0"/>
                <a:ea typeface="MS PGothic" charset="0"/>
              </a:rPr>
              <a:t>	 // shared variable declarations</a:t>
            </a:r>
          </a:p>
          <a:p>
            <a:pPr lvl="2">
              <a:lnSpc>
                <a:spcPct val="80000"/>
              </a:lnSpc>
              <a:buFont typeface="Webdings" charset="0"/>
              <a:buNone/>
            </a:pPr>
            <a:r>
              <a:rPr lang="en-US" sz="2000" dirty="0">
                <a:solidFill>
                  <a:srgbClr val="000000"/>
                </a:solidFill>
                <a:latin typeface="Courier New" charset="0"/>
                <a:ea typeface="MS PGothic" charset="0"/>
              </a:rPr>
              <a:t>	 </a:t>
            </a:r>
            <a:r>
              <a:rPr lang="en-US" sz="2000" dirty="0">
                <a:solidFill>
                  <a:srgbClr val="FF0000"/>
                </a:solidFill>
                <a:latin typeface="Courier New" charset="0"/>
                <a:ea typeface="MS PGothic" charset="0"/>
              </a:rPr>
              <a:t>procedure P1 (…) { …. }</a:t>
            </a:r>
          </a:p>
          <a:p>
            <a:pPr lvl="2">
              <a:lnSpc>
                <a:spcPct val="80000"/>
              </a:lnSpc>
              <a:buFont typeface="Webdings" charset="0"/>
              <a:buNone/>
            </a:pPr>
            <a:endParaRPr lang="en-US" sz="2000" dirty="0">
              <a:solidFill>
                <a:srgbClr val="FF0000"/>
              </a:solidFill>
              <a:latin typeface="Courier New" charset="0"/>
              <a:ea typeface="MS PGothic" charset="0"/>
            </a:endParaRPr>
          </a:p>
          <a:p>
            <a:pPr lvl="2">
              <a:lnSpc>
                <a:spcPct val="80000"/>
              </a:lnSpc>
              <a:buFont typeface="Webdings" charset="0"/>
              <a:buNone/>
            </a:pPr>
            <a:r>
              <a:rPr lang="en-US" sz="2000" dirty="0">
                <a:solidFill>
                  <a:srgbClr val="FF0000"/>
                </a:solidFill>
                <a:latin typeface="Courier New" charset="0"/>
                <a:ea typeface="MS PGothic" charset="0"/>
              </a:rPr>
              <a:t>	 procedure </a:t>
            </a:r>
            <a:r>
              <a:rPr lang="en-US" sz="2000" dirty="0" err="1">
                <a:solidFill>
                  <a:srgbClr val="FF0000"/>
                </a:solidFill>
                <a:latin typeface="Courier New" charset="0"/>
                <a:ea typeface="MS PGothic" charset="0"/>
              </a:rPr>
              <a:t>Pn</a:t>
            </a:r>
            <a:r>
              <a:rPr lang="en-US" sz="2000" dirty="0">
                <a:solidFill>
                  <a:srgbClr val="FF0000"/>
                </a:solidFill>
                <a:latin typeface="Courier New" charset="0"/>
                <a:ea typeface="MS PGothic" charset="0"/>
              </a:rPr>
              <a:t> (…) {……}</a:t>
            </a:r>
          </a:p>
          <a:p>
            <a:pPr lvl="2">
              <a:lnSpc>
                <a:spcPct val="80000"/>
              </a:lnSpc>
              <a:buFont typeface="Webdings" charset="0"/>
              <a:buNone/>
            </a:pPr>
            <a:endParaRPr lang="en-US" sz="2000" dirty="0">
              <a:solidFill>
                <a:srgbClr val="000000"/>
              </a:solidFill>
              <a:latin typeface="Courier New" charset="0"/>
              <a:ea typeface="MS PGothic" charset="0"/>
            </a:endParaRPr>
          </a:p>
          <a:p>
            <a:pPr lvl="2">
              <a:lnSpc>
                <a:spcPct val="80000"/>
              </a:lnSpc>
              <a:buFont typeface="Webdings" charset="0"/>
              <a:buNone/>
            </a:pPr>
            <a:r>
              <a:rPr lang="en-US" sz="2000" dirty="0">
                <a:solidFill>
                  <a:srgbClr val="000000"/>
                </a:solidFill>
                <a:latin typeface="Courier New" charset="0"/>
                <a:ea typeface="MS PGothic" charset="0"/>
              </a:rPr>
              <a:t>  Initialization code (…) { … }</a:t>
            </a:r>
          </a:p>
          <a:p>
            <a:pPr lvl="2">
              <a:lnSpc>
                <a:spcPct val="80000"/>
              </a:lnSpc>
              <a:buFont typeface="Webdings" charset="0"/>
              <a:buNone/>
            </a:pPr>
            <a:r>
              <a:rPr lang="en-US" sz="2000" dirty="0">
                <a:solidFill>
                  <a:srgbClr val="000000"/>
                </a:solidFill>
                <a:latin typeface="Courier New" charset="0"/>
                <a:ea typeface="MS PGothic" charset="0"/>
              </a:rPr>
              <a:t>	</a:t>
            </a:r>
          </a:p>
          <a:p>
            <a:pPr lvl="2">
              <a:lnSpc>
                <a:spcPct val="80000"/>
              </a:lnSpc>
              <a:buFont typeface="Webdings" charset="0"/>
              <a:buNone/>
            </a:pPr>
            <a:r>
              <a:rPr lang="en-US" sz="2000" dirty="0">
                <a:solidFill>
                  <a:srgbClr val="000000"/>
                </a:solidFill>
                <a:latin typeface="Courier New" charset="0"/>
                <a:ea typeface="MS PGothic" charset="0"/>
              </a:rPr>
              <a:t>}</a:t>
            </a:r>
          </a:p>
        </p:txBody>
      </p:sp>
      <p:sp>
        <p:nvSpPr>
          <p:cNvPr id="2" name="Slide Number Placeholder 1"/>
          <p:cNvSpPr>
            <a:spLocks noGrp="1"/>
          </p:cNvSpPr>
          <p:nvPr>
            <p:ph type="sldNum" sz="quarter" idx="4"/>
          </p:nvPr>
        </p:nvSpPr>
        <p:spPr/>
        <p:txBody>
          <a:bodyPr/>
          <a:lstStyle/>
          <a:p>
            <a:fld id="{8353CCE1-ED68-4673-B2B8-9A8ACC32B759}" type="slidenum">
              <a:rPr lang="en-US" smtClean="0"/>
              <a:pPr/>
              <a:t>45</a:t>
            </a:fld>
            <a:endParaRPr lang="en-US" dirty="0"/>
          </a:p>
        </p:txBody>
      </p:sp>
    </p:spTree>
    <p:extLst>
      <p:ext uri="{BB962C8B-B14F-4D97-AF65-F5344CB8AC3E}">
        <p14:creationId xmlns:p14="http://schemas.microsoft.com/office/powerpoint/2010/main" val="1181697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828800" y="6324601"/>
            <a:ext cx="762000" cy="365125"/>
          </a:xfrm>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fld id="{A2F26D0F-7787-5C4C-99BF-4744DE7C3B5B}" type="slidenum">
              <a:rPr lang="en-US" sz="1400">
                <a:latin typeface="Arial" charset="0"/>
              </a:rPr>
              <a:pPr algn="l" eaLnBrk="1" hangingPunct="1"/>
              <a:t>46</a:t>
            </a:fld>
            <a:endParaRPr lang="en-US" sz="1400" dirty="0">
              <a:latin typeface="Arial" charset="0"/>
            </a:endParaRPr>
          </a:p>
        </p:txBody>
      </p:sp>
      <p:sp>
        <p:nvSpPr>
          <p:cNvPr id="2051" name="Rectangle 2"/>
          <p:cNvSpPr>
            <a:spLocks noGrp="1" noChangeArrowheads="1"/>
          </p:cNvSpPr>
          <p:nvPr>
            <p:ph type="ctrTitle"/>
          </p:nvPr>
        </p:nvSpPr>
        <p:spPr>
          <a:xfrm>
            <a:off x="2057400" y="914400"/>
            <a:ext cx="8077200" cy="4572000"/>
          </a:xfrm>
        </p:spPr>
        <p:txBody>
          <a:bodyPr>
            <a:normAutofit/>
          </a:bodyPr>
          <a:lstStyle/>
          <a:p>
            <a:pPr lvl="0"/>
            <a:r>
              <a:rPr lang="en-US" altLang="zh-CN" sz="3200" dirty="0">
                <a:latin typeface="+mn-lt"/>
                <a:ea typeface="宋体" charset="0"/>
                <a:cs typeface="宋体" charset="0"/>
              </a:rPr>
              <a:t>Project 2 – An Introduction to OS/161</a:t>
            </a:r>
            <a:br>
              <a:rPr lang="en-US" altLang="zh-CN" sz="3200" dirty="0">
                <a:latin typeface="+mn-lt"/>
                <a:ea typeface="宋体" charset="0"/>
                <a:cs typeface="宋体" charset="0"/>
              </a:rPr>
            </a:br>
            <a:r>
              <a:rPr lang="en-US" altLang="zh-CN" sz="3200" dirty="0">
                <a:latin typeface="+mn-lt"/>
                <a:ea typeface="宋体" charset="0"/>
                <a:cs typeface="宋体" charset="0"/>
              </a:rPr>
              <a:t>Details</a:t>
            </a:r>
            <a:br>
              <a:rPr lang="en-US" altLang="zh-CN" sz="3200" dirty="0">
                <a:latin typeface="+mn-lt"/>
                <a:ea typeface="宋体" charset="0"/>
                <a:cs typeface="宋体" charset="0"/>
              </a:rPr>
            </a:br>
            <a:br>
              <a:rPr lang="en-US" altLang="zh-CN" sz="3200" dirty="0">
                <a:latin typeface="+mn-lt"/>
                <a:ea typeface="宋体" charset="0"/>
                <a:cs typeface="宋体" charset="0"/>
              </a:rPr>
            </a:br>
            <a:r>
              <a:rPr lang="en-US" sz="3200" dirty="0">
                <a:solidFill>
                  <a:srgbClr val="FF0000"/>
                </a:solidFill>
                <a:latin typeface="+mn-lt"/>
                <a:cs typeface="Calibri"/>
              </a:rPr>
              <a:t>Task 3-Reading Code</a:t>
            </a:r>
            <a:br>
              <a:rPr lang="en-US" sz="3200" dirty="0">
                <a:solidFill>
                  <a:srgbClr val="FF0000"/>
                </a:solidFill>
                <a:latin typeface="+mn-lt"/>
                <a:cs typeface="Calibri"/>
              </a:rPr>
            </a:br>
            <a:br>
              <a:rPr lang="en-US" sz="3200" dirty="0">
                <a:solidFill>
                  <a:srgbClr val="FF0000"/>
                </a:solidFill>
                <a:latin typeface="+mn-lt"/>
                <a:cs typeface="Calibri"/>
              </a:rPr>
            </a:br>
            <a:br>
              <a:rPr lang="en-US" sz="3200" dirty="0">
                <a:solidFill>
                  <a:srgbClr val="FF0000"/>
                </a:solidFill>
                <a:latin typeface="+mn-lt"/>
                <a:cs typeface="Calibri"/>
              </a:rPr>
            </a:br>
            <a:r>
              <a:rPr lang="en-US" sz="3200" dirty="0">
                <a:latin typeface="+mn-lt"/>
                <a:cs typeface="Calibri"/>
              </a:rPr>
              <a:t>Project 3 – Synchronization</a:t>
            </a:r>
            <a:br>
              <a:rPr lang="en-US" sz="3200" dirty="0">
                <a:latin typeface="+mn-lt"/>
                <a:cs typeface="Calibri"/>
              </a:rPr>
            </a:br>
            <a:br>
              <a:rPr lang="en-US" sz="3200" dirty="0">
                <a:latin typeface="+mn-lt"/>
                <a:cs typeface="Calibri"/>
              </a:rPr>
            </a:br>
            <a:r>
              <a:rPr lang="en-US" sz="3200" dirty="0">
                <a:solidFill>
                  <a:srgbClr val="FF0000"/>
                </a:solidFill>
                <a:latin typeface="+mn-lt"/>
                <a:cs typeface="Calibri"/>
              </a:rPr>
              <a:t>Task 1: Code-Reading Assignment </a:t>
            </a:r>
            <a:endParaRPr lang="en-US" altLang="zh-CN" sz="3200" dirty="0">
              <a:solidFill>
                <a:srgbClr val="FF0000"/>
              </a:solidFill>
              <a:latin typeface="+mn-lt"/>
              <a:ea typeface="宋体" charset="0"/>
              <a:cs typeface="宋体" charset="0"/>
            </a:endParaRPr>
          </a:p>
        </p:txBody>
      </p:sp>
    </p:spTree>
    <p:extLst>
      <p:ext uri="{BB962C8B-B14F-4D97-AF65-F5344CB8AC3E}">
        <p14:creationId xmlns:p14="http://schemas.microsoft.com/office/powerpoint/2010/main" val="186874748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latin typeface="Calibri"/>
                <a:cs typeface="Calibri"/>
              </a:rPr>
              <a:t>Locks in OS/161</a:t>
            </a:r>
          </a:p>
        </p:txBody>
      </p:sp>
      <p:sp>
        <p:nvSpPr>
          <p:cNvPr id="4" name="Slide Number Placeholder 3"/>
          <p:cNvSpPr>
            <a:spLocks noGrp="1"/>
          </p:cNvSpPr>
          <p:nvPr>
            <p:ph type="sldNum" sz="quarter" idx="11"/>
          </p:nvPr>
        </p:nvSpPr>
        <p:spPr/>
        <p:txBody>
          <a:bodyPr/>
          <a:lstStyle/>
          <a:p>
            <a:fld id="{211DD708-9C6C-BC4A-8ACC-1131D652BA95}" type="slidenum">
              <a:rPr lang="en-US" smtClean="0"/>
              <a:pPr/>
              <a:t>47</a:t>
            </a:fld>
            <a:endParaRPr lang="en-US" dirty="0"/>
          </a:p>
        </p:txBody>
      </p:sp>
      <p:sp>
        <p:nvSpPr>
          <p:cNvPr id="5" name="Rectangle 4"/>
          <p:cNvSpPr/>
          <p:nvPr/>
        </p:nvSpPr>
        <p:spPr>
          <a:xfrm>
            <a:off x="1828800" y="935534"/>
            <a:ext cx="8686800" cy="4524315"/>
          </a:xfrm>
          <a:prstGeom prst="rect">
            <a:avLst/>
          </a:prstGeom>
        </p:spPr>
        <p:txBody>
          <a:bodyPr wrap="square">
            <a:spAutoFit/>
          </a:bodyPr>
          <a:lstStyle/>
          <a:p>
            <a:r>
              <a:rPr lang="en-US" sz="2400" dirty="0">
                <a:latin typeface="Courier New"/>
                <a:cs typeface="Courier New"/>
              </a:rPr>
              <a:t>/* kern/include/</a:t>
            </a:r>
            <a:r>
              <a:rPr lang="en-US" sz="2400" dirty="0" err="1">
                <a:latin typeface="Courier New"/>
                <a:cs typeface="Courier New"/>
              </a:rPr>
              <a:t>synch.h</a:t>
            </a:r>
            <a:r>
              <a:rPr lang="en-US" sz="2400" dirty="0">
                <a:latin typeface="Courier New"/>
                <a:cs typeface="Courier New"/>
              </a:rPr>
              <a:t> */</a:t>
            </a:r>
          </a:p>
          <a:p>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	char *name;</a:t>
            </a:r>
          </a:p>
          <a:p>
            <a:r>
              <a:rPr lang="en-US" sz="2400" dirty="0">
                <a:latin typeface="Courier New"/>
                <a:cs typeface="Courier New"/>
              </a:rPr>
              <a:t>	</a:t>
            </a:r>
            <a:r>
              <a:rPr lang="en-US" sz="2400" dirty="0">
                <a:solidFill>
                  <a:srgbClr val="FF3300"/>
                </a:solidFill>
                <a:latin typeface="Courier New"/>
                <a:cs typeface="Courier New"/>
              </a:rPr>
              <a:t>/* add what you need here. How? */</a:t>
            </a:r>
          </a:p>
          <a:p>
            <a:endParaRPr lang="en-US" sz="2400" dirty="0"/>
          </a:p>
          <a:p>
            <a:r>
              <a:rPr lang="en-US" sz="2400" dirty="0">
                <a:latin typeface="Courier New"/>
                <a:cs typeface="Courier New"/>
              </a:rPr>
              <a:t>};</a:t>
            </a:r>
          </a:p>
          <a:p>
            <a:endParaRPr lang="en-US" sz="2400" dirty="0">
              <a:latin typeface="Courier New"/>
              <a:cs typeface="Courier New"/>
            </a:endParaRPr>
          </a:p>
          <a:p>
            <a:r>
              <a:rPr lang="en-US" sz="2400" dirty="0" err="1">
                <a:latin typeface="Courier New"/>
                <a:cs typeface="Courier New"/>
              </a:rPr>
              <a:t>struct</a:t>
            </a:r>
            <a:r>
              <a:rPr lang="en-US" sz="2400" dirty="0">
                <a:latin typeface="Courier New"/>
                <a:cs typeface="Courier New"/>
              </a:rPr>
              <a:t> lock *</a:t>
            </a:r>
            <a:r>
              <a:rPr lang="en-US" sz="2400" dirty="0" err="1">
                <a:latin typeface="Courier New"/>
                <a:cs typeface="Courier New"/>
              </a:rPr>
              <a:t>lock_create</a:t>
            </a:r>
            <a:r>
              <a:rPr lang="en-US" sz="2400" dirty="0">
                <a:latin typeface="Courier New"/>
                <a:cs typeface="Courier New"/>
              </a:rPr>
              <a:t>(</a:t>
            </a:r>
            <a:r>
              <a:rPr lang="en-US" sz="2400" dirty="0" err="1">
                <a:latin typeface="Courier New"/>
                <a:cs typeface="Courier New"/>
              </a:rPr>
              <a:t>const</a:t>
            </a:r>
            <a:r>
              <a:rPr lang="en-US" sz="2400" dirty="0">
                <a:latin typeface="Courier New"/>
                <a:cs typeface="Courier New"/>
              </a:rPr>
              <a:t> char *name);</a:t>
            </a:r>
          </a:p>
          <a:p>
            <a:r>
              <a:rPr lang="en-US" sz="2400" dirty="0">
                <a:latin typeface="Courier New"/>
                <a:cs typeface="Courier New"/>
              </a:rPr>
              <a:t>void         </a:t>
            </a:r>
            <a:r>
              <a:rPr lang="en-US" sz="2400" dirty="0" err="1">
                <a:latin typeface="Courier New"/>
                <a:cs typeface="Courier New"/>
              </a:rPr>
              <a:t>lock_acquire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lock_release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lock_do_i_hold</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lock_destroy</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p:txBody>
      </p:sp>
      <p:sp>
        <p:nvSpPr>
          <p:cNvPr id="3" name="Rectangle 2"/>
          <p:cNvSpPr/>
          <p:nvPr/>
        </p:nvSpPr>
        <p:spPr>
          <a:xfrm>
            <a:off x="2710927" y="2438401"/>
            <a:ext cx="7467600" cy="461665"/>
          </a:xfrm>
          <a:prstGeom prst="rect">
            <a:avLst/>
          </a:prstGeom>
        </p:spPr>
        <p:txBody>
          <a:bodyPr wrap="square">
            <a:spAutoFit/>
          </a:bodyPr>
          <a:lstStyle/>
          <a:p>
            <a:r>
              <a:rPr lang="en-US" sz="2400" dirty="0" err="1">
                <a:solidFill>
                  <a:srgbClr val="FF3300"/>
                </a:solidFill>
                <a:latin typeface="Courier New"/>
                <a:cs typeface="Courier New"/>
              </a:rPr>
              <a:t>struct</a:t>
            </a:r>
            <a:r>
              <a:rPr lang="en-US" sz="2400" dirty="0">
                <a:solidFill>
                  <a:srgbClr val="FF3300"/>
                </a:solidFill>
                <a:latin typeface="Courier New"/>
                <a:cs typeface="Courier New"/>
              </a:rPr>
              <a:t> thread *volatile holder;</a:t>
            </a:r>
            <a:endParaRPr lang="en-US" sz="2400" dirty="0"/>
          </a:p>
        </p:txBody>
      </p:sp>
    </p:spTree>
    <p:extLst>
      <p:ext uri="{BB962C8B-B14F-4D97-AF65-F5344CB8AC3E}">
        <p14:creationId xmlns:p14="http://schemas.microsoft.com/office/powerpoint/2010/main" val="492777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934045"/>
          </a:xfrm>
        </p:spPr>
        <p:txBody>
          <a:bodyPr/>
          <a:lstStyle/>
          <a:p>
            <a:r>
              <a:rPr lang="en-US" sz="4000" dirty="0">
                <a:latin typeface="Calibri"/>
                <a:cs typeface="Calibri"/>
              </a:rPr>
              <a:t>Implementing </a:t>
            </a:r>
            <a:r>
              <a:rPr lang="en-US" sz="4000" dirty="0" err="1">
                <a:latin typeface="Courier New" panose="02070309020205020404" pitchFamily="49" charset="0"/>
                <a:cs typeface="Courier New" panose="02070309020205020404" pitchFamily="49" charset="0"/>
              </a:rPr>
              <a:t>lock_acquire</a:t>
            </a:r>
            <a:r>
              <a:rPr lang="en-US" sz="4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48</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Tree>
    <p:extLst>
      <p:ext uri="{BB962C8B-B14F-4D97-AF65-F5344CB8AC3E}">
        <p14:creationId xmlns:p14="http://schemas.microsoft.com/office/powerpoint/2010/main" val="2749274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1905000" y="6172200"/>
            <a:ext cx="1219200" cy="476250"/>
          </a:xfrm>
        </p:spPr>
        <p:txBody>
          <a:bodyPr/>
          <a:lstStyle/>
          <a:p>
            <a:fld id="{211DD708-9C6C-BC4A-8ACC-1131D652BA95}" type="slidenum">
              <a:rPr lang="en-US" smtClean="0"/>
              <a:pPr/>
              <a:t>49</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void P(</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semaphore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 NULL);</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while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-&gt;count==0) {</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thread_sleep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430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1981200" y="338138"/>
            <a:ext cx="8229600" cy="1643062"/>
          </a:xfrm>
        </p:spPr>
        <p:txBody>
          <a:bodyPr>
            <a:normAutofit fontScale="90000"/>
          </a:bodyPr>
          <a:lstStyle/>
          <a:p>
            <a:r>
              <a:rPr lang="en-US" dirty="0">
                <a:latin typeface="Calibri"/>
                <a:ea typeface="MS PGothic" charset="0"/>
                <a:cs typeface="Calibri"/>
              </a:rPr>
              <a:t>What do users and mainframes want from operating systems, respectively?</a:t>
            </a:r>
          </a:p>
        </p:txBody>
      </p:sp>
      <p:sp>
        <p:nvSpPr>
          <p:cNvPr id="9219" name="Content Placeholder 2"/>
          <p:cNvSpPr>
            <a:spLocks noGrp="1"/>
          </p:cNvSpPr>
          <p:nvPr>
            <p:ph idx="4294967295"/>
          </p:nvPr>
        </p:nvSpPr>
        <p:spPr>
          <a:xfrm>
            <a:off x="2362200" y="2133600"/>
            <a:ext cx="7575550" cy="4038600"/>
          </a:xfrm>
        </p:spPr>
        <p:txBody>
          <a:bodyPr>
            <a:normAutofit lnSpcReduction="10000"/>
          </a:bodyPr>
          <a:lstStyle/>
          <a:p>
            <a:r>
              <a:rPr lang="en-US" dirty="0">
                <a:latin typeface="Calibri"/>
                <a:ea typeface="MS PGothic" charset="0"/>
                <a:cs typeface="Calibri"/>
              </a:rPr>
              <a:t>Convenience</a:t>
            </a:r>
          </a:p>
          <a:p>
            <a:r>
              <a:rPr lang="en-US" altLang="ja-JP" dirty="0">
                <a:latin typeface="Calibri"/>
                <a:ea typeface="MS PGothic" charset="0"/>
                <a:cs typeface="Calibri"/>
              </a:rPr>
              <a:t>Resource utilization</a:t>
            </a:r>
          </a:p>
          <a:p>
            <a:r>
              <a:rPr lang="en-US" dirty="0">
                <a:latin typeface="Calibri"/>
                <a:ea typeface="MS PGothic" charset="0"/>
                <a:cs typeface="Calibri"/>
              </a:rPr>
              <a:t>Ease of use</a:t>
            </a:r>
          </a:p>
          <a:p>
            <a:r>
              <a:rPr lang="en-US" dirty="0">
                <a:latin typeface="Calibri"/>
                <a:ea typeface="MS PGothic" charset="0"/>
                <a:cs typeface="Calibri"/>
              </a:rPr>
              <a:t>Fast throughput</a:t>
            </a:r>
          </a:p>
          <a:p>
            <a:r>
              <a:rPr lang="en-US" dirty="0">
                <a:latin typeface="Calibri"/>
                <a:ea typeface="MS PGothic" charset="0"/>
                <a:cs typeface="Calibri"/>
              </a:rPr>
              <a:t>Short response time</a:t>
            </a:r>
          </a:p>
          <a:p>
            <a:r>
              <a:rPr lang="en-US" dirty="0">
                <a:latin typeface="Calibri"/>
                <a:ea typeface="MS PGothic" charset="0"/>
                <a:cs typeface="Calibri"/>
              </a:rPr>
              <a:t>Low cooling cost</a:t>
            </a:r>
          </a:p>
          <a:p>
            <a:r>
              <a:rPr lang="en-US" dirty="0">
                <a:latin typeface="Calibri"/>
                <a:ea typeface="MS PGothic" charset="0"/>
                <a:cs typeface="Calibri"/>
              </a:rPr>
              <a:t>Long battery life</a:t>
            </a:r>
          </a:p>
        </p:txBody>
      </p:sp>
      <p:sp>
        <p:nvSpPr>
          <p:cNvPr id="2" name="Slide Number Placeholder 1"/>
          <p:cNvSpPr>
            <a:spLocks noGrp="1"/>
          </p:cNvSpPr>
          <p:nvPr>
            <p:ph type="sldNum" sz="quarter" idx="11"/>
          </p:nvPr>
        </p:nvSpPr>
        <p:spPr/>
        <p:txBody>
          <a:bodyPr/>
          <a:lstStyle/>
          <a:p>
            <a:pPr>
              <a:defRPr/>
            </a:pPr>
            <a:fld id="{C38DD9D0-E383-4624-BD3E-6BD72B93079C}" type="slidenum">
              <a:rPr lang="en-US" smtClean="0"/>
              <a:pPr>
                <a:defRPr/>
              </a:pPr>
              <a:t>5</a:t>
            </a:fld>
            <a:endParaRPr lang="en-US" dirty="0"/>
          </a:p>
        </p:txBody>
      </p:sp>
    </p:spTree>
    <p:extLst>
      <p:ext uri="{BB962C8B-B14F-4D97-AF65-F5344CB8AC3E}">
        <p14:creationId xmlns:p14="http://schemas.microsoft.com/office/powerpoint/2010/main" val="4259766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50</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void V(</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semaphore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 NULL);</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thread_wakeup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5943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1"/>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lock_do_i_hold</a:t>
            </a:r>
            <a:r>
              <a:rPr lang="en-US" sz="3600" dirty="0">
                <a:latin typeface="Calibri"/>
                <a:cs typeface="Calibri"/>
              </a:rPr>
              <a:t>?</a:t>
            </a:r>
            <a:endParaRPr lang="en-US" sz="3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51</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7415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667000" y="533400"/>
            <a:ext cx="7510462" cy="576262"/>
          </a:xfrm>
        </p:spPr>
        <p:txBody>
          <a:bodyPr>
            <a:normAutofit fontScale="90000"/>
          </a:bodyPr>
          <a:lstStyle/>
          <a:p>
            <a:pPr eaLnBrk="1" hangingPunct="1"/>
            <a:r>
              <a:rPr lang="en-US" dirty="0">
                <a:latin typeface="Calibri"/>
                <a:ea typeface="MS PGothic" charset="0"/>
                <a:cs typeface="Calibri"/>
              </a:rPr>
              <a:t>System View: Operating System Definition</a:t>
            </a:r>
          </a:p>
        </p:txBody>
      </p:sp>
      <p:sp>
        <p:nvSpPr>
          <p:cNvPr id="10243" name="Rectangle 3"/>
          <p:cNvSpPr>
            <a:spLocks noGrp="1" noChangeArrowheads="1"/>
          </p:cNvSpPr>
          <p:nvPr>
            <p:ph type="body" idx="4294967295"/>
          </p:nvPr>
        </p:nvSpPr>
        <p:spPr>
          <a:xfrm>
            <a:off x="1893888" y="1600201"/>
            <a:ext cx="7021512" cy="4265613"/>
          </a:xfrm>
        </p:spPr>
        <p:txBody>
          <a:bodyPr/>
          <a:lstStyle/>
          <a:p>
            <a:r>
              <a:rPr lang="en-US" dirty="0">
                <a:latin typeface="Calibri"/>
                <a:ea typeface="MS PGothic" charset="0"/>
                <a:cs typeface="Calibri"/>
              </a:rPr>
              <a:t>OS is a </a:t>
            </a:r>
            <a:r>
              <a:rPr lang="en-US" b="1" dirty="0">
                <a:solidFill>
                  <a:srgbClr val="3366FF"/>
                </a:solidFill>
                <a:latin typeface="Calibri"/>
                <a:ea typeface="MS PGothic" charset="0"/>
                <a:cs typeface="Calibri"/>
              </a:rPr>
              <a:t>resource allocator</a:t>
            </a:r>
          </a:p>
          <a:p>
            <a:pPr lvl="1"/>
            <a:r>
              <a:rPr lang="en-US" dirty="0">
                <a:latin typeface="Calibri"/>
                <a:ea typeface="MS PGothic" charset="0"/>
                <a:cs typeface="Calibri"/>
              </a:rPr>
              <a:t>Manages all resources</a:t>
            </a:r>
          </a:p>
          <a:p>
            <a:pPr lvl="1"/>
            <a:r>
              <a:rPr lang="en-US" dirty="0">
                <a:latin typeface="Calibri"/>
                <a:ea typeface="MS PGothic" charset="0"/>
                <a:cs typeface="Calibri"/>
              </a:rPr>
              <a:t>Decides between conflicting requests for efficient and fair resource use</a:t>
            </a:r>
          </a:p>
          <a:p>
            <a:r>
              <a:rPr lang="en-US" dirty="0">
                <a:latin typeface="Calibri"/>
                <a:ea typeface="MS PGothic" charset="0"/>
                <a:cs typeface="Calibri"/>
              </a:rPr>
              <a:t>OS is a </a:t>
            </a:r>
            <a:r>
              <a:rPr lang="en-US" b="1" dirty="0">
                <a:solidFill>
                  <a:srgbClr val="3366FF"/>
                </a:solidFill>
                <a:latin typeface="Calibri"/>
                <a:ea typeface="MS PGothic" charset="0"/>
                <a:cs typeface="Calibri"/>
              </a:rPr>
              <a:t>control progra</a:t>
            </a:r>
            <a:r>
              <a:rPr lang="en-US" b="1" dirty="0">
                <a:solidFill>
                  <a:srgbClr val="3366FF"/>
                </a:solidFill>
                <a:latin typeface="Helvetica" charset="0"/>
                <a:ea typeface="MS PGothic" charset="0"/>
              </a:rPr>
              <a:t>m</a:t>
            </a:r>
          </a:p>
          <a:p>
            <a:pPr lvl="1"/>
            <a:r>
              <a:rPr lang="en-US" dirty="0">
                <a:latin typeface="Helvetica" charset="0"/>
                <a:ea typeface="MS PGothic" charset="0"/>
              </a:rPr>
              <a:t>Controls execution of programs to prevent errors and improper use of the computer</a:t>
            </a:r>
          </a:p>
        </p:txBody>
      </p:sp>
      <p:sp>
        <p:nvSpPr>
          <p:cNvPr id="4" name="Slide Number Placeholder 3"/>
          <p:cNvSpPr>
            <a:spLocks noGrp="1"/>
          </p:cNvSpPr>
          <p:nvPr>
            <p:ph type="sldNum" sz="quarter" idx="11"/>
          </p:nvPr>
        </p:nvSpPr>
        <p:spPr/>
        <p:txBody>
          <a:bodyPr/>
          <a:lstStyle/>
          <a:p>
            <a:pPr>
              <a:defRPr/>
            </a:pPr>
            <a:fld id="{C38DD9D0-E383-4624-BD3E-6BD72B93079C}" type="slidenum">
              <a:rPr lang="en-US" smtClean="0"/>
              <a:pPr>
                <a:defRPr/>
              </a:pPr>
              <a:t>6</a:t>
            </a:fld>
            <a:endParaRPr lang="en-US"/>
          </a:p>
        </p:txBody>
      </p:sp>
    </p:spTree>
    <p:extLst>
      <p:ext uri="{BB962C8B-B14F-4D97-AF65-F5344CB8AC3E}">
        <p14:creationId xmlns:p14="http://schemas.microsoft.com/office/powerpoint/2010/main" val="121034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dirty="0">
                <a:latin typeface="Calibri"/>
                <a:cs typeface="Calibri"/>
              </a:rPr>
              <a:t>Key Interfaces</a:t>
            </a:r>
          </a:p>
        </p:txBody>
      </p:sp>
      <p:sp>
        <p:nvSpPr>
          <p:cNvPr id="4" name="Content Placeholder 3"/>
          <p:cNvSpPr>
            <a:spLocks noGrp="1"/>
          </p:cNvSpPr>
          <p:nvPr>
            <p:ph sz="half" idx="1"/>
          </p:nvPr>
        </p:nvSpPr>
        <p:spPr>
          <a:xfrm>
            <a:off x="2178050" y="1828802"/>
            <a:ext cx="7848600" cy="3962399"/>
          </a:xfrm>
        </p:spPr>
        <p:txBody>
          <a:bodyPr>
            <a:noAutofit/>
          </a:bodyPr>
          <a:lstStyle/>
          <a:p>
            <a:r>
              <a:rPr lang="en-US" sz="3200" dirty="0">
                <a:latin typeface="Calibri"/>
                <a:cs typeface="Calibri"/>
              </a:rPr>
              <a:t>Application programming interface (API)</a:t>
            </a:r>
          </a:p>
          <a:p>
            <a:endParaRPr lang="en-US" sz="3200" dirty="0">
              <a:latin typeface="Calibri"/>
              <a:cs typeface="Calibri"/>
            </a:endParaRPr>
          </a:p>
          <a:p>
            <a:r>
              <a:rPr lang="en-US" sz="3200" dirty="0">
                <a:latin typeface="Calibri"/>
                <a:cs typeface="Calibri"/>
              </a:rPr>
              <a:t>Application binary interface (ABI)</a:t>
            </a:r>
          </a:p>
          <a:p>
            <a:endParaRPr lang="en-US" sz="3200" dirty="0">
              <a:latin typeface="Calibri"/>
              <a:cs typeface="Calibri"/>
            </a:endParaRPr>
          </a:p>
          <a:p>
            <a:r>
              <a:rPr lang="en-US" sz="3200" dirty="0">
                <a:latin typeface="Calibri"/>
                <a:cs typeface="Calibri"/>
              </a:rPr>
              <a:t>Instruction set architecture (ISA) –COMP4300 (e.g., </a:t>
            </a:r>
            <a:r>
              <a:rPr lang="nb-NO" sz="3200" dirty="0" err="1">
                <a:latin typeface="Courier"/>
                <a:cs typeface="Courier"/>
              </a:rPr>
              <a:t>add</a:t>
            </a:r>
            <a:r>
              <a:rPr lang="nb-NO" sz="3200" dirty="0">
                <a:latin typeface="Courier"/>
                <a:cs typeface="Courier"/>
              </a:rPr>
              <a:t> $</a:t>
            </a:r>
            <a:r>
              <a:rPr lang="nb-NO" sz="3200" dirty="0" err="1">
                <a:latin typeface="Courier"/>
                <a:cs typeface="Courier"/>
              </a:rPr>
              <a:t>d,$s,$t</a:t>
            </a:r>
            <a:r>
              <a:rPr lang="nb-NO" sz="3200" dirty="0">
                <a:latin typeface="Calibri"/>
                <a:cs typeface="Calibri"/>
              </a:rPr>
              <a:t>)</a:t>
            </a:r>
            <a:endParaRPr lang="en-US" sz="3200" dirty="0">
              <a:latin typeface="Calibri"/>
              <a:cs typeface="Calibri"/>
            </a:endParaRPr>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7</a:t>
            </a:fld>
            <a:endParaRPr lang="en-US" dirty="0"/>
          </a:p>
        </p:txBody>
      </p:sp>
    </p:spTree>
    <p:extLst>
      <p:ext uri="{BB962C8B-B14F-4D97-AF65-F5344CB8AC3E}">
        <p14:creationId xmlns:p14="http://schemas.microsoft.com/office/powerpoint/2010/main" val="224467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latin typeface="Calibri"/>
                <a:ea typeface="MS PGothic" charset="0"/>
                <a:cs typeface="Calibri"/>
              </a:rPr>
              <a:t>Serial Processing</a:t>
            </a:r>
          </a:p>
        </p:txBody>
      </p:sp>
      <p:sp>
        <p:nvSpPr>
          <p:cNvPr id="4" name="Text Placeholder 3"/>
          <p:cNvSpPr>
            <a:spLocks noGrp="1"/>
          </p:cNvSpPr>
          <p:nvPr>
            <p:ph type="body" idx="1"/>
          </p:nvPr>
        </p:nvSpPr>
        <p:spPr>
          <a:xfrm>
            <a:off x="2133600" y="1174586"/>
            <a:ext cx="3657600" cy="730415"/>
          </a:xfrm>
        </p:spPr>
        <p:txBody>
          <a:bodyPr/>
          <a:lstStyle/>
          <a:p>
            <a:r>
              <a:rPr lang="en-US" sz="3200" dirty="0">
                <a:latin typeface="Calibri"/>
                <a:cs typeface="Calibri"/>
              </a:rPr>
              <a:t>Earliest Computers:</a:t>
            </a:r>
          </a:p>
        </p:txBody>
      </p:sp>
      <p:sp>
        <p:nvSpPr>
          <p:cNvPr id="3" name="Content Placeholder 2"/>
          <p:cNvSpPr>
            <a:spLocks noGrp="1"/>
          </p:cNvSpPr>
          <p:nvPr>
            <p:ph sz="half" idx="2"/>
          </p:nvPr>
        </p:nvSpPr>
        <p:spPr>
          <a:xfrm>
            <a:off x="2133600" y="2057400"/>
            <a:ext cx="3657600" cy="4167188"/>
          </a:xfrm>
        </p:spPr>
        <p:txBody>
          <a:bodyPr>
            <a:noAutofit/>
          </a:bodyPr>
          <a:lstStyle/>
          <a:p>
            <a:r>
              <a:rPr lang="en-US" dirty="0">
                <a:latin typeface="Calibri"/>
                <a:cs typeface="Calibri"/>
              </a:rPr>
              <a:t>No operating system</a:t>
            </a:r>
          </a:p>
          <a:p>
            <a:pPr lvl="2"/>
            <a:r>
              <a:rPr lang="en-US" dirty="0">
                <a:latin typeface="Calibri"/>
                <a:cs typeface="Calibri"/>
              </a:rPr>
              <a:t>programmers interacted directly with the computer hardware</a:t>
            </a:r>
          </a:p>
          <a:p>
            <a:r>
              <a:rPr lang="en-US" dirty="0">
                <a:latin typeface="Calibri"/>
                <a:cs typeface="Calibri"/>
              </a:rPr>
              <a:t>Computers ran from a console with display lights, toggle switches, some form of input device, and a printer</a:t>
            </a:r>
          </a:p>
          <a:p>
            <a:r>
              <a:rPr lang="en-US" dirty="0">
                <a:latin typeface="Calibri"/>
                <a:cs typeface="Calibri"/>
              </a:rPr>
              <a:t>Users have access to the computer in “series”</a:t>
            </a:r>
          </a:p>
        </p:txBody>
      </p:sp>
      <p:sp>
        <p:nvSpPr>
          <p:cNvPr id="5" name="Text Placeholder 4"/>
          <p:cNvSpPr>
            <a:spLocks noGrp="1"/>
          </p:cNvSpPr>
          <p:nvPr>
            <p:ph type="body" sz="quarter" idx="3"/>
          </p:nvPr>
        </p:nvSpPr>
        <p:spPr>
          <a:xfrm>
            <a:off x="6324600" y="1143001"/>
            <a:ext cx="3657600" cy="730415"/>
          </a:xfrm>
        </p:spPr>
        <p:txBody>
          <a:bodyPr/>
          <a:lstStyle/>
          <a:p>
            <a:r>
              <a:rPr lang="en-US" sz="3200" dirty="0">
                <a:latin typeface="Calibri"/>
                <a:cs typeface="Calibri"/>
              </a:rPr>
              <a:t>Problems:</a:t>
            </a:r>
          </a:p>
        </p:txBody>
      </p:sp>
      <p:sp>
        <p:nvSpPr>
          <p:cNvPr id="6" name="Content Placeholder 5"/>
          <p:cNvSpPr>
            <a:spLocks noGrp="1"/>
          </p:cNvSpPr>
          <p:nvPr>
            <p:ph sz="quarter" idx="4"/>
          </p:nvPr>
        </p:nvSpPr>
        <p:spPr>
          <a:xfrm>
            <a:off x="6324600" y="2133600"/>
            <a:ext cx="3657600" cy="3962400"/>
          </a:xfrm>
        </p:spPr>
        <p:txBody>
          <a:bodyPr>
            <a:noAutofit/>
          </a:bodyPr>
          <a:lstStyle/>
          <a:p>
            <a:r>
              <a:rPr lang="en-US" dirty="0">
                <a:latin typeface="Calibri"/>
                <a:cs typeface="Calibri"/>
              </a:rPr>
              <a:t>Scheduling:</a:t>
            </a:r>
          </a:p>
          <a:p>
            <a:pPr lvl="1"/>
            <a:r>
              <a:rPr lang="en-US" sz="1800" dirty="0">
                <a:latin typeface="Calibri"/>
                <a:cs typeface="Calibri"/>
              </a:rPr>
              <a:t>most installations used a hardcopy sign-up sheet to reserve computer time</a:t>
            </a:r>
          </a:p>
          <a:p>
            <a:pPr lvl="1"/>
            <a:r>
              <a:rPr lang="en-US" sz="1800" dirty="0">
                <a:latin typeface="Calibri"/>
                <a:cs typeface="Calibri"/>
              </a:rPr>
              <a:t>time allocations could run short or long, resulting in wasted computer time</a:t>
            </a:r>
          </a:p>
          <a:p>
            <a:pPr marL="339725" lvl="3" indent="-285750">
              <a:spcBef>
                <a:spcPts val="1800"/>
              </a:spcBef>
              <a:buFont typeface="Arial"/>
              <a:buChar char="•"/>
            </a:pPr>
            <a:r>
              <a:rPr lang="en-US" sz="2400" dirty="0">
                <a:latin typeface="Calibri"/>
                <a:cs typeface="Calibri"/>
              </a:rPr>
              <a:t>Setup time</a:t>
            </a:r>
          </a:p>
          <a:p>
            <a:pPr lvl="1"/>
            <a:r>
              <a:rPr lang="en-US" sz="1800" dirty="0">
                <a:solidFill>
                  <a:srgbClr val="FF0000"/>
                </a:solidFill>
                <a:latin typeface="Calibri"/>
                <a:cs typeface="Calibri"/>
              </a:rPr>
              <a:t>Long system setup time:</a:t>
            </a:r>
            <a:r>
              <a:rPr lang="en-US" sz="1800" dirty="0">
                <a:latin typeface="Calibri"/>
                <a:cs typeface="Calibri"/>
              </a:rPr>
              <a:t> A considerable amount of time was spent just on setting up the program to run. </a:t>
            </a:r>
            <a:r>
              <a:rPr lang="en-US" sz="1800" dirty="0">
                <a:solidFill>
                  <a:srgbClr val="FF0000"/>
                </a:solidFill>
                <a:latin typeface="Calibri"/>
                <a:cs typeface="Calibri"/>
              </a:rPr>
              <a:t>How to reduce a long setup time?</a:t>
            </a:r>
          </a:p>
        </p:txBody>
      </p:sp>
      <p:sp>
        <p:nvSpPr>
          <p:cNvPr id="8" name="Slide Number Placeholder 7"/>
          <p:cNvSpPr>
            <a:spLocks noGrp="1"/>
          </p:cNvSpPr>
          <p:nvPr>
            <p:ph type="sldNum" sz="quarter" idx="4294967295"/>
          </p:nvPr>
        </p:nvSpPr>
        <p:spPr>
          <a:xfrm>
            <a:off x="1902666" y="6149789"/>
            <a:ext cx="533400" cy="365125"/>
          </a:xfrm>
          <a:prstGeom prst="rect">
            <a:avLst/>
          </a:prstGeom>
        </p:spPr>
        <p:txBody>
          <a:bodyPr/>
          <a:lstStyle/>
          <a:p>
            <a:pPr>
              <a:defRPr/>
            </a:pPr>
            <a:fld id="{D56104A5-FF6A-4891-8FE3-D539A7A66E05}" type="slidenum">
              <a:rPr lang="en-US" smtClean="0"/>
              <a:pPr>
                <a:defRPr/>
              </a:pPr>
              <a:t>8</a:t>
            </a:fld>
            <a:endParaRPr lang="en-US" dirty="0"/>
          </a:p>
        </p:txBody>
      </p:sp>
    </p:spTree>
    <p:extLst>
      <p:ext uri="{BB962C8B-B14F-4D97-AF65-F5344CB8AC3E}">
        <p14:creationId xmlns:p14="http://schemas.microsoft.com/office/powerpoint/2010/main" val="293608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US" dirty="0">
                <a:latin typeface="Calibri"/>
                <a:ea typeface="MS PGothic" charset="0"/>
                <a:cs typeface="Calibri"/>
              </a:rPr>
              <a:t>Simple Batch Systems</a:t>
            </a:r>
          </a:p>
        </p:txBody>
      </p:sp>
      <p:sp>
        <p:nvSpPr>
          <p:cNvPr id="3" name="Content Placeholder 2"/>
          <p:cNvSpPr>
            <a:spLocks noGrp="1"/>
          </p:cNvSpPr>
          <p:nvPr>
            <p:ph idx="4294967295"/>
          </p:nvPr>
        </p:nvSpPr>
        <p:spPr>
          <a:xfrm>
            <a:off x="2057400" y="1600200"/>
            <a:ext cx="8077200" cy="4419600"/>
          </a:xfrm>
        </p:spPr>
        <p:txBody>
          <a:bodyPr>
            <a:noAutofit/>
          </a:bodyPr>
          <a:lstStyle/>
          <a:p>
            <a:r>
              <a:rPr lang="en-US" dirty="0">
                <a:latin typeface="Calibri" panose="020F0502020204030204" pitchFamily="34" charset="0"/>
              </a:rPr>
              <a:t>Early computers were very expensive</a:t>
            </a:r>
          </a:p>
          <a:p>
            <a:pPr lvl="2">
              <a:buFont typeface="Wingdings" panose="05000000000000000000" pitchFamily="2" charset="2"/>
              <a:buChar char="§"/>
            </a:pPr>
            <a:r>
              <a:rPr lang="en-US" sz="2800" dirty="0">
                <a:latin typeface="Calibri" panose="020F0502020204030204" pitchFamily="34" charset="0"/>
              </a:rPr>
              <a:t>important to </a:t>
            </a:r>
            <a:r>
              <a:rPr lang="en-US" sz="2800" dirty="0">
                <a:solidFill>
                  <a:srgbClr val="FF0000"/>
                </a:solidFill>
                <a:latin typeface="Calibri" panose="020F0502020204030204" pitchFamily="34" charset="0"/>
              </a:rPr>
              <a:t>maximize processor utilization</a:t>
            </a:r>
          </a:p>
          <a:p>
            <a:r>
              <a:rPr lang="en-US" dirty="0">
                <a:latin typeface="Calibri" panose="020F0502020204030204" pitchFamily="34" charset="0"/>
              </a:rPr>
              <a:t>Monitor</a:t>
            </a:r>
          </a:p>
          <a:p>
            <a:pPr lvl="2">
              <a:buFont typeface="Wingdings" panose="05000000000000000000" pitchFamily="2" charset="2"/>
              <a:buChar char="§"/>
            </a:pPr>
            <a:r>
              <a:rPr lang="en-US" sz="2800" dirty="0">
                <a:latin typeface="Calibri" panose="020F0502020204030204" pitchFamily="34" charset="0"/>
              </a:rPr>
              <a:t>user </a:t>
            </a:r>
            <a:r>
              <a:rPr lang="en-US" sz="2800" dirty="0">
                <a:solidFill>
                  <a:srgbClr val="FF0000"/>
                </a:solidFill>
                <a:latin typeface="Calibri" panose="020F0502020204030204" pitchFamily="34" charset="0"/>
              </a:rPr>
              <a:t>no longer has direct access </a:t>
            </a:r>
            <a:r>
              <a:rPr lang="en-US" sz="2800" dirty="0">
                <a:latin typeface="Calibri" panose="020F0502020204030204" pitchFamily="34" charset="0"/>
              </a:rPr>
              <a:t>to processor</a:t>
            </a:r>
          </a:p>
          <a:p>
            <a:pPr lvl="2">
              <a:buFont typeface="Wingdings" panose="05000000000000000000" pitchFamily="2" charset="2"/>
              <a:buChar char="§"/>
            </a:pPr>
            <a:r>
              <a:rPr lang="en-US" sz="2800" dirty="0">
                <a:latin typeface="Calibri" panose="020F0502020204030204" pitchFamily="34" charset="0"/>
              </a:rPr>
              <a:t>job is </a:t>
            </a:r>
            <a:r>
              <a:rPr lang="en-US" sz="2800" dirty="0">
                <a:solidFill>
                  <a:srgbClr val="FF0000"/>
                </a:solidFill>
                <a:latin typeface="Calibri" panose="020F0502020204030204" pitchFamily="34" charset="0"/>
              </a:rPr>
              <a:t>submitted to computer operator </a:t>
            </a:r>
            <a:r>
              <a:rPr lang="en-US" sz="2800" dirty="0">
                <a:latin typeface="Calibri" panose="020F0502020204030204" pitchFamily="34" charset="0"/>
              </a:rPr>
              <a:t>who batches them together and places them on an input device</a:t>
            </a:r>
          </a:p>
          <a:p>
            <a:pPr lvl="2">
              <a:buFont typeface="Wingdings" panose="05000000000000000000" pitchFamily="2" charset="2"/>
              <a:buChar char="§"/>
            </a:pPr>
            <a:r>
              <a:rPr lang="en-US" sz="2800" dirty="0">
                <a:latin typeface="Calibri" panose="020F0502020204030204" pitchFamily="34" charset="0"/>
              </a:rPr>
              <a:t>program </a:t>
            </a:r>
            <a:r>
              <a:rPr lang="en-US" sz="2800" dirty="0">
                <a:solidFill>
                  <a:srgbClr val="FF0000"/>
                </a:solidFill>
                <a:latin typeface="Calibri" panose="020F0502020204030204" pitchFamily="34" charset="0"/>
              </a:rPr>
              <a:t>branches back to the monitor </a:t>
            </a:r>
            <a:r>
              <a:rPr lang="en-US" sz="2800" dirty="0">
                <a:latin typeface="Calibri" panose="020F0502020204030204" pitchFamily="34" charset="0"/>
              </a:rPr>
              <a:t>when finished</a:t>
            </a:r>
          </a:p>
        </p:txBody>
      </p:sp>
      <p:sp>
        <p:nvSpPr>
          <p:cNvPr id="4" name="Slide Number Placeholder 3"/>
          <p:cNvSpPr>
            <a:spLocks noGrp="1"/>
          </p:cNvSpPr>
          <p:nvPr>
            <p:ph type="sldNum" sz="quarter" idx="4294967295"/>
          </p:nvPr>
        </p:nvSpPr>
        <p:spPr>
          <a:xfrm>
            <a:off x="1902666" y="6149789"/>
            <a:ext cx="533400" cy="365125"/>
          </a:xfrm>
          <a:prstGeom prst="rect">
            <a:avLst/>
          </a:prstGeom>
        </p:spPr>
        <p:txBody>
          <a:bodyPr/>
          <a:lstStyle/>
          <a:p>
            <a:pPr>
              <a:defRPr/>
            </a:pPr>
            <a:fld id="{97012834-41A2-49E3-8762-B14EE3F5CFB1}" type="slidenum">
              <a:rPr lang="en-US" smtClean="0"/>
              <a:pPr>
                <a:defRPr/>
              </a:pPr>
              <a:t>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48" y="1663148"/>
            <a:ext cx="8717280"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2595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074"/>
                                        </p:tgtEl>
                                        <p:attrNameLst>
                                          <p:attrName>ppt_w</p:attrName>
                                        </p:attrNameLst>
                                      </p:cBhvr>
                                      <p:tavLst>
                                        <p:tav tm="0">
                                          <p:val>
                                            <p:strVal val="ppt_w"/>
                                          </p:val>
                                        </p:tav>
                                        <p:tav tm="100000">
                                          <p:val>
                                            <p:fltVal val="0"/>
                                          </p:val>
                                        </p:tav>
                                      </p:tavLst>
                                    </p:anim>
                                    <p:anim calcmode="lin" valueType="num">
                                      <p:cBhvr>
                                        <p:cTn id="7" dur="500"/>
                                        <p:tgtEl>
                                          <p:spTgt spid="3074"/>
                                        </p:tgtEl>
                                        <p:attrNameLst>
                                          <p:attrName>ppt_h</p:attrName>
                                        </p:attrNameLst>
                                      </p:cBhvr>
                                      <p:tavLst>
                                        <p:tav tm="0">
                                          <p:val>
                                            <p:strVal val="ppt_h"/>
                                          </p:val>
                                        </p:tav>
                                        <p:tav tm="100000">
                                          <p:val>
                                            <p:fltVal val="0"/>
                                          </p:val>
                                        </p:tav>
                                      </p:tavLst>
                                    </p:anim>
                                    <p:animEffect transition="out" filter="fade">
                                      <p:cBhvr>
                                        <p:cTn id="8" dur="500"/>
                                        <p:tgtEl>
                                          <p:spTgt spid="3074"/>
                                        </p:tgtEl>
                                      </p:cBhvr>
                                    </p:animEffect>
                                    <p:set>
                                      <p:cBhvr>
                                        <p:cTn id="9"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3408</TotalTime>
  <Words>7316</Words>
  <Application>Microsoft Macintosh PowerPoint</Application>
  <PresentationFormat>Widescreen</PresentationFormat>
  <Paragraphs>980</Paragraphs>
  <Slides>51</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Courier</vt:lpstr>
      <vt:lpstr>Courier New</vt:lpstr>
      <vt:lpstr>Helvetica</vt:lpstr>
      <vt:lpstr>Monotype Sorts</vt:lpstr>
      <vt:lpstr>Times New Roman</vt:lpstr>
      <vt:lpstr>Webdings</vt:lpstr>
      <vt:lpstr>Wingdings</vt:lpstr>
      <vt:lpstr>Wingdings 2</vt:lpstr>
      <vt:lpstr>Custom Design</vt:lpstr>
      <vt:lpstr>PowerPoint Presentation</vt:lpstr>
      <vt:lpstr>COMP 3500  Introduction to Operating Systems  Midterm Exam 1 Review</vt:lpstr>
      <vt:lpstr>Types of Questions</vt:lpstr>
      <vt:lpstr>What are operating system goals?</vt:lpstr>
      <vt:lpstr>What do users and mainframes want from operating systems, respectively?</vt:lpstr>
      <vt:lpstr>System View: Operating System Definition</vt:lpstr>
      <vt:lpstr>Key Interfaces</vt:lpstr>
      <vt:lpstr>Serial Processing</vt:lpstr>
      <vt:lpstr>Simple Batch Systems</vt:lpstr>
      <vt:lpstr>Multiprogramming</vt:lpstr>
      <vt:lpstr>Time-Sharing Systems</vt:lpstr>
      <vt:lpstr>Operating System Services</vt:lpstr>
      <vt:lpstr>Kernel Mode vs. User Mode</vt:lpstr>
      <vt:lpstr>API – System Call – OS Relationship</vt:lpstr>
      <vt:lpstr>User Goals vs. System Goals</vt:lpstr>
      <vt:lpstr>Monolithic Kernel: Pros and Cons?  UNIX System Structure</vt:lpstr>
      <vt:lpstr>Microkernel System Structure </vt:lpstr>
      <vt:lpstr>Monolithic Kernel vs. Microkernel</vt:lpstr>
      <vt:lpstr>Process Manager Overview</vt:lpstr>
      <vt:lpstr>What is a process?</vt:lpstr>
      <vt:lpstr>Process: A Program in Execution</vt:lpstr>
      <vt:lpstr>Process Control Block</vt:lpstr>
      <vt:lpstr>How to use PCB? Ready Queue and Various I/O Device Queues</vt:lpstr>
      <vt:lpstr>How to use PCB? CPU Switch from Process to Process</vt:lpstr>
      <vt:lpstr>Context Switch</vt:lpstr>
      <vt:lpstr>Two-State Process Model</vt:lpstr>
      <vt:lpstr>Five-State Process Model</vt:lpstr>
      <vt:lpstr>PowerPoint Presentation</vt:lpstr>
      <vt:lpstr>Suspended Processes: Swapping</vt:lpstr>
      <vt:lpstr>PowerPoint Presentation</vt:lpstr>
      <vt:lpstr>Example: Critical Sections</vt:lpstr>
      <vt:lpstr>Race Condition</vt:lpstr>
      <vt:lpstr>Requirements for Mutual Exclusion</vt:lpstr>
      <vt:lpstr>General structure of process Pi  </vt:lpstr>
      <vt:lpstr>Solution to Critical-Section Problem</vt:lpstr>
      <vt:lpstr>The Peterson’s Algorithm</vt:lpstr>
      <vt:lpstr>Solution to Critical-section Problem Using Locks</vt:lpstr>
      <vt:lpstr>test_and_set  Instruction </vt:lpstr>
      <vt:lpstr>Solution using test_and_set()</vt:lpstr>
      <vt:lpstr>The compare_and_swap Instruction</vt:lpstr>
      <vt:lpstr>How to use compare_and_swap?</vt:lpstr>
      <vt:lpstr>The Bounded-Buffer Problem</vt:lpstr>
      <vt:lpstr>The Readers-Writers Problem</vt:lpstr>
      <vt:lpstr>The Dining-Philosophers Problem</vt:lpstr>
      <vt:lpstr>Monitors</vt:lpstr>
      <vt:lpstr>Project 2 – An Introduction to OS/161 Details  Task 3-Reading Code   Project 3 – Synchronization  Task 1: Code-Reading Assignment </vt:lpstr>
      <vt:lpstr>Locks in OS/161</vt:lpstr>
      <vt:lpstr>Implementing lock_acquire()</vt:lpstr>
      <vt:lpstr>How to sleep the current thread?</vt:lpstr>
      <vt:lpstr>How to wakeup a thread?</vt:lpstr>
      <vt:lpstr>How to implement lock_do_i_hold?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376</cp:revision>
  <dcterms:created xsi:type="dcterms:W3CDTF">2006-08-16T00:00:00Z</dcterms:created>
  <dcterms:modified xsi:type="dcterms:W3CDTF">2019-10-01T16:18:27Z</dcterms:modified>
</cp:coreProperties>
</file>