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59" r:id="rId6"/>
    <p:sldId id="290" r:id="rId7"/>
    <p:sldId id="270" r:id="rId8"/>
    <p:sldId id="277" r:id="rId9"/>
    <p:sldId id="269" r:id="rId10"/>
    <p:sldId id="268" r:id="rId11"/>
    <p:sldId id="285" r:id="rId12"/>
    <p:sldId id="278" r:id="rId13"/>
    <p:sldId id="280" r:id="rId14"/>
    <p:sldId id="279" r:id="rId15"/>
    <p:sldId id="289" r:id="rId16"/>
    <p:sldId id="286" r:id="rId17"/>
    <p:sldId id="261" r:id="rId18"/>
    <p:sldId id="263" r:id="rId19"/>
    <p:sldId id="276" r:id="rId20"/>
    <p:sldId id="275" r:id="rId21"/>
    <p:sldId id="284" r:id="rId22"/>
    <p:sldId id="273" r:id="rId23"/>
    <p:sldId id="274" r:id="rId24"/>
    <p:sldId id="288" r:id="rId25"/>
    <p:sldId id="264" r:id="rId26"/>
    <p:sldId id="265" r:id="rId27"/>
    <p:sldId id="266" r:id="rId28"/>
    <p:sldId id="283" r:id="rId29"/>
    <p:sldId id="282" r:id="rId30"/>
    <p:sldId id="262" r:id="rId31"/>
    <p:sldId id="271" r:id="rId32"/>
    <p:sldId id="272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75"/>
    <p:restoredTop sz="94722"/>
  </p:normalViewPr>
  <p:slideViewPr>
    <p:cSldViewPr snapToGrid="0" snapToObjects="1">
      <p:cViewPr varScale="1">
        <p:scale>
          <a:sx n="120" d="100"/>
          <a:sy n="120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D07DE-EFCF-EE4E-A224-005FC327BA78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85FB5-5E76-024B-B293-45C79E03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4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6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5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2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2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0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82" r:id="rId6"/>
    <p:sldLayoutId id="2147483777" r:id="rId7"/>
    <p:sldLayoutId id="2147483778" r:id="rId8"/>
    <p:sldLayoutId id="2147483779" r:id="rId9"/>
    <p:sldLayoutId id="2147483781" r:id="rId10"/>
    <p:sldLayoutId id="21474837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ouse in the middle of a lush green field&#10;&#10;Description automatically generated">
            <a:extLst>
              <a:ext uri="{FF2B5EF4-FFF2-40B4-BE49-F238E27FC236}">
                <a16:creationId xmlns:a16="http://schemas.microsoft.com/office/drawing/2014/main" id="{A8CCE2EE-10D5-2D49-BC06-FBBBA01956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59" name="Rectangle 5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AAC97-EA49-E345-94E5-67B8767B8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3444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This Old House: 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Renovations Guided by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1A4EB-D12D-0947-83C3-EA0DDF295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8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 err="1">
                <a:solidFill>
                  <a:srgbClr val="FFFFFF"/>
                </a:solidFill>
              </a:rPr>
              <a:t>Kailun</a:t>
            </a:r>
            <a:r>
              <a:rPr lang="en-US" sz="1500" dirty="0">
                <a:solidFill>
                  <a:srgbClr val="FFFFFF"/>
                </a:solidFill>
              </a:rPr>
              <a:t> Cheng</a:t>
            </a:r>
          </a:p>
          <a:p>
            <a:r>
              <a:rPr lang="en-US" sz="1500" dirty="0">
                <a:solidFill>
                  <a:srgbClr val="FFFFFF"/>
                </a:solidFill>
              </a:rPr>
              <a:t>Richard Kim</a:t>
            </a:r>
          </a:p>
          <a:p>
            <a:r>
              <a:rPr lang="en-US" sz="1500" dirty="0">
                <a:solidFill>
                  <a:srgbClr val="FFFFFF"/>
                </a:solidFill>
              </a:rPr>
              <a:t>Jon Harris</a:t>
            </a:r>
          </a:p>
        </p:txBody>
      </p:sp>
      <p:cxnSp>
        <p:nvCxnSpPr>
          <p:cNvPr id="60" name="Straight Connector 5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3DEA9-B085-5448-86BE-7AFB5FEE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Outlier Removal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31922-38D4-D04C-9A77-88A57FF49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10 observations removed</a:t>
            </a:r>
          </a:p>
          <a:p>
            <a:r>
              <a:rPr lang="en-US" dirty="0"/>
              <a:t>Outliers identified as &gt;6SD</a:t>
            </a:r>
          </a:p>
          <a:p>
            <a:pPr lvl="1"/>
            <a:r>
              <a:rPr lang="en-US" dirty="0"/>
              <a:t>Lot Frontage</a:t>
            </a:r>
          </a:p>
          <a:p>
            <a:pPr lvl="1"/>
            <a:r>
              <a:rPr lang="en-US" dirty="0"/>
              <a:t>Lot Area</a:t>
            </a:r>
          </a:p>
          <a:p>
            <a:pPr lvl="1"/>
            <a:r>
              <a:rPr lang="en-US" dirty="0"/>
              <a:t>Total Basement ft</a:t>
            </a:r>
            <a:r>
              <a:rPr lang="en-US" baseline="30000" dirty="0"/>
              <a:t>2</a:t>
            </a:r>
          </a:p>
          <a:p>
            <a:pPr lvl="2"/>
            <a:r>
              <a:rPr lang="en-US" dirty="0"/>
              <a:t>Same houses outliers for metrics quantifying floor area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D8D645-0A62-914D-8584-FD6FD4C8F1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4" b="-2"/>
          <a:stretch/>
        </p:blipFill>
        <p:spPr>
          <a:xfrm>
            <a:off x="4404094" y="1225983"/>
            <a:ext cx="7716326" cy="464311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096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11C3-36C5-9747-925F-70D74804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Variable: Sale Price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DDD62-0B6C-CC49-967C-A2A6A3B0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908541"/>
            <a:ext cx="4639736" cy="736282"/>
          </a:xfrm>
        </p:spPr>
        <p:txBody>
          <a:bodyPr/>
          <a:lstStyle/>
          <a:p>
            <a:pPr algn="ctr"/>
            <a:r>
              <a:rPr lang="en-US" dirty="0"/>
              <a:t>Sale Price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DB790F-3E35-6C49-A716-CD62D851BD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1843" y="2404827"/>
            <a:ext cx="3285462" cy="444339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6344D3-C99C-704D-881B-8F73130AA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1908541"/>
            <a:ext cx="4639736" cy="736282"/>
          </a:xfrm>
        </p:spPr>
        <p:txBody>
          <a:bodyPr/>
          <a:lstStyle/>
          <a:p>
            <a:pPr algn="ctr"/>
            <a:r>
              <a:rPr lang="en-US" dirty="0" err="1"/>
              <a:t>SalePrice_Log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4316F7-C0BE-014C-A247-E0E0C098ED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6349" y="2404826"/>
            <a:ext cx="3158662" cy="445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0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C46B-17B3-DA41-B628-CC606945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Plots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7C720F1-ABB1-BB40-980A-905E07454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08010" y="1202404"/>
            <a:ext cx="48006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578AFBE3-9263-5245-8664-C97628AF2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686" y="3295960"/>
            <a:ext cx="44196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B728E3B-69BE-EF48-AC7E-1EF12B785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80301" y="4433828"/>
            <a:ext cx="44196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98BC7BB6-0F6B-7946-A0BB-11C20EA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86" y="5543861"/>
            <a:ext cx="6796315" cy="813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Boxplot: Category vs Distribution of </a:t>
            </a:r>
            <a:r>
              <a:rPr lang="en-US" dirty="0" err="1"/>
              <a:t>Log_Price</a:t>
            </a:r>
            <a:r>
              <a:rPr lang="en-US" dirty="0"/>
              <a:t> within each subcategory</a:t>
            </a:r>
            <a:endParaRPr lang="en-US" sz="2000" dirty="0"/>
          </a:p>
          <a:p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0209D2B7-23EB-1A43-8943-A61CB9940687}"/>
              </a:ext>
            </a:extLst>
          </p:cNvPr>
          <p:cNvSpPr txBox="1">
            <a:spLocks/>
          </p:cNvSpPr>
          <p:nvPr/>
        </p:nvSpPr>
        <p:spPr>
          <a:xfrm>
            <a:off x="683986" y="2147588"/>
            <a:ext cx="6605815" cy="81339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Countplot</a:t>
            </a:r>
            <a:r>
              <a:rPr lang="en-US" dirty="0"/>
              <a:t>: Category vs Count of instances within each subcategory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2E8DD01-1DEF-9142-AA76-3C09234B1014}"/>
              </a:ext>
            </a:extLst>
          </p:cNvPr>
          <p:cNvSpPr txBox="1">
            <a:spLocks/>
          </p:cNvSpPr>
          <p:nvPr/>
        </p:nvSpPr>
        <p:spPr>
          <a:xfrm>
            <a:off x="5112295" y="3690036"/>
            <a:ext cx="6796315" cy="81339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Barplot</a:t>
            </a:r>
            <a:r>
              <a:rPr lang="en-US" dirty="0"/>
              <a:t>: Category vs Mean Sale Price within each subcategory</a:t>
            </a:r>
          </a:p>
        </p:txBody>
      </p:sp>
    </p:spTree>
    <p:extLst>
      <p:ext uri="{BB962C8B-B14F-4D97-AF65-F5344CB8AC3E}">
        <p14:creationId xmlns:p14="http://schemas.microsoft.com/office/powerpoint/2010/main" val="79136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2C1B2-2061-EB45-A369-63C86C78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Ideal Categorical Variable: </a:t>
            </a:r>
            <a:r>
              <a:rPr lang="en-US" sz="4800" dirty="0" err="1"/>
              <a:t>HeatingQC</a:t>
            </a:r>
            <a:endParaRPr lang="en-US" sz="4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4E027-D5CD-C445-BDB4-7E1EB4AF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pPr fontAlgn="base"/>
            <a:r>
              <a:rPr lang="en-US" dirty="0"/>
              <a:t>Dominant no more than 50% of data</a:t>
            </a:r>
          </a:p>
          <a:p>
            <a:pPr lvl="1" fontAlgn="base"/>
            <a:r>
              <a:rPr lang="en-US" dirty="0"/>
              <a:t>Subcategories are represented </a:t>
            </a:r>
          </a:p>
          <a:p>
            <a:pPr lvl="1" fontAlgn="base"/>
            <a:r>
              <a:rPr lang="en-US" dirty="0"/>
              <a:t>Need to examine the proportions in test set </a:t>
            </a:r>
          </a:p>
          <a:p>
            <a:r>
              <a:rPr lang="en-US" dirty="0"/>
              <a:t>Ordinal categorical variable subcategories exhibit sequential behavior </a:t>
            </a:r>
            <a:r>
              <a:rPr lang="en-US" dirty="0" err="1"/>
              <a:t>w.r.t.</a:t>
            </a:r>
            <a:r>
              <a:rPr lang="en-US" dirty="0"/>
              <a:t> Mean of </a:t>
            </a:r>
            <a:r>
              <a:rPr lang="en-US" dirty="0" err="1"/>
              <a:t>SalePrice</a:t>
            </a:r>
            <a:endParaRPr lang="en-US" dirty="0"/>
          </a:p>
          <a:p>
            <a:pPr fontAlgn="base"/>
            <a:r>
              <a:rPr lang="en-US" dirty="0"/>
              <a:t>Distributions of subcategories seem normal </a:t>
            </a:r>
          </a:p>
          <a:p>
            <a:pPr lvl="1" fontAlgn="base"/>
            <a:r>
              <a:rPr lang="en-US" dirty="0"/>
              <a:t>Medians of subcategories descend sequentially  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9B1DD-4687-9C48-ACAA-97BF784B77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74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2C1B2-2061-EB45-A369-63C86C78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Categorical Variable that needs to be Feature Engineered: SaleType</a:t>
            </a:r>
            <a:endParaRPr lang="en-US" sz="34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19" y="2267421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DB53-D29A-1A4A-B784-DEFAA6319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57" y="2407436"/>
            <a:ext cx="6432434" cy="3461658"/>
          </a:xfrm>
        </p:spPr>
        <p:txBody>
          <a:bodyPr vert="horz" lIns="0" tIns="45720" rIns="0" bIns="45720" rtlCol="0">
            <a:normAutofit fontScale="92500"/>
          </a:bodyPr>
          <a:lstStyle/>
          <a:p>
            <a:pPr fontAlgn="base"/>
            <a:r>
              <a:rPr lang="en-US" dirty="0"/>
              <a:t>Dominant group cover well over 50% of data </a:t>
            </a:r>
          </a:p>
          <a:p>
            <a:pPr lvl="1" fontAlgn="base"/>
            <a:r>
              <a:rPr lang="en-US" dirty="0"/>
              <a:t>Collapse subcategories that are underrepresented </a:t>
            </a:r>
          </a:p>
          <a:p>
            <a:pPr lvl="1" fontAlgn="base"/>
            <a:r>
              <a:rPr lang="en-US" dirty="0"/>
              <a:t>Need to examine the proportions in test set </a:t>
            </a:r>
          </a:p>
          <a:p>
            <a:pPr fontAlgn="base"/>
            <a:r>
              <a:rPr lang="en-US" dirty="0"/>
              <a:t>Mean of subcategories vary with no distinct grouping </a:t>
            </a:r>
          </a:p>
          <a:p>
            <a:pPr lvl="1" fontAlgn="base"/>
            <a:r>
              <a:rPr lang="en-US" dirty="0"/>
              <a:t>May need domain knowledge to supplement regrouping </a:t>
            </a:r>
          </a:p>
          <a:p>
            <a:pPr fontAlgn="base"/>
            <a:r>
              <a:rPr lang="en-US" dirty="0"/>
              <a:t>Distributions of subcategories are not normal </a:t>
            </a:r>
          </a:p>
          <a:p>
            <a:pPr lvl="1" fontAlgn="base"/>
            <a:r>
              <a:rPr lang="en-US" dirty="0"/>
              <a:t>Median Log of Sale Price of subcategories vary with no distinct grouping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71D4B-9DA7-E549-9CB6-0A55E86625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7556686" y="640081"/>
            <a:ext cx="4001315" cy="53144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014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B8356-1818-F04D-90A9-F16A6A1F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Engineered Features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C4268EA-0F84-3F43-BCC6-78053039098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1"/>
          <a:stretch/>
        </p:blipFill>
        <p:spPr bwMode="auto">
          <a:xfrm>
            <a:off x="191911" y="899727"/>
            <a:ext cx="6069281" cy="315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C64FF51-C92B-1D48-97DF-24A3742013A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97" r="-3" b="-3"/>
          <a:stretch/>
        </p:blipFill>
        <p:spPr bwMode="auto">
          <a:xfrm>
            <a:off x="6453103" y="899726"/>
            <a:ext cx="5105996" cy="339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9169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15BC-81CF-3945-A316-0A3C584B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3905-2662-A840-A77D-AAC000476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Categorical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1DC85-35F6-3141-89C7-EE8A54941A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/>
              <a:t>Has2ndFl</a:t>
            </a:r>
          </a:p>
          <a:p>
            <a:r>
              <a:rPr lang="en-US" dirty="0" err="1"/>
              <a:t>HasPorch</a:t>
            </a:r>
            <a:endParaRPr lang="en-US" dirty="0"/>
          </a:p>
          <a:p>
            <a:r>
              <a:rPr lang="en-US" dirty="0" err="1"/>
              <a:t>HasDeck</a:t>
            </a:r>
            <a:endParaRPr lang="en-US" dirty="0"/>
          </a:p>
          <a:p>
            <a:r>
              <a:rPr lang="en-US" dirty="0" err="1"/>
              <a:t>HasPool</a:t>
            </a:r>
            <a:endParaRPr lang="en-US" dirty="0"/>
          </a:p>
          <a:p>
            <a:r>
              <a:rPr lang="en-US" dirty="0" err="1"/>
              <a:t>HasIrregularShape</a:t>
            </a:r>
            <a:endParaRPr lang="en-US" dirty="0"/>
          </a:p>
          <a:p>
            <a:r>
              <a:rPr lang="en-US" dirty="0" err="1"/>
              <a:t>HasLandSlope</a:t>
            </a:r>
            <a:endParaRPr lang="en-US" dirty="0"/>
          </a:p>
          <a:p>
            <a:r>
              <a:rPr lang="en-US" dirty="0" err="1"/>
              <a:t>HasGasHeating</a:t>
            </a:r>
            <a:endParaRPr lang="en-US" dirty="0"/>
          </a:p>
          <a:p>
            <a:r>
              <a:rPr lang="en-US" dirty="0" err="1"/>
              <a:t>HasSBrkr</a:t>
            </a:r>
            <a:endParaRPr lang="en-US" dirty="0"/>
          </a:p>
          <a:p>
            <a:r>
              <a:rPr lang="en-US" dirty="0" err="1"/>
              <a:t>HasStoneMAS</a:t>
            </a:r>
            <a:endParaRPr lang="en-US" dirty="0"/>
          </a:p>
          <a:p>
            <a:r>
              <a:rPr lang="en-US" dirty="0" err="1"/>
              <a:t>HasPavedDrive</a:t>
            </a:r>
            <a:endParaRPr lang="en-US" dirty="0"/>
          </a:p>
          <a:p>
            <a:r>
              <a:rPr lang="en-US" dirty="0" err="1"/>
              <a:t>NeighborhoodType</a:t>
            </a:r>
            <a:endParaRPr lang="en-US" dirty="0"/>
          </a:p>
          <a:p>
            <a:r>
              <a:rPr lang="en-US" dirty="0" err="1"/>
              <a:t>FoundationType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876D6-7D32-DD4C-B30C-A442A3B43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Continuous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6D195-63B5-374A-91CD-0B44CF4EAD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TotalSF</a:t>
            </a:r>
            <a:endParaRPr lang="en-US" dirty="0"/>
          </a:p>
          <a:p>
            <a:r>
              <a:rPr lang="en-US" dirty="0"/>
              <a:t>Age</a:t>
            </a:r>
          </a:p>
          <a:p>
            <a:r>
              <a:rPr lang="en-US" dirty="0" err="1"/>
              <a:t>AgeRemod</a:t>
            </a:r>
            <a:endParaRPr lang="en-US" dirty="0"/>
          </a:p>
          <a:p>
            <a:r>
              <a:rPr lang="en-US" dirty="0" err="1"/>
              <a:t>TotPorchSF</a:t>
            </a:r>
            <a:endParaRPr lang="en-US" dirty="0"/>
          </a:p>
          <a:p>
            <a:r>
              <a:rPr lang="en-US" dirty="0" err="1"/>
              <a:t>TotBath</a:t>
            </a:r>
            <a:endParaRPr lang="en-US" dirty="0"/>
          </a:p>
          <a:p>
            <a:r>
              <a:rPr lang="en-US" dirty="0" err="1"/>
              <a:t>TotCarGarage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5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133E-3574-1F43-A922-12D6491C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Talk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1AD1-7A51-3647-9DAB-46F458376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4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928-3794-6043-AD9F-C1FC242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Models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9F88-48B0-F049-B00E-2CE8CCD87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D92F5-86B1-244F-A0DA-7F2C198C2C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Linear relationships </a:t>
            </a:r>
          </a:p>
          <a:p>
            <a:pPr lvl="1"/>
            <a:r>
              <a:rPr lang="en-US" dirty="0"/>
              <a:t>Homoscedasticity of residuals</a:t>
            </a:r>
          </a:p>
          <a:p>
            <a:pPr lvl="1"/>
            <a:r>
              <a:rPr lang="en-US" dirty="0"/>
              <a:t>Independence of errors</a:t>
            </a:r>
          </a:p>
          <a:p>
            <a:pPr lvl="1"/>
            <a:r>
              <a:rPr lang="en-US" dirty="0"/>
              <a:t>Normality of residuals</a:t>
            </a:r>
          </a:p>
          <a:p>
            <a:pPr lvl="1"/>
            <a:r>
              <a:rPr lang="en-US" dirty="0"/>
              <a:t>Lack of multicollinearity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BB773-FC35-9743-ACA5-4A419AD27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Tree-Based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1F710-4E8D-834D-9C84-35EAEC94B0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No formal distributional assumptions</a:t>
            </a:r>
          </a:p>
        </p:txBody>
      </p:sp>
    </p:spTree>
    <p:extLst>
      <p:ext uri="{BB962C8B-B14F-4D97-AF65-F5344CB8AC3E}">
        <p14:creationId xmlns:p14="http://schemas.microsoft.com/office/powerpoint/2010/main" val="36528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19DF-EF9E-1145-BEA7-924D146D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02C9-4C2F-C64B-AA16-A8BC82852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  <a:p>
            <a:pPr lvl="1"/>
            <a:r>
              <a:rPr lang="en-US" dirty="0"/>
              <a:t>Forward- and Backward-Feature Selection</a:t>
            </a:r>
          </a:p>
          <a:p>
            <a:pPr lvl="1"/>
            <a:r>
              <a:rPr lang="en-US" dirty="0"/>
              <a:t>Variable Inflation Factor for Multicollinearity</a:t>
            </a:r>
          </a:p>
          <a:p>
            <a:r>
              <a:rPr lang="en-US" dirty="0"/>
              <a:t>Lasso Regularized Regression</a:t>
            </a:r>
          </a:p>
          <a:p>
            <a:pPr lvl="1"/>
            <a:r>
              <a:rPr lang="en-US" dirty="0"/>
              <a:t>Used for feature selection of penalized regression</a:t>
            </a:r>
          </a:p>
          <a:p>
            <a:r>
              <a:rPr lang="en-US" dirty="0"/>
              <a:t>Ridge Regularized Regression</a:t>
            </a:r>
          </a:p>
          <a:p>
            <a:pPr lvl="1"/>
            <a:r>
              <a:rPr lang="en-US" dirty="0"/>
              <a:t>Features previously selected with Lasso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446C7-6E43-A241-8256-00F23B54F6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Lasso Regularized Regression</a:t>
            </a:r>
          </a:p>
          <a:p>
            <a:pPr lvl="1"/>
            <a:r>
              <a:rPr lang="en-US" dirty="0"/>
              <a:t>Only including upgradable home features</a:t>
            </a:r>
          </a:p>
        </p:txBody>
      </p:sp>
    </p:spTree>
    <p:extLst>
      <p:ext uri="{BB962C8B-B14F-4D97-AF65-F5344CB8AC3E}">
        <p14:creationId xmlns:p14="http://schemas.microsoft.com/office/powerpoint/2010/main" val="49505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AA51E-765B-1B40-AB85-15195F09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4074849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Background</a:t>
            </a:r>
          </a:p>
        </p:txBody>
      </p:sp>
      <p:pic>
        <p:nvPicPr>
          <p:cNvPr id="11" name="Content Placeholder 10" descr="A group of people holding a sign&#10;&#10;Description automatically generated">
            <a:extLst>
              <a:ext uri="{FF2B5EF4-FFF2-40B4-BE49-F238E27FC236}">
                <a16:creationId xmlns:a16="http://schemas.microsoft.com/office/drawing/2014/main" id="{FF804A29-CB05-A644-936C-5DC3C1190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BCE3D7-7D3B-2243-ADD8-FE924FBA4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407436"/>
            <a:ext cx="4074849" cy="3461658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en-US" dirty="0"/>
              <a:t>Ames, Iowa needs a facelift</a:t>
            </a:r>
          </a:p>
          <a:p>
            <a:r>
              <a:rPr lang="en-US" dirty="0"/>
              <a:t>Flipping houses makes for great tv (allegedly)</a:t>
            </a:r>
          </a:p>
          <a:p>
            <a:pPr lvl="1"/>
            <a:r>
              <a:rPr lang="en-US" dirty="0"/>
              <a:t>Requires lots of time and resources</a:t>
            </a:r>
          </a:p>
          <a:p>
            <a:pPr lvl="1"/>
            <a:r>
              <a:rPr lang="en-US" dirty="0"/>
              <a:t>Important to turn a profit</a:t>
            </a:r>
          </a:p>
          <a:p>
            <a:r>
              <a:rPr lang="en-US" dirty="0"/>
              <a:t>Housing data available</a:t>
            </a:r>
          </a:p>
          <a:p>
            <a:pPr lvl="1"/>
            <a:r>
              <a:rPr lang="en-US" dirty="0"/>
              <a:t>Unsure what features to upgrade</a:t>
            </a:r>
          </a:p>
          <a:p>
            <a:pPr lvl="1"/>
            <a:r>
              <a:rPr lang="en-US" dirty="0"/>
              <a:t>Machine learning may provide insight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" name="Picture 36" descr="A picture containing helmet, lamp, light&#10;&#10;Description automatically generated">
            <a:extLst>
              <a:ext uri="{FF2B5EF4-FFF2-40B4-BE49-F238E27FC236}">
                <a16:creationId xmlns:a16="http://schemas.microsoft.com/office/drawing/2014/main" id="{CF432361-F96E-8847-B7E2-9671B67251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68440">
            <a:off x="5533532" y="599067"/>
            <a:ext cx="983203" cy="98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11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BC832-01C3-344B-B013-17F326F8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MLR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EB89F-B5A1-4645-81BC-05E959973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Forward-Selection: </a:t>
            </a:r>
          </a:p>
          <a:p>
            <a:pPr lvl="1"/>
            <a:r>
              <a:rPr lang="en-US" dirty="0"/>
              <a:t>RMSE = 0.1160</a:t>
            </a:r>
          </a:p>
          <a:p>
            <a:pPr lvl="1"/>
            <a:r>
              <a:rPr lang="en-US" dirty="0"/>
              <a:t>55 coefficients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0.9116</a:t>
            </a:r>
          </a:p>
          <a:p>
            <a:r>
              <a:rPr lang="en-US" dirty="0"/>
              <a:t>Backward-Selection: </a:t>
            </a:r>
          </a:p>
          <a:p>
            <a:pPr lvl="1"/>
            <a:r>
              <a:rPr lang="en-US" dirty="0"/>
              <a:t>RMSE = 0.1159</a:t>
            </a:r>
          </a:p>
          <a:p>
            <a:pPr lvl="1"/>
            <a:r>
              <a:rPr lang="en-US" dirty="0"/>
              <a:t>56 coefficients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0.9117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368ACF-CD32-5547-859E-BDBE9A43B2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 bwMode="auto">
          <a:xfrm>
            <a:off x="4648201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933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BC832-01C3-344B-B013-17F326F8C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MLR Residual Analyses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E35FF1-E21B-B043-B1F5-17FDEC4189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2763" y="1761395"/>
            <a:ext cx="3309846" cy="3309846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2A4206-CFE7-BA44-B5D4-8FB2FE7B24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4342" y="1760858"/>
            <a:ext cx="3310917" cy="3310917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C45698C5-3360-2E43-A416-B8B8E5CE8E1C}"/>
              </a:ext>
            </a:extLst>
          </p:cNvPr>
          <p:cNvSpPr txBox="1">
            <a:spLocks/>
          </p:cNvSpPr>
          <p:nvPr/>
        </p:nvSpPr>
        <p:spPr>
          <a:xfrm>
            <a:off x="4412557" y="1609583"/>
            <a:ext cx="3690257" cy="41515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Forward Selection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4B8B5EEA-7117-E841-BBC5-9611DA702FC1}"/>
              </a:ext>
            </a:extLst>
          </p:cNvPr>
          <p:cNvSpPr txBox="1">
            <a:spLocks/>
          </p:cNvSpPr>
          <p:nvPr/>
        </p:nvSpPr>
        <p:spPr>
          <a:xfrm>
            <a:off x="8044671" y="1609583"/>
            <a:ext cx="3690257" cy="41515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Backward Selection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8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55461-827D-EC40-8A2D-0936A538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14A032-7539-4841-93DA-959EBDE21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48CBD8-E45F-534E-93BD-C3DB8A2D8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0E79A3-2120-3545-A527-433F1E213C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6963" y="3021172"/>
            <a:ext cx="4640262" cy="278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8ABFD6-2C7F-F44D-B68E-EFE88CAF409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6688" y="3021648"/>
            <a:ext cx="4638675" cy="278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306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55461-827D-EC40-8A2D-0936A538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14A032-7539-4841-93DA-959EBDE21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48CBD8-E45F-534E-93BD-C3DB8A2D8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6A3ABA-8CE6-324C-8643-1517A03F76C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3488" y="2957513"/>
            <a:ext cx="4367212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65558C-789E-C64C-8A9A-04681B0A7EC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2419" y="2957513"/>
            <a:ext cx="4367212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968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3EBA6-9A08-8C42-BA12-4BAA71B7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Important Features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C8D1-3C66-714F-9E5A-0C81C900B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 err="1"/>
              <a:t>MSSubClass</a:t>
            </a:r>
            <a:br>
              <a:rPr lang="en-US" dirty="0"/>
            </a:br>
            <a:r>
              <a:rPr lang="en-US" b="1" dirty="0" err="1"/>
              <a:t>CentralAir</a:t>
            </a:r>
            <a:br>
              <a:rPr lang="en-US" dirty="0"/>
            </a:br>
            <a:r>
              <a:rPr lang="en-US" dirty="0" err="1"/>
              <a:t>GarageType</a:t>
            </a:r>
            <a:br>
              <a:rPr lang="en-US" dirty="0"/>
            </a:br>
            <a:r>
              <a:rPr lang="en-US" dirty="0" err="1"/>
              <a:t>OverallQual</a:t>
            </a:r>
            <a:br>
              <a:rPr lang="en-US" dirty="0"/>
            </a:br>
            <a:r>
              <a:rPr lang="en-US" dirty="0" err="1"/>
              <a:t>KitchenAbvGr</a:t>
            </a:r>
            <a:br>
              <a:rPr lang="en-US" dirty="0"/>
            </a:br>
            <a:r>
              <a:rPr lang="en-US" b="1" dirty="0" err="1"/>
              <a:t>HasPavedDrive</a:t>
            </a:r>
            <a:br>
              <a:rPr lang="en-US" dirty="0"/>
            </a:br>
            <a:r>
              <a:rPr lang="en-US" dirty="0" err="1"/>
              <a:t>BsmtCond</a:t>
            </a:r>
            <a:br>
              <a:rPr lang="en-US" dirty="0"/>
            </a:br>
            <a:r>
              <a:rPr lang="en-US" b="1" dirty="0" err="1"/>
              <a:t>TotBaths</a:t>
            </a:r>
            <a:br>
              <a:rPr lang="en-US" dirty="0"/>
            </a:br>
            <a:r>
              <a:rPr lang="en-US" dirty="0" err="1"/>
              <a:t>OverallCond</a:t>
            </a:r>
            <a:endParaRPr lang="en-US" dirty="0"/>
          </a:p>
        </p:txBody>
      </p:sp>
      <p:pic>
        <p:nvPicPr>
          <p:cNvPr id="5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773E23E-7F2B-C149-8B85-57C77CCBFB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4648201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32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928-3794-6043-AD9F-C1FC242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Model: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7531DA-CC22-FC44-8CDD-563A37E19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D92F5-86B1-244F-A0DA-7F2C198C2C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Optimized gradient-boosting decision-tree-based algorithm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C8602E-7749-FB4A-8B79-39B79FDB5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Tuning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CC6685-E997-7241-96B1-B98C86AF2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3" y="2958273"/>
            <a:ext cx="5139027" cy="34280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Eta</a:t>
            </a:r>
            <a:r>
              <a:rPr lang="en-US" dirty="0"/>
              <a:t>: learning rate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Gamma</a:t>
            </a:r>
            <a:r>
              <a:rPr lang="en-US" dirty="0"/>
              <a:t>: restricts splits between leaves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Max Depth</a:t>
            </a:r>
            <a:r>
              <a:rPr lang="en-US" dirty="0"/>
              <a:t>: depth of decision tree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Min Child Weight</a:t>
            </a:r>
            <a:r>
              <a:rPr lang="en-US" dirty="0"/>
              <a:t>: limits further partition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 err="1"/>
              <a:t>ColSample</a:t>
            </a:r>
            <a:r>
              <a:rPr lang="en-US" dirty="0"/>
              <a:t>: number of features supplied to tree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Alpha</a:t>
            </a:r>
            <a:r>
              <a:rPr lang="en-US" dirty="0"/>
              <a:t>: L1 penalization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Lambda</a:t>
            </a:r>
            <a:r>
              <a:rPr lang="en-US" dirty="0"/>
              <a:t>: L2 penalization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N Trees</a:t>
            </a:r>
            <a:r>
              <a:rPr lang="en-US" dirty="0"/>
              <a:t>: number of trees</a:t>
            </a:r>
          </a:p>
        </p:txBody>
      </p:sp>
    </p:spTree>
    <p:extLst>
      <p:ext uri="{BB962C8B-B14F-4D97-AF65-F5344CB8AC3E}">
        <p14:creationId xmlns:p14="http://schemas.microsoft.com/office/powerpoint/2010/main" val="1062399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27277D-2966-704A-BA4C-1EB1CAFD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96153A-646F-6C4F-A04D-1626E51FE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453" y="2221004"/>
            <a:ext cx="5457492" cy="736282"/>
          </a:xfrm>
        </p:spPr>
        <p:txBody>
          <a:bodyPr/>
          <a:lstStyle/>
          <a:p>
            <a:pPr algn="ctr"/>
            <a:r>
              <a:rPr lang="en-US" dirty="0"/>
              <a:t>Without Tuning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51BC69-425D-D14B-9E16-E7688889D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949" y="2221004"/>
            <a:ext cx="5357704" cy="736282"/>
          </a:xfrm>
        </p:spPr>
        <p:txBody>
          <a:bodyPr/>
          <a:lstStyle/>
          <a:p>
            <a:pPr algn="ctr"/>
            <a:r>
              <a:rPr lang="en-US" dirty="0"/>
              <a:t>With Tuning</a:t>
            </a:r>
          </a:p>
        </p:txBody>
      </p:sp>
      <p:pic>
        <p:nvPicPr>
          <p:cNvPr id="17" name="Content Placeholder 16" descr="A close up of a device&#10;&#10;Description automatically generated">
            <a:extLst>
              <a:ext uri="{FF2B5EF4-FFF2-40B4-BE49-F238E27FC236}">
                <a16:creationId xmlns:a16="http://schemas.microsoft.com/office/drawing/2014/main" id="{A074723B-FBB1-0D46-94A9-56606037A4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7601" y="2793681"/>
            <a:ext cx="5486400" cy="3028078"/>
          </a:xfrm>
        </p:spPr>
      </p:pic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4FADF5-A2DA-2A4B-A53E-D74D47969B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999" y="2793681"/>
            <a:ext cx="5486400" cy="3027600"/>
          </a:xfrm>
        </p:spPr>
      </p:pic>
    </p:spTree>
    <p:extLst>
      <p:ext uri="{BB962C8B-B14F-4D97-AF65-F5344CB8AC3E}">
        <p14:creationId xmlns:p14="http://schemas.microsoft.com/office/powerpoint/2010/main" val="3032415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0C5F10-5078-684B-811B-62917A4F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30F918-3F5D-224E-8342-B52028D2E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1810" y="1951350"/>
            <a:ext cx="8108380" cy="4423356"/>
          </a:xfrm>
        </p:spPr>
      </p:pic>
    </p:spTree>
    <p:extLst>
      <p:ext uri="{BB962C8B-B14F-4D97-AF65-F5344CB8AC3E}">
        <p14:creationId xmlns:p14="http://schemas.microsoft.com/office/powerpoint/2010/main" val="271956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6941-07FD-6145-8715-B36F72EA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Houses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3023-AC68-D241-9209-20926880ED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are the Features that homeowners can control to make their homes more valuable?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3AB58-533E-F64A-920F-F0D808E6F5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Key features </a:t>
            </a:r>
          </a:p>
          <a:p>
            <a:pPr lvl="1" fontAlgn="base"/>
            <a:r>
              <a:rPr lang="en-US" dirty="0"/>
              <a:t>Unfinished basement </a:t>
            </a:r>
          </a:p>
          <a:p>
            <a:pPr lvl="1" fontAlgn="base"/>
            <a:r>
              <a:rPr lang="en-US" dirty="0"/>
              <a:t>Overall quality </a:t>
            </a:r>
          </a:p>
          <a:p>
            <a:pPr lvl="1" fontAlgn="base"/>
            <a:r>
              <a:rPr lang="en-US" dirty="0"/>
              <a:t>Central Air </a:t>
            </a:r>
          </a:p>
          <a:p>
            <a:pPr lvl="1" fontAlgn="base"/>
            <a:r>
              <a:rPr lang="en-US" dirty="0"/>
              <a:t>Gas heating </a:t>
            </a:r>
          </a:p>
          <a:p>
            <a:pPr lvl="1" fontAlgn="base"/>
            <a:r>
              <a:rPr lang="en-US" dirty="0"/>
              <a:t>Number of rooms </a:t>
            </a:r>
          </a:p>
          <a:p>
            <a:pPr fontAlgn="base"/>
            <a:r>
              <a:rPr lang="en-US" dirty="0"/>
              <a:t>Base price dependent </a:t>
            </a:r>
          </a:p>
          <a:p>
            <a:pPr lvl="1" fontAlgn="base"/>
            <a:r>
              <a:rPr lang="en-US" dirty="0"/>
              <a:t>Neighborhood </a:t>
            </a:r>
          </a:p>
          <a:p>
            <a:pPr lvl="1" fontAlgn="base"/>
            <a:r>
              <a:rPr lang="en-US" dirty="0"/>
              <a:t>Age </a:t>
            </a:r>
          </a:p>
          <a:p>
            <a:pPr lvl="1" fontAlgn="base"/>
            <a:r>
              <a:rPr lang="en-US" dirty="0"/>
              <a:t>Zoning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59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C928-3794-6043-AD9F-C1FC242F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Lasso: Only Upgradable Features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47F2496-829B-6942-9301-3A2B793EFB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2222" y="2720342"/>
            <a:ext cx="5486400" cy="365760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62DC9C-6D6B-F249-BC63-8B7DD60409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378" y="2720341"/>
            <a:ext cx="5486400" cy="36576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EBD1A0-5F2A-C740-AC6E-7B1424E6B7E7}"/>
              </a:ext>
            </a:extLst>
          </p:cNvPr>
          <p:cNvSpPr/>
          <p:nvPr/>
        </p:nvSpPr>
        <p:spPr>
          <a:xfrm>
            <a:off x="363378" y="2054275"/>
            <a:ext cx="11465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Of the 17 variables included, only one (# of kitchens) was dropped: most of the variables that homeowners can improve are proven to be significant in improving sale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3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3BBDA98-8DAF-A444-89F5-36F5200C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6635F49-D307-C440-98DF-5020D319AE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Main Objective:</a:t>
            </a:r>
          </a:p>
          <a:p>
            <a:pPr lvl="1"/>
            <a:r>
              <a:rPr lang="en-US" dirty="0"/>
              <a:t>Use machine learning algorithms to predict house prices based on available predicting variables</a:t>
            </a:r>
          </a:p>
          <a:p>
            <a:r>
              <a:rPr lang="en-US" dirty="0"/>
              <a:t>Secondary Objective:</a:t>
            </a:r>
          </a:p>
          <a:p>
            <a:pPr lvl="1"/>
            <a:r>
              <a:rPr lang="en-US" dirty="0"/>
              <a:t>Use analysis to identify key upgrades that contribute the most towards the price of the house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228D2BC-1051-9C44-B073-0C2796481C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5665" y="2582944"/>
            <a:ext cx="6122897" cy="261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2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133E-3574-1F43-A922-12D6491C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1AD1-7A51-3647-9DAB-46F458376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873D2-F779-5149-9F90-AE6EF775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Upgradable Features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52CE-DDAA-3446-A9FF-3BB10D14E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257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Many features found to contribute to sales price can be upgraded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Garage Finish</a:t>
            </a:r>
          </a:p>
          <a:p>
            <a:pPr lvl="1"/>
            <a:r>
              <a:rPr lang="en-US" dirty="0"/>
              <a:t>Square footage of house</a:t>
            </a:r>
          </a:p>
          <a:p>
            <a:pPr lvl="1"/>
            <a:r>
              <a:rPr lang="en-US" dirty="0"/>
              <a:t>Overall quality metrics</a:t>
            </a:r>
          </a:p>
          <a:p>
            <a:pPr lvl="2"/>
            <a:r>
              <a:rPr lang="en-US" dirty="0"/>
              <a:t>Fireplace</a:t>
            </a:r>
          </a:p>
          <a:p>
            <a:pPr lvl="2"/>
            <a:r>
              <a:rPr lang="en-US" dirty="0"/>
              <a:t>Exterior</a:t>
            </a:r>
          </a:p>
          <a:p>
            <a:pPr lvl="2"/>
            <a:endParaRPr lang="en-US" dirty="0"/>
          </a:p>
        </p:txBody>
      </p:sp>
      <p:pic>
        <p:nvPicPr>
          <p:cNvPr id="7" name="Content Placeholder 6" descr="A person sitting in a chair in a room&#10;&#10;Description automatically generated">
            <a:extLst>
              <a:ext uri="{FF2B5EF4-FFF2-40B4-BE49-F238E27FC236}">
                <a16:creationId xmlns:a16="http://schemas.microsoft.com/office/drawing/2014/main" id="{119003AA-0FFC-B24B-A4CC-39DDEED052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064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873D2-F779-5149-9F90-AE6EF775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Upgradable Features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DA8F651F-BE60-5048-946B-A80E4678FF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52CE-DDAA-3446-A9FF-3BB10D14E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Cost of upgrades unknown</a:t>
            </a:r>
          </a:p>
          <a:p>
            <a:pPr lvl="1"/>
            <a:r>
              <a:rPr lang="en-US" dirty="0"/>
              <a:t>Unable to weight cost of upgrades</a:t>
            </a:r>
          </a:p>
          <a:p>
            <a:pPr marL="201168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3736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F85542-156E-3742-A938-59DD5D6C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Questions?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1BC25-B7E7-5A4A-9D09-D1E70A2CB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endParaRPr lang="en-US"/>
          </a:p>
        </p:txBody>
      </p:sp>
      <p:pic>
        <p:nvPicPr>
          <p:cNvPr id="5" name="Content Placeholder 10" descr="A group of people holding a sign&#10;&#10;Description automatically generated">
            <a:extLst>
              <a:ext uri="{FF2B5EF4-FFF2-40B4-BE49-F238E27FC236}">
                <a16:creationId xmlns:a16="http://schemas.microsoft.com/office/drawing/2014/main" id="{B15E800B-5B03-8545-9567-C241E72A1C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6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12179-F355-8049-85E8-E34C2EF2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Presentation Outline</a:t>
            </a:r>
          </a:p>
        </p:txBody>
      </p:sp>
      <p:pic>
        <p:nvPicPr>
          <p:cNvPr id="6" name="Content Placeholder 5" descr="A sign in front of a house&#10;&#10;Description automatically generated">
            <a:extLst>
              <a:ext uri="{FF2B5EF4-FFF2-40B4-BE49-F238E27FC236}">
                <a16:creationId xmlns:a16="http://schemas.microsoft.com/office/drawing/2014/main" id="{00885628-DC08-ED4D-B1D5-6BBC6D1668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B316-8ECC-5644-B944-695EE254C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Trends and visualizations</a:t>
            </a:r>
          </a:p>
          <a:p>
            <a:r>
              <a:rPr lang="en-US" dirty="0"/>
              <a:t>Model Building</a:t>
            </a:r>
          </a:p>
          <a:p>
            <a:pPr lvl="1"/>
            <a:r>
              <a:rPr lang="en-US" dirty="0"/>
              <a:t>aka ‘the weeds’</a:t>
            </a:r>
          </a:p>
          <a:p>
            <a:r>
              <a:rPr lang="en-US" dirty="0"/>
              <a:t>Application of ML</a:t>
            </a:r>
          </a:p>
          <a:p>
            <a:pPr lvl="1"/>
            <a:r>
              <a:rPr lang="en-US" dirty="0"/>
              <a:t>Key findings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78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133E-3574-1F43-A922-12D6491C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01AD1-7A51-3647-9DAB-46F458376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0A8E-01E8-0B45-B67A-4E245E0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66C5-15FA-A24A-858D-10328E4F94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Raw Data Cleaning: </a:t>
            </a:r>
            <a:endParaRPr lang="en-US" sz="3200" dirty="0"/>
          </a:p>
          <a:p>
            <a:pPr fontAlgn="base"/>
            <a:r>
              <a:rPr lang="en-US" dirty="0"/>
              <a:t>Handling Missing Data (Nulls)</a:t>
            </a:r>
          </a:p>
          <a:p>
            <a:pPr lvl="1" fontAlgn="base"/>
            <a:r>
              <a:rPr lang="en-US" dirty="0"/>
              <a:t>Continuous impute </a:t>
            </a:r>
          </a:p>
          <a:p>
            <a:pPr fontAlgn="base"/>
            <a:r>
              <a:rPr lang="en-US" dirty="0"/>
              <a:t>Training and Test Data Sync - categorical variables 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BAD6D-7160-1146-975B-53F436458A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Visualization:  Observe Univariate and Bivariate Relationships  </a:t>
            </a:r>
            <a:endParaRPr lang="en-US" sz="3200" dirty="0"/>
          </a:p>
          <a:p>
            <a:pPr fontAlgn="base"/>
            <a:r>
              <a:rPr lang="en-US" dirty="0"/>
              <a:t>Categorical Nominal </a:t>
            </a:r>
          </a:p>
          <a:p>
            <a:pPr lvl="1" fontAlgn="base"/>
            <a:r>
              <a:rPr lang="en-US" dirty="0"/>
              <a:t>Count plots</a:t>
            </a:r>
          </a:p>
          <a:p>
            <a:pPr lvl="1" fontAlgn="base"/>
            <a:r>
              <a:rPr lang="en-US" dirty="0" err="1"/>
              <a:t>Barplots</a:t>
            </a:r>
            <a:endParaRPr lang="en-US" dirty="0"/>
          </a:p>
          <a:p>
            <a:pPr lvl="1" fontAlgn="base"/>
            <a:r>
              <a:rPr lang="en-US" dirty="0"/>
              <a:t>Boxplots</a:t>
            </a:r>
          </a:p>
          <a:p>
            <a:pPr fontAlgn="base"/>
            <a:r>
              <a:rPr lang="en-US" dirty="0"/>
              <a:t>Numerical Continuous</a:t>
            </a:r>
          </a:p>
          <a:p>
            <a:pPr lvl="1" fontAlgn="base"/>
            <a:r>
              <a:rPr lang="en-US"/>
              <a:t>Univariate </a:t>
            </a:r>
            <a:r>
              <a:rPr lang="en-US" dirty="0"/>
              <a:t>d</a:t>
            </a:r>
            <a:r>
              <a:rPr lang="en-US"/>
              <a:t>istribution: </a:t>
            </a:r>
            <a:r>
              <a:rPr lang="en-US" dirty="0"/>
              <a:t>o</a:t>
            </a:r>
            <a:r>
              <a:rPr lang="en-US"/>
              <a:t>utliers </a:t>
            </a:r>
            <a:endParaRPr lang="en-US" dirty="0"/>
          </a:p>
          <a:p>
            <a:pPr lvl="1" fontAlgn="base"/>
            <a:r>
              <a:rPr lang="en-US" dirty="0"/>
              <a:t>Bivariate: scatter plot</a:t>
            </a:r>
          </a:p>
          <a:p>
            <a:pPr fontAlgn="base"/>
            <a:r>
              <a:rPr lang="en-US" dirty="0"/>
              <a:t>Categorical Numerical </a:t>
            </a:r>
          </a:p>
          <a:p>
            <a:pPr lvl="1" fontAlgn="base"/>
            <a:r>
              <a:rPr lang="en-US" dirty="0"/>
              <a:t>Mixture of categorical nominal and numerical continuous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1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7AE8B-6B83-4C4D-85AF-0CDF9474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600" dirty="0"/>
              <a:t>Missing-Data Mechanisms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A6415B-9412-4E4B-B387-6B9385085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729067" cy="3229714"/>
          </a:xfrm>
        </p:spPr>
        <p:txBody>
          <a:bodyPr>
            <a:normAutofit/>
          </a:bodyPr>
          <a:lstStyle/>
          <a:p>
            <a:r>
              <a:rPr lang="en-US" sz="2000" dirty="0"/>
              <a:t>Missingness Completely at Random</a:t>
            </a:r>
          </a:p>
          <a:p>
            <a:r>
              <a:rPr lang="en-US" sz="2000" dirty="0"/>
              <a:t>Missing at Random</a:t>
            </a:r>
          </a:p>
          <a:p>
            <a:r>
              <a:rPr lang="en-US" sz="2000" dirty="0"/>
              <a:t>Missing Not-At Random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74AF75-C9F6-D440-BFC7-9D66942054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7131" y="1314747"/>
            <a:ext cx="7433253" cy="49988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92DD6ED-99D5-A647-8FEB-03165120D0E3}"/>
              </a:ext>
            </a:extLst>
          </p:cNvPr>
          <p:cNvSpPr txBox="1">
            <a:spLocks/>
          </p:cNvSpPr>
          <p:nvPr/>
        </p:nvSpPr>
        <p:spPr>
          <a:xfrm>
            <a:off x="4587130" y="782425"/>
            <a:ext cx="7433253" cy="754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Correlation of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93608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C46B-17B3-DA41-B628-CC606945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A657E-32C9-5D45-B76B-689463AD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w/ 95% missing → Drop the entire column</a:t>
            </a:r>
          </a:p>
          <a:p>
            <a:r>
              <a:rPr lang="en-US" dirty="0"/>
              <a:t>Basement-related variables</a:t>
            </a:r>
          </a:p>
          <a:p>
            <a:pPr lvl="1"/>
            <a:r>
              <a:rPr lang="en-US" dirty="0"/>
              <a:t>w/Null → Impute with ‘None’ given by data description .txt file</a:t>
            </a:r>
          </a:p>
          <a:p>
            <a:pPr lvl="1"/>
            <a:r>
              <a:rPr lang="en-US" dirty="0"/>
              <a:t>Incorrect ‘none’ → corroborate with other basement variables </a:t>
            </a:r>
          </a:p>
          <a:p>
            <a:r>
              <a:rPr lang="en-US" dirty="0"/>
              <a:t>Garage-related variables</a:t>
            </a:r>
          </a:p>
          <a:p>
            <a:pPr lvl="1"/>
            <a:r>
              <a:rPr lang="en-US" dirty="0"/>
              <a:t>Incorrect ‘none’ → corroborate with other garage variables 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4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3DEA9-B085-5448-86BE-7AFB5FEE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Imputation: Lot Frontage</a:t>
            </a:r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4C1AAAB-33D0-CB44-825E-8665C5DD94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044" y="1388381"/>
            <a:ext cx="7232191" cy="433931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31922-38D4-D04C-9A77-88A57FF49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59485" y="2407436"/>
            <a:ext cx="3690257" cy="3461658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r>
              <a:rPr lang="en-US" dirty="0"/>
              <a:t>~17% missing</a:t>
            </a:r>
          </a:p>
          <a:p>
            <a:r>
              <a:rPr lang="en-US" dirty="0"/>
              <a:t>Imputation by mean: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Distorted distribution of data due to number of datapoints missing</a:t>
            </a:r>
          </a:p>
          <a:p>
            <a:pPr lvl="1"/>
            <a:endParaRPr lang="en-US" dirty="0"/>
          </a:p>
          <a:p>
            <a:r>
              <a:rPr lang="en-US" dirty="0"/>
              <a:t>Neighborhood Mean:</a:t>
            </a:r>
          </a:p>
          <a:p>
            <a:pPr lvl="1"/>
            <a:r>
              <a:rPr lang="en-US" dirty="0"/>
              <a:t>Maintains distribution of original data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9754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2E8"/>
      </a:lt2>
      <a:accent1>
        <a:srgbClr val="A3A37A"/>
      </a:accent1>
      <a:accent2>
        <a:srgbClr val="B49B76"/>
      </a:accent2>
      <a:accent3>
        <a:srgbClr val="C2958B"/>
      </a:accent3>
      <a:accent4>
        <a:srgbClr val="BB7D8C"/>
      </a:accent4>
      <a:accent5>
        <a:srgbClr val="C590B2"/>
      </a:accent5>
      <a:accent6>
        <a:srgbClr val="B77DBB"/>
      </a:accent6>
      <a:hlink>
        <a:srgbClr val="7675B5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786</Words>
  <Application>Microsoft Macintosh PowerPoint</Application>
  <PresentationFormat>Widescreen</PresentationFormat>
  <Paragraphs>195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Garamond</vt:lpstr>
      <vt:lpstr>RetrospectVTI</vt:lpstr>
      <vt:lpstr>This Old House:  Renovations Guided by Machine Learning</vt:lpstr>
      <vt:lpstr>Background</vt:lpstr>
      <vt:lpstr>Purpose</vt:lpstr>
      <vt:lpstr>Presentation Outline</vt:lpstr>
      <vt:lpstr>Exploratory Data Analysis</vt:lpstr>
      <vt:lpstr>EDA</vt:lpstr>
      <vt:lpstr>Missing-Data Mechanisms </vt:lpstr>
      <vt:lpstr>Handling Missing Data</vt:lpstr>
      <vt:lpstr>Imputation: Lot Frontage</vt:lpstr>
      <vt:lpstr>Outlier Removal</vt:lpstr>
      <vt:lpstr>Response Variable: Sale Price</vt:lpstr>
      <vt:lpstr>EDA Plots</vt:lpstr>
      <vt:lpstr>Ideal Categorical Variable: HeatingQC</vt:lpstr>
      <vt:lpstr>Categorical Variable that needs to be Feature Engineered: SaleType</vt:lpstr>
      <vt:lpstr>Engineered Features</vt:lpstr>
      <vt:lpstr>Engineered Features</vt:lpstr>
      <vt:lpstr>Model Talk</vt:lpstr>
      <vt:lpstr>General Models Used</vt:lpstr>
      <vt:lpstr>Linear Regression Models Tested</vt:lpstr>
      <vt:lpstr>MLR</vt:lpstr>
      <vt:lpstr>MLR Residual Analyses</vt:lpstr>
      <vt:lpstr>Cross-Validation</vt:lpstr>
      <vt:lpstr>Feature Selection</vt:lpstr>
      <vt:lpstr>Important Features</vt:lpstr>
      <vt:lpstr>Tree-Based Model: XGBoost</vt:lpstr>
      <vt:lpstr>Parameter Tuning</vt:lpstr>
      <vt:lpstr>Feature Importance</vt:lpstr>
      <vt:lpstr>Flipping Houses</vt:lpstr>
      <vt:lpstr>Lasso: Only Upgradable Features</vt:lpstr>
      <vt:lpstr>Insights</vt:lpstr>
      <vt:lpstr>Upgradable Features</vt:lpstr>
      <vt:lpstr>Upgradable Features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Old House:  Renovations Guided by Machine Learning</dc:title>
  <dc:creator>Jonathan Harris</dc:creator>
  <cp:lastModifiedBy>Jonathan Harris</cp:lastModifiedBy>
  <cp:revision>6</cp:revision>
  <dcterms:created xsi:type="dcterms:W3CDTF">2020-03-02T20:01:26Z</dcterms:created>
  <dcterms:modified xsi:type="dcterms:W3CDTF">2020-03-02T20:54:36Z</dcterms:modified>
</cp:coreProperties>
</file>