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29"/>
  </p:notesMasterIdLst>
  <p:sldIdLst>
    <p:sldId id="256" r:id="rId2"/>
    <p:sldId id="257" r:id="rId3"/>
    <p:sldId id="274" r:id="rId4"/>
    <p:sldId id="279" r:id="rId5"/>
    <p:sldId id="296" r:id="rId6"/>
    <p:sldId id="280" r:id="rId7"/>
    <p:sldId id="297" r:id="rId8"/>
    <p:sldId id="288" r:id="rId9"/>
    <p:sldId id="289" r:id="rId10"/>
    <p:sldId id="290" r:id="rId11"/>
    <p:sldId id="292" r:id="rId12"/>
    <p:sldId id="275" r:id="rId13"/>
    <p:sldId id="277" r:id="rId14"/>
    <p:sldId id="293" r:id="rId15"/>
    <p:sldId id="281" r:id="rId16"/>
    <p:sldId id="282" r:id="rId17"/>
    <p:sldId id="285" r:id="rId18"/>
    <p:sldId id="283" r:id="rId19"/>
    <p:sldId id="284" r:id="rId20"/>
    <p:sldId id="286" r:id="rId21"/>
    <p:sldId id="287" r:id="rId22"/>
    <p:sldId id="298" r:id="rId23"/>
    <p:sldId id="294" r:id="rId24"/>
    <p:sldId id="295" r:id="rId25"/>
    <p:sldId id="273" r:id="rId26"/>
    <p:sldId id="259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/>
    <p:restoredTop sz="78190"/>
  </p:normalViewPr>
  <p:slideViewPr>
    <p:cSldViewPr snapToGrid="0" snapToObjects="1">
      <p:cViewPr varScale="1">
        <p:scale>
          <a:sx n="117" d="100"/>
          <a:sy n="117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hyperlink" Target="https://openpaymentsdata.cms.gov/search/physicians/by-name-and-location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hyperlink" Target="https://www.cms.gov/Research-Statistics-Data-and-Systems/Statistics-Trends-and-Reports/Medicare-Provider-Charge-Data/Part-D-Prescriber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5" Type="http://schemas.openxmlformats.org/officeDocument/2006/relationships/hyperlink" Target="https://openpaymentsdata.cms.gov/search/physicians/by-name-and-location" TargetMode="External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png"/><Relationship Id="rId5" Type="http://schemas.openxmlformats.org/officeDocument/2006/relationships/hyperlink" Target="https://www.cms.gov/Research-Statistics-Data-and-Systems/Statistics-Trends-and-Reports/Medicare-Provider-Charge-Data/Part-D-Prescriber" TargetMode="External"/><Relationship Id="rId4" Type="http://schemas.openxmlformats.org/officeDocument/2006/relationships/image" Target="../media/image11.svg"/><Relationship Id="rId9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A07BD-E45D-404E-A606-9397272435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5D0611-219A-402A-8D97-FA6AEC4ECA1C}">
      <dgm:prSet/>
      <dgm:spPr/>
      <dgm:t>
        <a:bodyPr/>
        <a:lstStyle/>
        <a:p>
          <a:r>
            <a:rPr lang="en-US"/>
            <a:t>Part of Affordable Care Act (section 6002)</a:t>
          </a:r>
        </a:p>
      </dgm:t>
    </dgm:pt>
    <dgm:pt modelId="{D095E860-BBFA-461B-BAC4-066D4AE86192}" type="parTrans" cxnId="{57BB6BDC-0005-4050-8C84-6E1A49C0AE97}">
      <dgm:prSet/>
      <dgm:spPr/>
      <dgm:t>
        <a:bodyPr/>
        <a:lstStyle/>
        <a:p>
          <a:endParaRPr lang="en-US"/>
        </a:p>
      </dgm:t>
    </dgm:pt>
    <dgm:pt modelId="{2BC5CEAC-868D-4858-BFC9-3C791B446265}" type="sibTrans" cxnId="{57BB6BDC-0005-4050-8C84-6E1A49C0AE97}">
      <dgm:prSet/>
      <dgm:spPr/>
      <dgm:t>
        <a:bodyPr/>
        <a:lstStyle/>
        <a:p>
          <a:endParaRPr lang="en-US"/>
        </a:p>
      </dgm:t>
    </dgm:pt>
    <dgm:pt modelId="{59E3868B-7365-4593-8E87-9BEDA848E6C8}">
      <dgm:prSet/>
      <dgm:spPr/>
      <dgm:t>
        <a:bodyPr/>
        <a:lstStyle/>
        <a:p>
          <a:r>
            <a:rPr lang="en-US"/>
            <a:t>Passed in 2010</a:t>
          </a:r>
        </a:p>
      </dgm:t>
    </dgm:pt>
    <dgm:pt modelId="{454D9668-31C4-47BE-A0E4-1CCD477C329B}" type="parTrans" cxnId="{CC870DD7-1CBF-45C9-9E7D-710ACC9130EF}">
      <dgm:prSet/>
      <dgm:spPr/>
      <dgm:t>
        <a:bodyPr/>
        <a:lstStyle/>
        <a:p>
          <a:endParaRPr lang="en-US"/>
        </a:p>
      </dgm:t>
    </dgm:pt>
    <dgm:pt modelId="{D3CAB520-5C8A-45B5-910D-B22EB993B453}" type="sibTrans" cxnId="{CC870DD7-1CBF-45C9-9E7D-710ACC9130EF}">
      <dgm:prSet/>
      <dgm:spPr/>
      <dgm:t>
        <a:bodyPr/>
        <a:lstStyle/>
        <a:p>
          <a:endParaRPr lang="en-US"/>
        </a:p>
      </dgm:t>
    </dgm:pt>
    <dgm:pt modelId="{5914AE68-1CB5-4B80-92F8-87FB0E6BB047}">
      <dgm:prSet/>
      <dgm:spPr/>
      <dgm:t>
        <a:bodyPr/>
        <a:lstStyle/>
        <a:p>
          <a:r>
            <a:rPr lang="en-US" b="1" dirty="0"/>
            <a:t>Open Payment Database</a:t>
          </a:r>
        </a:p>
        <a:p>
          <a:r>
            <a:rPr lang="en-US" dirty="0"/>
            <a:t>Requires medical device manufacturers to disclose all financial transactions between [</a:t>
          </a:r>
          <a:r>
            <a:rPr lang="en-US" dirty="0">
              <a:hlinkClick xmlns:r="http://schemas.openxmlformats.org/officeDocument/2006/relationships" r:id="rId1"/>
            </a:rPr>
            <a:t>openpayments.gov</a:t>
          </a:r>
          <a:r>
            <a:rPr lang="en-US" dirty="0"/>
            <a:t>]</a:t>
          </a:r>
        </a:p>
      </dgm:t>
    </dgm:pt>
    <dgm:pt modelId="{023E97B5-15AD-42FF-83FF-425E74011E08}" type="parTrans" cxnId="{8FD8E632-1E85-4756-A7CD-83C5B68D56DE}">
      <dgm:prSet/>
      <dgm:spPr/>
      <dgm:t>
        <a:bodyPr/>
        <a:lstStyle/>
        <a:p>
          <a:endParaRPr lang="en-US"/>
        </a:p>
      </dgm:t>
    </dgm:pt>
    <dgm:pt modelId="{DB59409F-9D25-4717-9FA7-E9C639DD3AAA}" type="sibTrans" cxnId="{8FD8E632-1E85-4756-A7CD-83C5B68D56DE}">
      <dgm:prSet/>
      <dgm:spPr/>
      <dgm:t>
        <a:bodyPr/>
        <a:lstStyle/>
        <a:p>
          <a:endParaRPr lang="en-US"/>
        </a:p>
      </dgm:t>
    </dgm:pt>
    <dgm:pt modelId="{5AE9022D-C1F3-4483-A9A8-77D84604E0C9}">
      <dgm:prSet/>
      <dgm:spPr/>
      <dgm:t>
        <a:bodyPr/>
        <a:lstStyle/>
        <a:p>
          <a:r>
            <a:rPr lang="en-US" dirty="0"/>
            <a:t>Even vending machine purchases</a:t>
          </a:r>
        </a:p>
      </dgm:t>
    </dgm:pt>
    <dgm:pt modelId="{EFA7BB86-FF45-44FB-AEAB-70BD6393AA96}" type="parTrans" cxnId="{D7CE628C-BD09-4E49-9363-86DB91E14718}">
      <dgm:prSet/>
      <dgm:spPr/>
      <dgm:t>
        <a:bodyPr/>
        <a:lstStyle/>
        <a:p>
          <a:endParaRPr lang="en-US"/>
        </a:p>
      </dgm:t>
    </dgm:pt>
    <dgm:pt modelId="{30E1409B-4EA5-412F-BBA4-EA254F178C86}" type="sibTrans" cxnId="{D7CE628C-BD09-4E49-9363-86DB91E14718}">
      <dgm:prSet/>
      <dgm:spPr/>
      <dgm:t>
        <a:bodyPr/>
        <a:lstStyle/>
        <a:p>
          <a:endParaRPr lang="en-US"/>
        </a:p>
      </dgm:t>
    </dgm:pt>
    <dgm:pt modelId="{B0790C34-FEE3-4B22-9FF4-B8B71BCF17E8}" type="pres">
      <dgm:prSet presAssocID="{8CBA07BD-E45D-404E-A606-9397272435A5}" presName="root" presStyleCnt="0">
        <dgm:presLayoutVars>
          <dgm:dir/>
          <dgm:resizeHandles val="exact"/>
        </dgm:presLayoutVars>
      </dgm:prSet>
      <dgm:spPr/>
    </dgm:pt>
    <dgm:pt modelId="{419D9E4E-C862-49C5-920F-1AEEC9E38F0B}" type="pres">
      <dgm:prSet presAssocID="{A75D0611-219A-402A-8D97-FA6AEC4ECA1C}" presName="compNode" presStyleCnt="0"/>
      <dgm:spPr/>
    </dgm:pt>
    <dgm:pt modelId="{19D7B9B9-4FD2-4199-AE3D-09F035116E2A}" type="pres">
      <dgm:prSet presAssocID="{A75D0611-219A-402A-8D97-FA6AEC4ECA1C}" presName="bgRect" presStyleLbl="bgShp" presStyleIdx="0" presStyleCnt="2"/>
      <dgm:spPr/>
    </dgm:pt>
    <dgm:pt modelId="{974675CA-986C-430C-9948-B547D31E4580}" type="pres">
      <dgm:prSet presAssocID="{A75D0611-219A-402A-8D97-FA6AEC4ECA1C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2F220C0-0A0C-48F7-BC6E-38145B1AD64D}" type="pres">
      <dgm:prSet presAssocID="{A75D0611-219A-402A-8D97-FA6AEC4ECA1C}" presName="spaceRect" presStyleCnt="0"/>
      <dgm:spPr/>
    </dgm:pt>
    <dgm:pt modelId="{526965BA-7CD3-4B5B-996E-4F5F1FF3A1A7}" type="pres">
      <dgm:prSet presAssocID="{A75D0611-219A-402A-8D97-FA6AEC4ECA1C}" presName="parTx" presStyleLbl="revTx" presStyleIdx="0" presStyleCnt="4">
        <dgm:presLayoutVars>
          <dgm:chMax val="0"/>
          <dgm:chPref val="0"/>
        </dgm:presLayoutVars>
      </dgm:prSet>
      <dgm:spPr/>
    </dgm:pt>
    <dgm:pt modelId="{432955E6-8406-4EF2-9AD5-42A07733D18B}" type="pres">
      <dgm:prSet presAssocID="{A75D0611-219A-402A-8D97-FA6AEC4ECA1C}" presName="desTx" presStyleLbl="revTx" presStyleIdx="1" presStyleCnt="4">
        <dgm:presLayoutVars/>
      </dgm:prSet>
      <dgm:spPr/>
    </dgm:pt>
    <dgm:pt modelId="{ABB30D1A-CD63-4364-8694-16C07E39149B}" type="pres">
      <dgm:prSet presAssocID="{2BC5CEAC-868D-4858-BFC9-3C791B446265}" presName="sibTrans" presStyleCnt="0"/>
      <dgm:spPr/>
    </dgm:pt>
    <dgm:pt modelId="{0D84F47F-B950-4E43-86A1-C68DDF6088FD}" type="pres">
      <dgm:prSet presAssocID="{5914AE68-1CB5-4B80-92F8-87FB0E6BB047}" presName="compNode" presStyleCnt="0"/>
      <dgm:spPr/>
    </dgm:pt>
    <dgm:pt modelId="{213C4B0A-E6C6-483C-A42B-16D954A370CE}" type="pres">
      <dgm:prSet presAssocID="{5914AE68-1CB5-4B80-92F8-87FB0E6BB047}" presName="bgRect" presStyleLbl="bgShp" presStyleIdx="1" presStyleCnt="2"/>
      <dgm:spPr/>
    </dgm:pt>
    <dgm:pt modelId="{A0419CAC-BB65-4E6A-9975-1ED42DF286F0}" type="pres">
      <dgm:prSet presAssocID="{5914AE68-1CB5-4B80-92F8-87FB0E6BB047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30B3E42-216A-4C4D-AC55-034159BFA706}" type="pres">
      <dgm:prSet presAssocID="{5914AE68-1CB5-4B80-92F8-87FB0E6BB047}" presName="spaceRect" presStyleCnt="0"/>
      <dgm:spPr/>
    </dgm:pt>
    <dgm:pt modelId="{D4686E31-2628-425F-AA9E-8C6B5CA31B48}" type="pres">
      <dgm:prSet presAssocID="{5914AE68-1CB5-4B80-92F8-87FB0E6BB047}" presName="parTx" presStyleLbl="revTx" presStyleIdx="2" presStyleCnt="4">
        <dgm:presLayoutVars>
          <dgm:chMax val="0"/>
          <dgm:chPref val="0"/>
        </dgm:presLayoutVars>
      </dgm:prSet>
      <dgm:spPr/>
    </dgm:pt>
    <dgm:pt modelId="{ECF786C3-FB7A-4B7C-9C17-A14B65C446FF}" type="pres">
      <dgm:prSet presAssocID="{5914AE68-1CB5-4B80-92F8-87FB0E6BB047}" presName="desTx" presStyleLbl="revTx" presStyleIdx="3" presStyleCnt="4">
        <dgm:presLayoutVars/>
      </dgm:prSet>
      <dgm:spPr/>
    </dgm:pt>
  </dgm:ptLst>
  <dgm:cxnLst>
    <dgm:cxn modelId="{08031817-87F3-4FEB-BA5A-9114D4BD7192}" type="presOf" srcId="{59E3868B-7365-4593-8E87-9BEDA848E6C8}" destId="{432955E6-8406-4EF2-9AD5-42A07733D18B}" srcOrd="0" destOrd="0" presId="urn:microsoft.com/office/officeart/2018/2/layout/IconVerticalSolidList"/>
    <dgm:cxn modelId="{DCA97E2B-F4C8-4713-97D5-17C5BC427E9A}" type="presOf" srcId="{5914AE68-1CB5-4B80-92F8-87FB0E6BB047}" destId="{D4686E31-2628-425F-AA9E-8C6B5CA31B48}" srcOrd="0" destOrd="0" presId="urn:microsoft.com/office/officeart/2018/2/layout/IconVerticalSolidList"/>
    <dgm:cxn modelId="{8FD8E632-1E85-4756-A7CD-83C5B68D56DE}" srcId="{8CBA07BD-E45D-404E-A606-9397272435A5}" destId="{5914AE68-1CB5-4B80-92F8-87FB0E6BB047}" srcOrd="1" destOrd="0" parTransId="{023E97B5-15AD-42FF-83FF-425E74011E08}" sibTransId="{DB59409F-9D25-4717-9FA7-E9C639DD3AAA}"/>
    <dgm:cxn modelId="{6DBFD56E-E9A6-4983-A6AA-5945BCB7C750}" type="presOf" srcId="{5AE9022D-C1F3-4483-A9A8-77D84604E0C9}" destId="{ECF786C3-FB7A-4B7C-9C17-A14B65C446FF}" srcOrd="0" destOrd="0" presId="urn:microsoft.com/office/officeart/2018/2/layout/IconVerticalSolidList"/>
    <dgm:cxn modelId="{D7CE628C-BD09-4E49-9363-86DB91E14718}" srcId="{5914AE68-1CB5-4B80-92F8-87FB0E6BB047}" destId="{5AE9022D-C1F3-4483-A9A8-77D84604E0C9}" srcOrd="0" destOrd="0" parTransId="{EFA7BB86-FF45-44FB-AEAB-70BD6393AA96}" sibTransId="{30E1409B-4EA5-412F-BBA4-EA254F178C86}"/>
    <dgm:cxn modelId="{0153B9BE-5731-4D59-A260-2043366E4194}" type="presOf" srcId="{A75D0611-219A-402A-8D97-FA6AEC4ECA1C}" destId="{526965BA-7CD3-4B5B-996E-4F5F1FF3A1A7}" srcOrd="0" destOrd="0" presId="urn:microsoft.com/office/officeart/2018/2/layout/IconVerticalSolidList"/>
    <dgm:cxn modelId="{CC870DD7-1CBF-45C9-9E7D-710ACC9130EF}" srcId="{A75D0611-219A-402A-8D97-FA6AEC4ECA1C}" destId="{59E3868B-7365-4593-8E87-9BEDA848E6C8}" srcOrd="0" destOrd="0" parTransId="{454D9668-31C4-47BE-A0E4-1CCD477C329B}" sibTransId="{D3CAB520-5C8A-45B5-910D-B22EB993B453}"/>
    <dgm:cxn modelId="{57BB6BDC-0005-4050-8C84-6E1A49C0AE97}" srcId="{8CBA07BD-E45D-404E-A606-9397272435A5}" destId="{A75D0611-219A-402A-8D97-FA6AEC4ECA1C}" srcOrd="0" destOrd="0" parTransId="{D095E860-BBFA-461B-BAC4-066D4AE86192}" sibTransId="{2BC5CEAC-868D-4858-BFC9-3C791B446265}"/>
    <dgm:cxn modelId="{DB5902E7-C0EA-4508-A62B-3B0823ACC0C2}" type="presOf" srcId="{8CBA07BD-E45D-404E-A606-9397272435A5}" destId="{B0790C34-FEE3-4B22-9FF4-B8B71BCF17E8}" srcOrd="0" destOrd="0" presId="urn:microsoft.com/office/officeart/2018/2/layout/IconVerticalSolidList"/>
    <dgm:cxn modelId="{4BBAA09C-C856-400D-9BE7-FD35AC8A3FDA}" type="presParOf" srcId="{B0790C34-FEE3-4B22-9FF4-B8B71BCF17E8}" destId="{419D9E4E-C862-49C5-920F-1AEEC9E38F0B}" srcOrd="0" destOrd="0" presId="urn:microsoft.com/office/officeart/2018/2/layout/IconVerticalSolidList"/>
    <dgm:cxn modelId="{9B7275AE-3DC4-478D-84A3-2A0BCBC41A83}" type="presParOf" srcId="{419D9E4E-C862-49C5-920F-1AEEC9E38F0B}" destId="{19D7B9B9-4FD2-4199-AE3D-09F035116E2A}" srcOrd="0" destOrd="0" presId="urn:microsoft.com/office/officeart/2018/2/layout/IconVerticalSolidList"/>
    <dgm:cxn modelId="{44F3BC0B-5540-4120-BA99-39E0DC8B9155}" type="presParOf" srcId="{419D9E4E-C862-49C5-920F-1AEEC9E38F0B}" destId="{974675CA-986C-430C-9948-B547D31E4580}" srcOrd="1" destOrd="0" presId="urn:microsoft.com/office/officeart/2018/2/layout/IconVerticalSolidList"/>
    <dgm:cxn modelId="{911C625E-71DE-4CD9-B05D-0C2361F8A7F4}" type="presParOf" srcId="{419D9E4E-C862-49C5-920F-1AEEC9E38F0B}" destId="{F2F220C0-0A0C-48F7-BC6E-38145B1AD64D}" srcOrd="2" destOrd="0" presId="urn:microsoft.com/office/officeart/2018/2/layout/IconVerticalSolidList"/>
    <dgm:cxn modelId="{F86E4072-8959-4604-93F1-D80A8E2621FB}" type="presParOf" srcId="{419D9E4E-C862-49C5-920F-1AEEC9E38F0B}" destId="{526965BA-7CD3-4B5B-996E-4F5F1FF3A1A7}" srcOrd="3" destOrd="0" presId="urn:microsoft.com/office/officeart/2018/2/layout/IconVerticalSolidList"/>
    <dgm:cxn modelId="{8D968A17-71C7-4AF0-A1F8-201981A979EF}" type="presParOf" srcId="{419D9E4E-C862-49C5-920F-1AEEC9E38F0B}" destId="{432955E6-8406-4EF2-9AD5-42A07733D18B}" srcOrd="4" destOrd="0" presId="urn:microsoft.com/office/officeart/2018/2/layout/IconVerticalSolidList"/>
    <dgm:cxn modelId="{FB4D127B-972D-4682-861D-5DE9AE118E54}" type="presParOf" srcId="{B0790C34-FEE3-4B22-9FF4-B8B71BCF17E8}" destId="{ABB30D1A-CD63-4364-8694-16C07E39149B}" srcOrd="1" destOrd="0" presId="urn:microsoft.com/office/officeart/2018/2/layout/IconVerticalSolidList"/>
    <dgm:cxn modelId="{B7CF17FC-93EA-4322-B064-B1706745BBE1}" type="presParOf" srcId="{B0790C34-FEE3-4B22-9FF4-B8B71BCF17E8}" destId="{0D84F47F-B950-4E43-86A1-C68DDF6088FD}" srcOrd="2" destOrd="0" presId="urn:microsoft.com/office/officeart/2018/2/layout/IconVerticalSolidList"/>
    <dgm:cxn modelId="{8F2FED99-BA0C-4A2C-A16D-99950104CCAA}" type="presParOf" srcId="{0D84F47F-B950-4E43-86A1-C68DDF6088FD}" destId="{213C4B0A-E6C6-483C-A42B-16D954A370CE}" srcOrd="0" destOrd="0" presId="urn:microsoft.com/office/officeart/2018/2/layout/IconVerticalSolidList"/>
    <dgm:cxn modelId="{B4E347D3-EDC7-4D99-83EA-953D64728D2A}" type="presParOf" srcId="{0D84F47F-B950-4E43-86A1-C68DDF6088FD}" destId="{A0419CAC-BB65-4E6A-9975-1ED42DF286F0}" srcOrd="1" destOrd="0" presId="urn:microsoft.com/office/officeart/2018/2/layout/IconVerticalSolidList"/>
    <dgm:cxn modelId="{2974BA55-1D90-499E-8E2A-B5C03A8EAB2D}" type="presParOf" srcId="{0D84F47F-B950-4E43-86A1-C68DDF6088FD}" destId="{530B3E42-216A-4C4D-AC55-034159BFA706}" srcOrd="2" destOrd="0" presId="urn:microsoft.com/office/officeart/2018/2/layout/IconVerticalSolidList"/>
    <dgm:cxn modelId="{0D9C0C33-A3AA-489E-8DF6-FAAD40A747E6}" type="presParOf" srcId="{0D84F47F-B950-4E43-86A1-C68DDF6088FD}" destId="{D4686E31-2628-425F-AA9E-8C6B5CA31B48}" srcOrd="3" destOrd="0" presId="urn:microsoft.com/office/officeart/2018/2/layout/IconVerticalSolidList"/>
    <dgm:cxn modelId="{EF6A1EEE-9B08-4AF4-894B-0E2C1CF993C4}" type="presParOf" srcId="{0D84F47F-B950-4E43-86A1-C68DDF6088FD}" destId="{ECF786C3-FB7A-4B7C-9C17-A14B65C446F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EA41E7-75B0-4058-9582-24362C12F3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03970D0-280A-4C82-8458-1B0F5BC93242}">
      <dgm:prSet/>
      <dgm:spPr/>
      <dgm:t>
        <a:bodyPr/>
        <a:lstStyle/>
        <a:p>
          <a:r>
            <a:rPr lang="en-US"/>
            <a:t>Proposed by Bill Clinton (1999)</a:t>
          </a:r>
        </a:p>
      </dgm:t>
    </dgm:pt>
    <dgm:pt modelId="{E67FD3B6-DBE9-410F-8FFF-909ECE2550D0}" type="parTrans" cxnId="{403161EB-A356-4963-A66B-3B569A27DC09}">
      <dgm:prSet/>
      <dgm:spPr/>
      <dgm:t>
        <a:bodyPr/>
        <a:lstStyle/>
        <a:p>
          <a:endParaRPr lang="en-US"/>
        </a:p>
      </dgm:t>
    </dgm:pt>
    <dgm:pt modelId="{71C7018E-84D1-4EE2-82B2-C32D0E78E376}" type="sibTrans" cxnId="{403161EB-A356-4963-A66B-3B569A27DC09}">
      <dgm:prSet/>
      <dgm:spPr/>
      <dgm:t>
        <a:bodyPr/>
        <a:lstStyle/>
        <a:p>
          <a:endParaRPr lang="en-US"/>
        </a:p>
      </dgm:t>
    </dgm:pt>
    <dgm:pt modelId="{DBD0D96F-DC22-49D7-A1D9-A2A715D93DCC}">
      <dgm:prSet/>
      <dgm:spPr/>
      <dgm:t>
        <a:bodyPr/>
        <a:lstStyle/>
        <a:p>
          <a:r>
            <a:rPr lang="en-US"/>
            <a:t>Passed as part of the Medicare Modernization Act (2003)</a:t>
          </a:r>
        </a:p>
      </dgm:t>
    </dgm:pt>
    <dgm:pt modelId="{CC25A00A-AE58-406E-8B8C-9DF4488C4A64}" type="parTrans" cxnId="{2857E85F-26B0-4D26-8FEA-AA438E8CA4ED}">
      <dgm:prSet/>
      <dgm:spPr/>
      <dgm:t>
        <a:bodyPr/>
        <a:lstStyle/>
        <a:p>
          <a:endParaRPr lang="en-US"/>
        </a:p>
      </dgm:t>
    </dgm:pt>
    <dgm:pt modelId="{36498E89-4E69-4F4A-BA5D-A642AEEC8278}" type="sibTrans" cxnId="{2857E85F-26B0-4D26-8FEA-AA438E8CA4ED}">
      <dgm:prSet/>
      <dgm:spPr/>
      <dgm:t>
        <a:bodyPr/>
        <a:lstStyle/>
        <a:p>
          <a:endParaRPr lang="en-US"/>
        </a:p>
      </dgm:t>
    </dgm:pt>
    <dgm:pt modelId="{1E254513-1647-4A88-89F6-171F86EA4B01}">
      <dgm:prSet/>
      <dgm:spPr/>
      <dgm:t>
        <a:bodyPr/>
        <a:lstStyle/>
        <a:p>
          <a:r>
            <a:rPr lang="en-US"/>
            <a:t>Available drug payment coverage for Medicare patients [</a:t>
          </a:r>
          <a:r>
            <a:rPr lang="en-US">
              <a:hlinkClick xmlns:r="http://schemas.openxmlformats.org/officeDocument/2006/relationships" r:id="rId1"/>
            </a:rPr>
            <a:t>cms.gov</a:t>
          </a:r>
          <a:r>
            <a:rPr lang="en-US"/>
            <a:t>]</a:t>
          </a:r>
        </a:p>
      </dgm:t>
    </dgm:pt>
    <dgm:pt modelId="{39A06DEC-625E-4A85-AA37-5678A202AB6E}" type="parTrans" cxnId="{09AB3363-9680-4770-95BB-C5D77173A5FC}">
      <dgm:prSet/>
      <dgm:spPr/>
      <dgm:t>
        <a:bodyPr/>
        <a:lstStyle/>
        <a:p>
          <a:endParaRPr lang="en-US"/>
        </a:p>
      </dgm:t>
    </dgm:pt>
    <dgm:pt modelId="{60960E08-1DA8-4AF1-9645-A533636D636F}" type="sibTrans" cxnId="{09AB3363-9680-4770-95BB-C5D77173A5FC}">
      <dgm:prSet/>
      <dgm:spPr/>
      <dgm:t>
        <a:bodyPr/>
        <a:lstStyle/>
        <a:p>
          <a:endParaRPr lang="en-US"/>
        </a:p>
      </dgm:t>
    </dgm:pt>
    <dgm:pt modelId="{5AE98753-C134-4638-9824-C969BE131ED9}">
      <dgm:prSet/>
      <dgm:spPr/>
      <dgm:t>
        <a:bodyPr/>
        <a:lstStyle/>
        <a:p>
          <a:r>
            <a:rPr lang="en-US" b="1" dirty="0"/>
            <a:t>Medicare Part D Database</a:t>
          </a:r>
        </a:p>
        <a:p>
          <a:r>
            <a:rPr lang="en-US" dirty="0"/>
            <a:t>Law requires recording of all prescription claims written to participating patients</a:t>
          </a:r>
        </a:p>
      </dgm:t>
    </dgm:pt>
    <dgm:pt modelId="{99BBA2A6-940F-40D8-BC87-D65306269FA3}" type="parTrans" cxnId="{166740F4-9F35-4605-8629-2A6C5435DC48}">
      <dgm:prSet/>
      <dgm:spPr/>
      <dgm:t>
        <a:bodyPr/>
        <a:lstStyle/>
        <a:p>
          <a:endParaRPr lang="en-US"/>
        </a:p>
      </dgm:t>
    </dgm:pt>
    <dgm:pt modelId="{B00B78BB-0530-4B71-BE97-01D0664A2561}" type="sibTrans" cxnId="{166740F4-9F35-4605-8629-2A6C5435DC48}">
      <dgm:prSet/>
      <dgm:spPr/>
      <dgm:t>
        <a:bodyPr/>
        <a:lstStyle/>
        <a:p>
          <a:endParaRPr lang="en-US"/>
        </a:p>
      </dgm:t>
    </dgm:pt>
    <dgm:pt modelId="{6C362AF1-E52E-4758-9FC8-EF54985BDDAF}">
      <dgm:prSet/>
      <dgm:spPr/>
      <dgm:t>
        <a:bodyPr/>
        <a:lstStyle/>
        <a:p>
          <a:r>
            <a:rPr lang="en-US"/>
            <a:t>Includes, but not limited to:</a:t>
          </a:r>
        </a:p>
      </dgm:t>
    </dgm:pt>
    <dgm:pt modelId="{E5FD0EF2-AFC0-4E4C-AF6D-B9D271949C80}" type="parTrans" cxnId="{0BF4DB59-BB0D-404B-A548-8BB5720DC0AE}">
      <dgm:prSet/>
      <dgm:spPr/>
      <dgm:t>
        <a:bodyPr/>
        <a:lstStyle/>
        <a:p>
          <a:endParaRPr lang="en-US"/>
        </a:p>
      </dgm:t>
    </dgm:pt>
    <dgm:pt modelId="{F5E94B4A-E6ED-4490-9AD4-E671B143EB91}" type="sibTrans" cxnId="{0BF4DB59-BB0D-404B-A548-8BB5720DC0AE}">
      <dgm:prSet/>
      <dgm:spPr/>
      <dgm:t>
        <a:bodyPr/>
        <a:lstStyle/>
        <a:p>
          <a:endParaRPr lang="en-US"/>
        </a:p>
      </dgm:t>
    </dgm:pt>
    <dgm:pt modelId="{CEC96710-B8B4-4F61-907D-6371E594DEFC}">
      <dgm:prSet/>
      <dgm:spPr/>
      <dgm:t>
        <a:bodyPr/>
        <a:lstStyle/>
        <a:p>
          <a:r>
            <a:rPr lang="en-US"/>
            <a:t>Doctor-specific id number</a:t>
          </a:r>
        </a:p>
      </dgm:t>
    </dgm:pt>
    <dgm:pt modelId="{3D1EF71C-D5DC-459B-B6EB-9A8CBAFD0739}" type="parTrans" cxnId="{8626BC83-32CB-4A9B-93DC-39418CFB5A88}">
      <dgm:prSet/>
      <dgm:spPr/>
      <dgm:t>
        <a:bodyPr/>
        <a:lstStyle/>
        <a:p>
          <a:endParaRPr lang="en-US"/>
        </a:p>
      </dgm:t>
    </dgm:pt>
    <dgm:pt modelId="{71E68B55-35DD-496F-A496-2C9611200B1B}" type="sibTrans" cxnId="{8626BC83-32CB-4A9B-93DC-39418CFB5A88}">
      <dgm:prSet/>
      <dgm:spPr/>
      <dgm:t>
        <a:bodyPr/>
        <a:lstStyle/>
        <a:p>
          <a:endParaRPr lang="en-US"/>
        </a:p>
      </dgm:t>
    </dgm:pt>
    <dgm:pt modelId="{A2BF277B-1E98-4367-83D2-A73C9A8434E8}">
      <dgm:prSet/>
      <dgm:spPr/>
      <dgm:t>
        <a:bodyPr/>
        <a:lstStyle/>
        <a:p>
          <a:r>
            <a:rPr lang="en-US" dirty="0"/>
            <a:t>Number of claims</a:t>
          </a:r>
        </a:p>
        <a:p>
          <a:r>
            <a:rPr lang="en-US" dirty="0"/>
            <a:t>Cost of medicine</a:t>
          </a:r>
        </a:p>
      </dgm:t>
    </dgm:pt>
    <dgm:pt modelId="{B3A1E570-C271-4BDA-A17B-6455E174C675}" type="parTrans" cxnId="{45E68619-AB93-4164-91C1-2D699930F8CE}">
      <dgm:prSet/>
      <dgm:spPr/>
      <dgm:t>
        <a:bodyPr/>
        <a:lstStyle/>
        <a:p>
          <a:endParaRPr lang="en-US"/>
        </a:p>
      </dgm:t>
    </dgm:pt>
    <dgm:pt modelId="{90245C3F-325A-45B7-AC49-1DFC043B6E3E}" type="sibTrans" cxnId="{45E68619-AB93-4164-91C1-2D699930F8CE}">
      <dgm:prSet/>
      <dgm:spPr/>
      <dgm:t>
        <a:bodyPr/>
        <a:lstStyle/>
        <a:p>
          <a:endParaRPr lang="en-US"/>
        </a:p>
      </dgm:t>
    </dgm:pt>
    <dgm:pt modelId="{7A0A59C3-69F6-49F2-A130-44D0302CD5A6}" type="pres">
      <dgm:prSet presAssocID="{B8EA41E7-75B0-4058-9582-24362C12F391}" presName="root" presStyleCnt="0">
        <dgm:presLayoutVars>
          <dgm:dir/>
          <dgm:resizeHandles val="exact"/>
        </dgm:presLayoutVars>
      </dgm:prSet>
      <dgm:spPr/>
    </dgm:pt>
    <dgm:pt modelId="{7DA1FCBD-AEB8-47BE-BB04-44CFF7D44916}" type="pres">
      <dgm:prSet presAssocID="{F03970D0-280A-4C82-8458-1B0F5BC93242}" presName="compNode" presStyleCnt="0"/>
      <dgm:spPr/>
    </dgm:pt>
    <dgm:pt modelId="{A4ED64FA-4984-45E1-B49A-E19A948814C6}" type="pres">
      <dgm:prSet presAssocID="{F03970D0-280A-4C82-8458-1B0F5BC93242}" presName="bgRect" presStyleLbl="bgShp" presStyleIdx="0" presStyleCnt="4"/>
      <dgm:spPr/>
    </dgm:pt>
    <dgm:pt modelId="{4B6FE18A-CB47-4C7D-BEE4-1C7764928648}" type="pres">
      <dgm:prSet presAssocID="{F03970D0-280A-4C82-8458-1B0F5BC93242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8A55420-0CA2-43F5-9648-DEB5BFBF60A2}" type="pres">
      <dgm:prSet presAssocID="{F03970D0-280A-4C82-8458-1B0F5BC93242}" presName="spaceRect" presStyleCnt="0"/>
      <dgm:spPr/>
    </dgm:pt>
    <dgm:pt modelId="{E1E35ECF-87EC-4998-ABD7-20CCE252CEF3}" type="pres">
      <dgm:prSet presAssocID="{F03970D0-280A-4C82-8458-1B0F5BC93242}" presName="parTx" presStyleLbl="revTx" presStyleIdx="0" presStyleCnt="6">
        <dgm:presLayoutVars>
          <dgm:chMax val="0"/>
          <dgm:chPref val="0"/>
        </dgm:presLayoutVars>
      </dgm:prSet>
      <dgm:spPr/>
    </dgm:pt>
    <dgm:pt modelId="{92D56ABF-65ED-467F-9AC6-982C1161F4EB}" type="pres">
      <dgm:prSet presAssocID="{F03970D0-280A-4C82-8458-1B0F5BC93242}" presName="desTx" presStyleLbl="revTx" presStyleIdx="1" presStyleCnt="6">
        <dgm:presLayoutVars/>
      </dgm:prSet>
      <dgm:spPr/>
    </dgm:pt>
    <dgm:pt modelId="{D373BFD5-5DE7-4DAE-A275-B5B571FF69A6}" type="pres">
      <dgm:prSet presAssocID="{71C7018E-84D1-4EE2-82B2-C32D0E78E376}" presName="sibTrans" presStyleCnt="0"/>
      <dgm:spPr/>
    </dgm:pt>
    <dgm:pt modelId="{B3392ADD-E054-4332-A72B-1CF976F5E9BF}" type="pres">
      <dgm:prSet presAssocID="{1E254513-1647-4A88-89F6-171F86EA4B01}" presName="compNode" presStyleCnt="0"/>
      <dgm:spPr/>
    </dgm:pt>
    <dgm:pt modelId="{88FED8D9-FB02-454F-9E5C-C16EFF6556E7}" type="pres">
      <dgm:prSet presAssocID="{1E254513-1647-4A88-89F6-171F86EA4B01}" presName="bgRect" presStyleLbl="bgShp" presStyleIdx="1" presStyleCnt="4"/>
      <dgm:spPr/>
    </dgm:pt>
    <dgm:pt modelId="{8A1E8870-AE83-4DBF-866A-EF6F299A2CED}" type="pres">
      <dgm:prSet presAssocID="{1E254513-1647-4A88-89F6-171F86EA4B01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E11D2058-0E3F-4A0E-A426-81369B200D5E}" type="pres">
      <dgm:prSet presAssocID="{1E254513-1647-4A88-89F6-171F86EA4B01}" presName="spaceRect" presStyleCnt="0"/>
      <dgm:spPr/>
    </dgm:pt>
    <dgm:pt modelId="{9AFAA438-7966-4E67-9F96-97A3A65F7320}" type="pres">
      <dgm:prSet presAssocID="{1E254513-1647-4A88-89F6-171F86EA4B01}" presName="parTx" presStyleLbl="revTx" presStyleIdx="2" presStyleCnt="6">
        <dgm:presLayoutVars>
          <dgm:chMax val="0"/>
          <dgm:chPref val="0"/>
        </dgm:presLayoutVars>
      </dgm:prSet>
      <dgm:spPr/>
    </dgm:pt>
    <dgm:pt modelId="{E39169F4-7A60-40FA-97BB-3DF0CC401BC3}" type="pres">
      <dgm:prSet presAssocID="{60960E08-1DA8-4AF1-9645-A533636D636F}" presName="sibTrans" presStyleCnt="0"/>
      <dgm:spPr/>
    </dgm:pt>
    <dgm:pt modelId="{86B39DD4-F9FE-4746-B178-55240A82B4D3}" type="pres">
      <dgm:prSet presAssocID="{5AE98753-C134-4638-9824-C969BE131ED9}" presName="compNode" presStyleCnt="0"/>
      <dgm:spPr/>
    </dgm:pt>
    <dgm:pt modelId="{D489C473-B42A-491B-AE90-5CC1D06E37F9}" type="pres">
      <dgm:prSet presAssocID="{5AE98753-C134-4638-9824-C969BE131ED9}" presName="bgRect" presStyleLbl="bgShp" presStyleIdx="2" presStyleCnt="4"/>
      <dgm:spPr/>
    </dgm:pt>
    <dgm:pt modelId="{C907E48C-3837-46A1-B3E4-FBF56B800EF3}" type="pres">
      <dgm:prSet presAssocID="{5AE98753-C134-4638-9824-C969BE131ED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AC4DDCE-C207-44E9-8E96-CDBF5657D52C}" type="pres">
      <dgm:prSet presAssocID="{5AE98753-C134-4638-9824-C969BE131ED9}" presName="spaceRect" presStyleCnt="0"/>
      <dgm:spPr/>
    </dgm:pt>
    <dgm:pt modelId="{F5C765D0-39A3-49F5-AD21-E1D4700D71E0}" type="pres">
      <dgm:prSet presAssocID="{5AE98753-C134-4638-9824-C969BE131ED9}" presName="parTx" presStyleLbl="revTx" presStyleIdx="3" presStyleCnt="6">
        <dgm:presLayoutVars>
          <dgm:chMax val="0"/>
          <dgm:chPref val="0"/>
        </dgm:presLayoutVars>
      </dgm:prSet>
      <dgm:spPr/>
    </dgm:pt>
    <dgm:pt modelId="{1C989A94-5D54-48CF-902C-B1D8031BC110}" type="pres">
      <dgm:prSet presAssocID="{B00B78BB-0530-4B71-BE97-01D0664A2561}" presName="sibTrans" presStyleCnt="0"/>
      <dgm:spPr/>
    </dgm:pt>
    <dgm:pt modelId="{68CF1DEE-61CF-496A-892F-9E35496B5E2B}" type="pres">
      <dgm:prSet presAssocID="{6C362AF1-E52E-4758-9FC8-EF54985BDDAF}" presName="compNode" presStyleCnt="0"/>
      <dgm:spPr/>
    </dgm:pt>
    <dgm:pt modelId="{E05D9DC3-A231-4346-860B-4721317CC604}" type="pres">
      <dgm:prSet presAssocID="{6C362AF1-E52E-4758-9FC8-EF54985BDDAF}" presName="bgRect" presStyleLbl="bgShp" presStyleIdx="3" presStyleCnt="4"/>
      <dgm:spPr/>
    </dgm:pt>
    <dgm:pt modelId="{420F50BD-0BFF-4728-B8E6-3944CB34E88A}" type="pres">
      <dgm:prSet presAssocID="{6C362AF1-E52E-4758-9FC8-EF54985BDDAF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1C03705-19E0-433E-8666-BAD4FA02A308}" type="pres">
      <dgm:prSet presAssocID="{6C362AF1-E52E-4758-9FC8-EF54985BDDAF}" presName="spaceRect" presStyleCnt="0"/>
      <dgm:spPr/>
    </dgm:pt>
    <dgm:pt modelId="{E445788D-4236-4246-A0C3-FEDDD4183FD1}" type="pres">
      <dgm:prSet presAssocID="{6C362AF1-E52E-4758-9FC8-EF54985BDDAF}" presName="parTx" presStyleLbl="revTx" presStyleIdx="4" presStyleCnt="6">
        <dgm:presLayoutVars>
          <dgm:chMax val="0"/>
          <dgm:chPref val="0"/>
        </dgm:presLayoutVars>
      </dgm:prSet>
      <dgm:spPr/>
    </dgm:pt>
    <dgm:pt modelId="{2B8D8ECA-87E1-45E2-B6F9-0CB8ADE15EC4}" type="pres">
      <dgm:prSet presAssocID="{6C362AF1-E52E-4758-9FC8-EF54985BDDAF}" presName="desTx" presStyleLbl="revTx" presStyleIdx="5" presStyleCnt="6">
        <dgm:presLayoutVars/>
      </dgm:prSet>
      <dgm:spPr/>
    </dgm:pt>
  </dgm:ptLst>
  <dgm:cxnLst>
    <dgm:cxn modelId="{45E68619-AB93-4164-91C1-2D699930F8CE}" srcId="{6C362AF1-E52E-4758-9FC8-EF54985BDDAF}" destId="{A2BF277B-1E98-4367-83D2-A73C9A8434E8}" srcOrd="1" destOrd="0" parTransId="{B3A1E570-C271-4BDA-A17B-6455E174C675}" sibTransId="{90245C3F-325A-45B7-AC49-1DFC043B6E3E}"/>
    <dgm:cxn modelId="{F4D96C2B-4954-4EA0-874F-935C93E21AD5}" type="presOf" srcId="{CEC96710-B8B4-4F61-907D-6371E594DEFC}" destId="{2B8D8ECA-87E1-45E2-B6F9-0CB8ADE15EC4}" srcOrd="0" destOrd="0" presId="urn:microsoft.com/office/officeart/2018/2/layout/IconVerticalSolidList"/>
    <dgm:cxn modelId="{85E9994B-37CE-43E8-AC64-7C3B3FB8701A}" type="presOf" srcId="{5AE98753-C134-4638-9824-C969BE131ED9}" destId="{F5C765D0-39A3-49F5-AD21-E1D4700D71E0}" srcOrd="0" destOrd="0" presId="urn:microsoft.com/office/officeart/2018/2/layout/IconVerticalSolidList"/>
    <dgm:cxn modelId="{0BF4DB59-BB0D-404B-A548-8BB5720DC0AE}" srcId="{B8EA41E7-75B0-4058-9582-24362C12F391}" destId="{6C362AF1-E52E-4758-9FC8-EF54985BDDAF}" srcOrd="3" destOrd="0" parTransId="{E5FD0EF2-AFC0-4E4C-AF6D-B9D271949C80}" sibTransId="{F5E94B4A-E6ED-4490-9AD4-E671B143EB91}"/>
    <dgm:cxn modelId="{2CAC105E-511D-4DA4-8978-9A88AE93173B}" type="presOf" srcId="{DBD0D96F-DC22-49D7-A1D9-A2A715D93DCC}" destId="{92D56ABF-65ED-467F-9AC6-982C1161F4EB}" srcOrd="0" destOrd="0" presId="urn:microsoft.com/office/officeart/2018/2/layout/IconVerticalSolidList"/>
    <dgm:cxn modelId="{2857E85F-26B0-4D26-8FEA-AA438E8CA4ED}" srcId="{F03970D0-280A-4C82-8458-1B0F5BC93242}" destId="{DBD0D96F-DC22-49D7-A1D9-A2A715D93DCC}" srcOrd="0" destOrd="0" parTransId="{CC25A00A-AE58-406E-8B8C-9DF4488C4A64}" sibTransId="{36498E89-4E69-4F4A-BA5D-A642AEEC8278}"/>
    <dgm:cxn modelId="{09AB3363-9680-4770-95BB-C5D77173A5FC}" srcId="{B8EA41E7-75B0-4058-9582-24362C12F391}" destId="{1E254513-1647-4A88-89F6-171F86EA4B01}" srcOrd="1" destOrd="0" parTransId="{39A06DEC-625E-4A85-AA37-5678A202AB6E}" sibTransId="{60960E08-1DA8-4AF1-9645-A533636D636F}"/>
    <dgm:cxn modelId="{D5CB5E6C-04C1-4F22-A2E8-2ED26C188CEC}" type="presOf" srcId="{6C362AF1-E52E-4758-9FC8-EF54985BDDAF}" destId="{E445788D-4236-4246-A0C3-FEDDD4183FD1}" srcOrd="0" destOrd="0" presId="urn:microsoft.com/office/officeart/2018/2/layout/IconVerticalSolidList"/>
    <dgm:cxn modelId="{8626BC83-32CB-4A9B-93DC-39418CFB5A88}" srcId="{6C362AF1-E52E-4758-9FC8-EF54985BDDAF}" destId="{CEC96710-B8B4-4F61-907D-6371E594DEFC}" srcOrd="0" destOrd="0" parTransId="{3D1EF71C-D5DC-459B-B6EB-9A8CBAFD0739}" sibTransId="{71E68B55-35DD-496F-A496-2C9611200B1B}"/>
    <dgm:cxn modelId="{A2CCBB8A-EC67-4DBB-8B05-720233046DEF}" type="presOf" srcId="{B8EA41E7-75B0-4058-9582-24362C12F391}" destId="{7A0A59C3-69F6-49F2-A130-44D0302CD5A6}" srcOrd="0" destOrd="0" presId="urn:microsoft.com/office/officeart/2018/2/layout/IconVerticalSolidList"/>
    <dgm:cxn modelId="{20AD6493-323A-4720-9182-8B52F63CDFE4}" type="presOf" srcId="{A2BF277B-1E98-4367-83D2-A73C9A8434E8}" destId="{2B8D8ECA-87E1-45E2-B6F9-0CB8ADE15EC4}" srcOrd="0" destOrd="1" presId="urn:microsoft.com/office/officeart/2018/2/layout/IconVerticalSolidList"/>
    <dgm:cxn modelId="{B39021D2-E91E-4EC4-B2C0-87EC19E96020}" type="presOf" srcId="{1E254513-1647-4A88-89F6-171F86EA4B01}" destId="{9AFAA438-7966-4E67-9F96-97A3A65F7320}" srcOrd="0" destOrd="0" presId="urn:microsoft.com/office/officeart/2018/2/layout/IconVerticalSolidList"/>
    <dgm:cxn modelId="{403161EB-A356-4963-A66B-3B569A27DC09}" srcId="{B8EA41E7-75B0-4058-9582-24362C12F391}" destId="{F03970D0-280A-4C82-8458-1B0F5BC93242}" srcOrd="0" destOrd="0" parTransId="{E67FD3B6-DBE9-410F-8FFF-909ECE2550D0}" sibTransId="{71C7018E-84D1-4EE2-82B2-C32D0E78E376}"/>
    <dgm:cxn modelId="{FDB774EB-9FD8-4888-A392-9AD75273978D}" type="presOf" srcId="{F03970D0-280A-4C82-8458-1B0F5BC93242}" destId="{E1E35ECF-87EC-4998-ABD7-20CCE252CEF3}" srcOrd="0" destOrd="0" presId="urn:microsoft.com/office/officeart/2018/2/layout/IconVerticalSolidList"/>
    <dgm:cxn modelId="{166740F4-9F35-4605-8629-2A6C5435DC48}" srcId="{B8EA41E7-75B0-4058-9582-24362C12F391}" destId="{5AE98753-C134-4638-9824-C969BE131ED9}" srcOrd="2" destOrd="0" parTransId="{99BBA2A6-940F-40D8-BC87-D65306269FA3}" sibTransId="{B00B78BB-0530-4B71-BE97-01D0664A2561}"/>
    <dgm:cxn modelId="{44DC76BD-1999-4FBA-9128-B06D11D75BBE}" type="presParOf" srcId="{7A0A59C3-69F6-49F2-A130-44D0302CD5A6}" destId="{7DA1FCBD-AEB8-47BE-BB04-44CFF7D44916}" srcOrd="0" destOrd="0" presId="urn:microsoft.com/office/officeart/2018/2/layout/IconVerticalSolidList"/>
    <dgm:cxn modelId="{3AEBF399-3C1E-4660-B043-44B43D49D58E}" type="presParOf" srcId="{7DA1FCBD-AEB8-47BE-BB04-44CFF7D44916}" destId="{A4ED64FA-4984-45E1-B49A-E19A948814C6}" srcOrd="0" destOrd="0" presId="urn:microsoft.com/office/officeart/2018/2/layout/IconVerticalSolidList"/>
    <dgm:cxn modelId="{C82FDE46-55FC-4CD9-9FD8-F371BEA2459A}" type="presParOf" srcId="{7DA1FCBD-AEB8-47BE-BB04-44CFF7D44916}" destId="{4B6FE18A-CB47-4C7D-BEE4-1C7764928648}" srcOrd="1" destOrd="0" presId="urn:microsoft.com/office/officeart/2018/2/layout/IconVerticalSolidList"/>
    <dgm:cxn modelId="{EB1F1787-E428-4190-8039-A67150A67D3B}" type="presParOf" srcId="{7DA1FCBD-AEB8-47BE-BB04-44CFF7D44916}" destId="{38A55420-0CA2-43F5-9648-DEB5BFBF60A2}" srcOrd="2" destOrd="0" presId="urn:microsoft.com/office/officeart/2018/2/layout/IconVerticalSolidList"/>
    <dgm:cxn modelId="{5A5C8772-B2CF-4ECF-BD6F-C3E1A98CC4B1}" type="presParOf" srcId="{7DA1FCBD-AEB8-47BE-BB04-44CFF7D44916}" destId="{E1E35ECF-87EC-4998-ABD7-20CCE252CEF3}" srcOrd="3" destOrd="0" presId="urn:microsoft.com/office/officeart/2018/2/layout/IconVerticalSolidList"/>
    <dgm:cxn modelId="{CF7A91AB-0D05-4B81-A66E-6B56491932E1}" type="presParOf" srcId="{7DA1FCBD-AEB8-47BE-BB04-44CFF7D44916}" destId="{92D56ABF-65ED-467F-9AC6-982C1161F4EB}" srcOrd="4" destOrd="0" presId="urn:microsoft.com/office/officeart/2018/2/layout/IconVerticalSolidList"/>
    <dgm:cxn modelId="{61CD4AAA-DAB5-4B9F-9F70-704251C7F8A5}" type="presParOf" srcId="{7A0A59C3-69F6-49F2-A130-44D0302CD5A6}" destId="{D373BFD5-5DE7-4DAE-A275-B5B571FF69A6}" srcOrd="1" destOrd="0" presId="urn:microsoft.com/office/officeart/2018/2/layout/IconVerticalSolidList"/>
    <dgm:cxn modelId="{07CFDBBB-0601-4D6F-A29F-6829A6CA7FF7}" type="presParOf" srcId="{7A0A59C3-69F6-49F2-A130-44D0302CD5A6}" destId="{B3392ADD-E054-4332-A72B-1CF976F5E9BF}" srcOrd="2" destOrd="0" presId="urn:microsoft.com/office/officeart/2018/2/layout/IconVerticalSolidList"/>
    <dgm:cxn modelId="{1810A296-A304-46F3-9E2E-AEB7DA830E97}" type="presParOf" srcId="{B3392ADD-E054-4332-A72B-1CF976F5E9BF}" destId="{88FED8D9-FB02-454F-9E5C-C16EFF6556E7}" srcOrd="0" destOrd="0" presId="urn:microsoft.com/office/officeart/2018/2/layout/IconVerticalSolidList"/>
    <dgm:cxn modelId="{87D9D370-CD77-42AA-B0BB-AF5BC1E63895}" type="presParOf" srcId="{B3392ADD-E054-4332-A72B-1CF976F5E9BF}" destId="{8A1E8870-AE83-4DBF-866A-EF6F299A2CED}" srcOrd="1" destOrd="0" presId="urn:microsoft.com/office/officeart/2018/2/layout/IconVerticalSolidList"/>
    <dgm:cxn modelId="{C8905CD4-31BB-4AB2-A04C-65211E9B257A}" type="presParOf" srcId="{B3392ADD-E054-4332-A72B-1CF976F5E9BF}" destId="{E11D2058-0E3F-4A0E-A426-81369B200D5E}" srcOrd="2" destOrd="0" presId="urn:microsoft.com/office/officeart/2018/2/layout/IconVerticalSolidList"/>
    <dgm:cxn modelId="{22E1F514-F3D4-4043-B4A3-0D9674BB6133}" type="presParOf" srcId="{B3392ADD-E054-4332-A72B-1CF976F5E9BF}" destId="{9AFAA438-7966-4E67-9F96-97A3A65F7320}" srcOrd="3" destOrd="0" presId="urn:microsoft.com/office/officeart/2018/2/layout/IconVerticalSolidList"/>
    <dgm:cxn modelId="{F8E63848-88C4-4456-97CE-A7AA14276EBB}" type="presParOf" srcId="{7A0A59C3-69F6-49F2-A130-44D0302CD5A6}" destId="{E39169F4-7A60-40FA-97BB-3DF0CC401BC3}" srcOrd="3" destOrd="0" presId="urn:microsoft.com/office/officeart/2018/2/layout/IconVerticalSolidList"/>
    <dgm:cxn modelId="{AD34BEC6-41DA-4069-AA0F-872861C959EE}" type="presParOf" srcId="{7A0A59C3-69F6-49F2-A130-44D0302CD5A6}" destId="{86B39DD4-F9FE-4746-B178-55240A82B4D3}" srcOrd="4" destOrd="0" presId="urn:microsoft.com/office/officeart/2018/2/layout/IconVerticalSolidList"/>
    <dgm:cxn modelId="{B9084299-85A1-47C4-AF29-D108D3A8E06D}" type="presParOf" srcId="{86B39DD4-F9FE-4746-B178-55240A82B4D3}" destId="{D489C473-B42A-491B-AE90-5CC1D06E37F9}" srcOrd="0" destOrd="0" presId="urn:microsoft.com/office/officeart/2018/2/layout/IconVerticalSolidList"/>
    <dgm:cxn modelId="{6A7A9A3C-1FDD-4AD7-A56A-5E93CA24E5A8}" type="presParOf" srcId="{86B39DD4-F9FE-4746-B178-55240A82B4D3}" destId="{C907E48C-3837-46A1-B3E4-FBF56B800EF3}" srcOrd="1" destOrd="0" presId="urn:microsoft.com/office/officeart/2018/2/layout/IconVerticalSolidList"/>
    <dgm:cxn modelId="{A18276BE-6AF2-4C37-87E7-94C8C42348A5}" type="presParOf" srcId="{86B39DD4-F9FE-4746-B178-55240A82B4D3}" destId="{BAC4DDCE-C207-44E9-8E96-CDBF5657D52C}" srcOrd="2" destOrd="0" presId="urn:microsoft.com/office/officeart/2018/2/layout/IconVerticalSolidList"/>
    <dgm:cxn modelId="{EA1B7C5A-A47F-4414-99D0-F4941D1D7E1E}" type="presParOf" srcId="{86B39DD4-F9FE-4746-B178-55240A82B4D3}" destId="{F5C765D0-39A3-49F5-AD21-E1D4700D71E0}" srcOrd="3" destOrd="0" presId="urn:microsoft.com/office/officeart/2018/2/layout/IconVerticalSolidList"/>
    <dgm:cxn modelId="{C6EBB5D7-B97F-4BB7-B68D-6AD0A7EE6A74}" type="presParOf" srcId="{7A0A59C3-69F6-49F2-A130-44D0302CD5A6}" destId="{1C989A94-5D54-48CF-902C-B1D8031BC110}" srcOrd="5" destOrd="0" presId="urn:microsoft.com/office/officeart/2018/2/layout/IconVerticalSolidList"/>
    <dgm:cxn modelId="{E7DD08C3-04A0-4A1E-BB5C-A55A6DFF85EB}" type="presParOf" srcId="{7A0A59C3-69F6-49F2-A130-44D0302CD5A6}" destId="{68CF1DEE-61CF-496A-892F-9E35496B5E2B}" srcOrd="6" destOrd="0" presId="urn:microsoft.com/office/officeart/2018/2/layout/IconVerticalSolidList"/>
    <dgm:cxn modelId="{9CBF9AAB-801E-4A6B-A547-2B01C9321FA1}" type="presParOf" srcId="{68CF1DEE-61CF-496A-892F-9E35496B5E2B}" destId="{E05D9DC3-A231-4346-860B-4721317CC604}" srcOrd="0" destOrd="0" presId="urn:microsoft.com/office/officeart/2018/2/layout/IconVerticalSolidList"/>
    <dgm:cxn modelId="{E5608B46-B91E-46BD-9F56-D3ABD223B399}" type="presParOf" srcId="{68CF1DEE-61CF-496A-892F-9E35496B5E2B}" destId="{420F50BD-0BFF-4728-B8E6-3944CB34E88A}" srcOrd="1" destOrd="0" presId="urn:microsoft.com/office/officeart/2018/2/layout/IconVerticalSolidList"/>
    <dgm:cxn modelId="{D46A91C2-3D6B-4940-AB87-34498798840A}" type="presParOf" srcId="{68CF1DEE-61CF-496A-892F-9E35496B5E2B}" destId="{01C03705-19E0-433E-8666-BAD4FA02A308}" srcOrd="2" destOrd="0" presId="urn:microsoft.com/office/officeart/2018/2/layout/IconVerticalSolidList"/>
    <dgm:cxn modelId="{AC127ADB-8145-4D67-8CC6-12B4DDF6339A}" type="presParOf" srcId="{68CF1DEE-61CF-496A-892F-9E35496B5E2B}" destId="{E445788D-4236-4246-A0C3-FEDDD4183FD1}" srcOrd="3" destOrd="0" presId="urn:microsoft.com/office/officeart/2018/2/layout/IconVerticalSolidList"/>
    <dgm:cxn modelId="{988D1561-559C-4735-B655-ACB6271302C7}" type="presParOf" srcId="{68CF1DEE-61CF-496A-892F-9E35496B5E2B}" destId="{2B8D8ECA-87E1-45E2-B6F9-0CB8ADE15EC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7B9B9-4FD2-4199-AE3D-09F035116E2A}">
      <dsp:nvSpPr>
        <dsp:cNvPr id="0" name=""/>
        <dsp:cNvSpPr/>
      </dsp:nvSpPr>
      <dsp:spPr>
        <a:xfrm>
          <a:off x="0" y="906398"/>
          <a:ext cx="6967728" cy="1673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675CA-986C-430C-9948-B547D31E4580}">
      <dsp:nvSpPr>
        <dsp:cNvPr id="0" name=""/>
        <dsp:cNvSpPr/>
      </dsp:nvSpPr>
      <dsp:spPr>
        <a:xfrm>
          <a:off x="506188" y="1282903"/>
          <a:ext cx="920343" cy="920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65BA-7CD3-4B5B-996E-4F5F1FF3A1A7}">
      <dsp:nvSpPr>
        <dsp:cNvPr id="0" name=""/>
        <dsp:cNvSpPr/>
      </dsp:nvSpPr>
      <dsp:spPr>
        <a:xfrm>
          <a:off x="1932721" y="906398"/>
          <a:ext cx="3135477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 of Affordable Care Act (section 6002)</a:t>
          </a:r>
        </a:p>
      </dsp:txBody>
      <dsp:txXfrm>
        <a:off x="1932721" y="906398"/>
        <a:ext cx="3135477" cy="1673352"/>
      </dsp:txXfrm>
    </dsp:sp>
    <dsp:sp modelId="{432955E6-8406-4EF2-9AD5-42A07733D18B}">
      <dsp:nvSpPr>
        <dsp:cNvPr id="0" name=""/>
        <dsp:cNvSpPr/>
      </dsp:nvSpPr>
      <dsp:spPr>
        <a:xfrm>
          <a:off x="5068199" y="906398"/>
          <a:ext cx="1899528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Passed in 2010</a:t>
          </a:r>
        </a:p>
      </dsp:txBody>
      <dsp:txXfrm>
        <a:off x="5068199" y="906398"/>
        <a:ext cx="1899528" cy="1673352"/>
      </dsp:txXfrm>
    </dsp:sp>
    <dsp:sp modelId="{213C4B0A-E6C6-483C-A42B-16D954A370CE}">
      <dsp:nvSpPr>
        <dsp:cNvPr id="0" name=""/>
        <dsp:cNvSpPr/>
      </dsp:nvSpPr>
      <dsp:spPr>
        <a:xfrm>
          <a:off x="0" y="2998089"/>
          <a:ext cx="6967728" cy="1673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19CAC-BB65-4E6A-9975-1ED42DF286F0}">
      <dsp:nvSpPr>
        <dsp:cNvPr id="0" name=""/>
        <dsp:cNvSpPr/>
      </dsp:nvSpPr>
      <dsp:spPr>
        <a:xfrm>
          <a:off x="506188" y="3374593"/>
          <a:ext cx="920343" cy="920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86E31-2628-425F-AA9E-8C6B5CA31B48}">
      <dsp:nvSpPr>
        <dsp:cNvPr id="0" name=""/>
        <dsp:cNvSpPr/>
      </dsp:nvSpPr>
      <dsp:spPr>
        <a:xfrm>
          <a:off x="1932721" y="2998089"/>
          <a:ext cx="3135477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Open Payment Database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Requires medical device manufacturers to disclose all financial transactions between [</a:t>
          </a:r>
          <a:r>
            <a:rPr lang="en-US" sz="1500" kern="1200" dirty="0">
              <a:hlinkClick xmlns:r="http://schemas.openxmlformats.org/officeDocument/2006/relationships" r:id="rId5"/>
            </a:rPr>
            <a:t>openpayments.gov</a:t>
          </a:r>
          <a:r>
            <a:rPr lang="en-US" sz="1500" kern="1200" dirty="0"/>
            <a:t>]</a:t>
          </a:r>
        </a:p>
      </dsp:txBody>
      <dsp:txXfrm>
        <a:off x="1932721" y="2998089"/>
        <a:ext cx="3135477" cy="1673352"/>
      </dsp:txXfrm>
    </dsp:sp>
    <dsp:sp modelId="{ECF786C3-FB7A-4B7C-9C17-A14B65C446FF}">
      <dsp:nvSpPr>
        <dsp:cNvPr id="0" name=""/>
        <dsp:cNvSpPr/>
      </dsp:nvSpPr>
      <dsp:spPr>
        <a:xfrm>
          <a:off x="5068199" y="2998089"/>
          <a:ext cx="1899528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 vending machine purchases</a:t>
          </a:r>
        </a:p>
      </dsp:txBody>
      <dsp:txXfrm>
        <a:off x="5068199" y="2998089"/>
        <a:ext cx="1899528" cy="1673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D64FA-4984-45E1-B49A-E19A948814C6}">
      <dsp:nvSpPr>
        <dsp:cNvPr id="0" name=""/>
        <dsp:cNvSpPr/>
      </dsp:nvSpPr>
      <dsp:spPr>
        <a:xfrm>
          <a:off x="0" y="190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FE18A-CB47-4C7D-BEE4-1C7764928648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35ECF-87EC-4998-ABD7-20CCE252CEF3}">
      <dsp:nvSpPr>
        <dsp:cNvPr id="0" name=""/>
        <dsp:cNvSpPr/>
      </dsp:nvSpPr>
      <dsp:spPr>
        <a:xfrm>
          <a:off x="1113940" y="1902"/>
          <a:ext cx="472790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Proposed by Bill Clinton (1999)</a:t>
          </a:r>
        </a:p>
      </dsp:txBody>
      <dsp:txXfrm>
        <a:off x="1113940" y="1902"/>
        <a:ext cx="4727905" cy="964450"/>
      </dsp:txXfrm>
    </dsp:sp>
    <dsp:sp modelId="{92D56ABF-65ED-467F-9AC6-982C1161F4EB}">
      <dsp:nvSpPr>
        <dsp:cNvPr id="0" name=""/>
        <dsp:cNvSpPr/>
      </dsp:nvSpPr>
      <dsp:spPr>
        <a:xfrm>
          <a:off x="5841845" y="1902"/>
          <a:ext cx="4664610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Passed as part of the Medicare Modernization Act (2003)</a:t>
          </a:r>
        </a:p>
      </dsp:txBody>
      <dsp:txXfrm>
        <a:off x="5841845" y="1902"/>
        <a:ext cx="4664610" cy="964450"/>
      </dsp:txXfrm>
    </dsp:sp>
    <dsp:sp modelId="{88FED8D9-FB02-454F-9E5C-C16EFF6556E7}">
      <dsp:nvSpPr>
        <dsp:cNvPr id="0" name=""/>
        <dsp:cNvSpPr/>
      </dsp:nvSpPr>
      <dsp:spPr>
        <a:xfrm>
          <a:off x="0" y="1207466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E8870-AE83-4DBF-866A-EF6F299A2CED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AA438-7966-4E67-9F96-97A3A65F7320}">
      <dsp:nvSpPr>
        <dsp:cNvPr id="0" name=""/>
        <dsp:cNvSpPr/>
      </dsp:nvSpPr>
      <dsp:spPr>
        <a:xfrm>
          <a:off x="1113940" y="1207466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Available drug payment coverage for Medicare patients [</a:t>
          </a:r>
          <a:r>
            <a:rPr lang="en-US" sz="1900" kern="1200">
              <a:hlinkClick xmlns:r="http://schemas.openxmlformats.org/officeDocument/2006/relationships" r:id="rId5"/>
            </a:rPr>
            <a:t>cms.gov</a:t>
          </a:r>
          <a:r>
            <a:rPr lang="en-US" sz="1900" kern="1200"/>
            <a:t>]</a:t>
          </a:r>
        </a:p>
      </dsp:txBody>
      <dsp:txXfrm>
        <a:off x="1113940" y="1207466"/>
        <a:ext cx="9392515" cy="964450"/>
      </dsp:txXfrm>
    </dsp:sp>
    <dsp:sp modelId="{D489C473-B42A-491B-AE90-5CC1D06E37F9}">
      <dsp:nvSpPr>
        <dsp:cNvPr id="0" name=""/>
        <dsp:cNvSpPr/>
      </dsp:nvSpPr>
      <dsp:spPr>
        <a:xfrm>
          <a:off x="0" y="2413029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7E48C-3837-46A1-B3E4-FBF56B800EF3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765D0-39A3-49F5-AD21-E1D4700D71E0}">
      <dsp:nvSpPr>
        <dsp:cNvPr id="0" name=""/>
        <dsp:cNvSpPr/>
      </dsp:nvSpPr>
      <dsp:spPr>
        <a:xfrm>
          <a:off x="1113940" y="2413029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Medicare Part D Database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Law requires recording of all prescription claims written to participating patients</a:t>
          </a:r>
        </a:p>
      </dsp:txBody>
      <dsp:txXfrm>
        <a:off x="1113940" y="2413029"/>
        <a:ext cx="9392515" cy="964450"/>
      </dsp:txXfrm>
    </dsp:sp>
    <dsp:sp modelId="{E05D9DC3-A231-4346-860B-4721317CC604}">
      <dsp:nvSpPr>
        <dsp:cNvPr id="0" name=""/>
        <dsp:cNvSpPr/>
      </dsp:nvSpPr>
      <dsp:spPr>
        <a:xfrm>
          <a:off x="0" y="361859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F50BD-0BFF-4728-B8E6-3944CB34E88A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788D-4236-4246-A0C3-FEDDD4183FD1}">
      <dsp:nvSpPr>
        <dsp:cNvPr id="0" name=""/>
        <dsp:cNvSpPr/>
      </dsp:nvSpPr>
      <dsp:spPr>
        <a:xfrm>
          <a:off x="1113940" y="3618592"/>
          <a:ext cx="472790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Includes, but not limited to:</a:t>
          </a:r>
        </a:p>
      </dsp:txBody>
      <dsp:txXfrm>
        <a:off x="1113940" y="3618592"/>
        <a:ext cx="4727905" cy="964450"/>
      </dsp:txXfrm>
    </dsp:sp>
    <dsp:sp modelId="{2B8D8ECA-87E1-45E2-B6F9-0CB8ADE15EC4}">
      <dsp:nvSpPr>
        <dsp:cNvPr id="0" name=""/>
        <dsp:cNvSpPr/>
      </dsp:nvSpPr>
      <dsp:spPr>
        <a:xfrm>
          <a:off x="5841845" y="3618592"/>
          <a:ext cx="4664610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Doctor-specific id number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Number of claims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of medicine</a:t>
          </a:r>
        </a:p>
      </dsp:txBody>
      <dsp:txXfrm>
        <a:off x="5841845" y="3618592"/>
        <a:ext cx="4664610" cy="964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3919B-DF3E-A449-8F90-153A09447BD4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C046-D6DE-D641-91A1-C50A03CD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1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 Open Payment Dataset:</a:t>
            </a:r>
          </a:p>
          <a:p>
            <a:pPr marL="171450" indent="-171450">
              <a:buFontTx/>
              <a:buChar char="-"/>
            </a:pPr>
            <a:r>
              <a:rPr lang="en-US" dirty="0"/>
              <a:t>15 million reported grouped payments (Ex: 1 conference trip = multiple payments)</a:t>
            </a:r>
          </a:p>
          <a:p>
            <a:pPr marL="171450" indent="-171450">
              <a:buFontTx/>
              <a:buChar char="-"/>
            </a:pPr>
            <a:r>
              <a:rPr lang="en-US" dirty="0"/>
              <a:t>33 physician subspecialties (only report top 15)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Removed missing data and selected top 15 subspecialties (10million payments)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C046-D6DE-D641-91A1-C50A03CD85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56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5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7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6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s.gov/OpenPayments/Explore-the-Data/Dataset-Download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publica.org/datastore/datasets/health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h377" TargetMode="External"/><Relationship Id="rId2" Type="http://schemas.openxmlformats.org/officeDocument/2006/relationships/hyperlink" Target="https://www.linkedin.com/in/jonharrise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rofile/Jonathan_Harris2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publica.org/datastore/datasets/health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86E67-AAB3-E14E-B2B3-793B688BC0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8436A-F2D4-8449-ABDD-4058239CE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Autofit/>
          </a:bodyPr>
          <a:lstStyle/>
          <a:p>
            <a:pPr algn="ctr"/>
            <a:r>
              <a:rPr lang="en-US" sz="2900" dirty="0"/>
              <a:t>Use of RShiny to Explore Consequences of Anti-Kickback Healthcare Regulatory Policies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557B2-E4F0-DD46-8DC4-79DAF66D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Jonathan Harris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BE3D49-4C4D-CD4D-888C-92AF3D4428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4825" y="-1"/>
            <a:ext cx="2217156" cy="8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1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AF465-5D5B-4C46-BC7B-4A003F71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Effect of Physician Support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0A187D7A-4F45-418E-BA88-68A51E24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Calculations grouped by payment types per drug</a:t>
            </a:r>
          </a:p>
          <a:p>
            <a:pPr lvl="1"/>
            <a:r>
              <a:rPr lang="en-US" sz="1300" dirty="0"/>
              <a:t>Number of doctors</a:t>
            </a:r>
          </a:p>
          <a:p>
            <a:pPr lvl="1"/>
            <a:r>
              <a:rPr lang="en-US" sz="1300" dirty="0"/>
              <a:t>Avg total payments</a:t>
            </a:r>
          </a:p>
          <a:p>
            <a:pPr lvl="1"/>
            <a:r>
              <a:rPr lang="en-US" sz="1300" dirty="0"/>
              <a:t>Avg number of payments</a:t>
            </a:r>
          </a:p>
          <a:p>
            <a:pPr lvl="1"/>
            <a:r>
              <a:rPr lang="en-US" sz="1300" dirty="0"/>
              <a:t>Avg number of Rx claims</a:t>
            </a:r>
          </a:p>
          <a:p>
            <a:pPr lvl="1"/>
            <a:r>
              <a:rPr lang="en-US" sz="1300" dirty="0"/>
              <a:t>Avg corporate profit</a:t>
            </a:r>
          </a:p>
          <a:p>
            <a:pPr lvl="2"/>
            <a:r>
              <a:rPr lang="en-US" sz="900" dirty="0"/>
              <a:t>Drug cost – Payment amount</a:t>
            </a:r>
          </a:p>
          <a:p>
            <a:r>
              <a:rPr lang="en-US" sz="1700" dirty="0"/>
              <a:t>Quick visualizations allowed survey of drugs/results for even more analyses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CBA61-1C8A-E04A-B7F8-A14438536D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6622" y="1130579"/>
            <a:ext cx="6964915" cy="45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E77B-9466-A14E-B06D-861B44D01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BC056-AD1B-214B-B646-F0F53D3D6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2016 Open Payment Database [</a:t>
            </a:r>
            <a:r>
              <a:rPr lang="en-US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cms.gov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010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284B38-E2A0-CB45-AC61-DF0DAFEE5F2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5" y="0"/>
            <a:ext cx="11756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3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741810-B535-F54D-9A9E-985D33E44E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7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E77B-9466-A14E-B06D-861B44D01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BC056-AD1B-214B-B646-F0F53D3D6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2016 Top 20 Drugs [</a:t>
            </a:r>
            <a:r>
              <a:rPr lang="en-US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ProPublica.org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5959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2FAE0-0BCC-CF42-9947-C00CB4AF5F8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6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D358FC-B14C-A246-93CE-A5D77E92C2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0DD04C-27D1-AE47-9FA6-CD4AB68BBE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2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E36327-09A6-4B49-9B27-7AE33665F0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D74D15-4F0D-5F47-A536-D4CFA39C5E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1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4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4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Rectangle 47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4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1D4B4-3609-5542-9F35-22B82C2E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71" name="Rectangle 5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E7BCB-F237-264F-9FB8-FA780D22A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850" y="2212637"/>
            <a:ext cx="3836293" cy="388947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Financial relationship between physicians and industry are common, and frequently necessary to improve care: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R&amp;D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Research studies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Consulting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Speaker fees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Educational materials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Meals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May create conflict of interest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Patients receive the product, but doctors/admin are the real customer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Highly regulated by government</a:t>
            </a:r>
          </a:p>
          <a:p>
            <a:pPr lvl="1"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336739-B10B-F644-8252-383789D83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C19B39-AADF-CB4C-BE10-E1C071AD41FF}"/>
              </a:ext>
            </a:extLst>
          </p:cNvPr>
          <p:cNvSpPr/>
          <p:nvPr/>
        </p:nvSpPr>
        <p:spPr>
          <a:xfrm>
            <a:off x="5009761" y="6129544"/>
            <a:ext cx="6886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/>
              <a:t>Figure. Can’t pay doctors to use products, but can pay them for services, like staring in a tv show</a:t>
            </a:r>
          </a:p>
        </p:txBody>
      </p:sp>
    </p:spTree>
    <p:extLst>
      <p:ext uri="{BB962C8B-B14F-4D97-AF65-F5344CB8AC3E}">
        <p14:creationId xmlns:p14="http://schemas.microsoft.com/office/powerpoint/2010/main" val="320251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978978-2295-5340-8348-FB283DF1C2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0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4226AE-3723-0449-BF40-489F5B62DC3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0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5EFB71-5425-354F-A899-EFCD9D2794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54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3BB978-7557-9F4E-956E-1E1D555CF4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94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AC9D-2979-6842-B5EA-3ACC565B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6147-B62D-6F49-AA30-62170E86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379976"/>
          </a:xfrm>
        </p:spPr>
        <p:txBody>
          <a:bodyPr>
            <a:normAutofit/>
          </a:bodyPr>
          <a:lstStyle/>
          <a:p>
            <a:r>
              <a:rPr lang="en-US" sz="1400" dirty="0"/>
              <a:t>In 2016, number of payments and total amounts widely vary by specialty</a:t>
            </a:r>
          </a:p>
          <a:p>
            <a:pPr lvl="1"/>
            <a:r>
              <a:rPr lang="en-US" sz="1400" dirty="0"/>
              <a:t>Drug companies made twice as many number of payments as device and biological companies combined</a:t>
            </a:r>
          </a:p>
          <a:p>
            <a:r>
              <a:rPr lang="en-US" sz="1400" dirty="0"/>
              <a:t>Oxycontin among top 20 drugs by sum of physician payments</a:t>
            </a:r>
          </a:p>
          <a:p>
            <a:pPr lvl="1"/>
            <a:r>
              <a:rPr lang="en-US" sz="1400" dirty="0"/>
              <a:t>Prescribing doctors averaged 35 30-day Rx claims</a:t>
            </a:r>
          </a:p>
          <a:p>
            <a:r>
              <a:rPr lang="en-US" sz="1400" dirty="0"/>
              <a:t>Maintenance drugs among most prescribed</a:t>
            </a:r>
          </a:p>
          <a:p>
            <a:pPr lvl="1"/>
            <a:r>
              <a:rPr lang="en-US" sz="1400" dirty="0"/>
              <a:t>Diabetes among highest % of doctors receiving payments</a:t>
            </a:r>
          </a:p>
          <a:p>
            <a:r>
              <a:rPr lang="en-US" sz="1400" dirty="0"/>
              <a:t>Across all drugs considered, on average 40% of physician payment came from promotional lectures</a:t>
            </a:r>
          </a:p>
          <a:p>
            <a:r>
              <a:rPr lang="en-US" sz="1400" dirty="0"/>
              <a:t>Type of payment associated with dramatic increase in number of claims written by clinician</a:t>
            </a:r>
          </a:p>
          <a:p>
            <a:pPr lvl="1"/>
            <a:r>
              <a:rPr lang="en-US" sz="1400" dirty="0"/>
              <a:t>Oxycontin: 26 (no payment) → 61 (meal only) → 135 (all payment types)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</a:rPr>
              <a:t>Does a free meal make that much of a difference? </a:t>
            </a:r>
          </a:p>
          <a:p>
            <a:r>
              <a:rPr lang="en-US" sz="1400" dirty="0"/>
              <a:t>Avg number of Rx claims increases as money increases</a:t>
            </a:r>
          </a:p>
          <a:p>
            <a:pPr lvl="1"/>
            <a:r>
              <a:rPr lang="en-US" sz="1400" dirty="0"/>
              <a:t>Trend especially noticeable for Oxycontin</a:t>
            </a:r>
          </a:p>
          <a:p>
            <a:r>
              <a:rPr lang="en-US" sz="1400" dirty="0"/>
              <a:t>High rates of profit can be achieved at all payment amounts</a:t>
            </a:r>
          </a:p>
        </p:txBody>
      </p:sp>
    </p:spTree>
    <p:extLst>
      <p:ext uri="{BB962C8B-B14F-4D97-AF65-F5344CB8AC3E}">
        <p14:creationId xmlns:p14="http://schemas.microsoft.com/office/powerpoint/2010/main" val="7436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414E-C71F-6540-9A00-03B44025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F7AC-D97A-154E-9648-798F6CA9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7885"/>
          </a:xfrm>
        </p:spPr>
        <p:txBody>
          <a:bodyPr>
            <a:normAutofit/>
          </a:bodyPr>
          <a:lstStyle/>
          <a:p>
            <a:r>
              <a:rPr lang="en-US" dirty="0"/>
              <a:t>Drug claims only include  medications paid for under the Medicare Part D Prescription Drug Program</a:t>
            </a:r>
          </a:p>
          <a:p>
            <a:pPr lvl="1"/>
            <a:r>
              <a:rPr lang="en-US" dirty="0"/>
              <a:t>Is not representative of all of Medicare as dataset only includes 2/3</a:t>
            </a:r>
            <a:r>
              <a:rPr lang="en-US" baseline="30000" dirty="0"/>
              <a:t>rd</a:t>
            </a:r>
            <a:r>
              <a:rPr lang="en-US" dirty="0"/>
              <a:t> of all Medicare beneficiaries</a:t>
            </a:r>
          </a:p>
          <a:p>
            <a:pPr lvl="1"/>
            <a:r>
              <a:rPr lang="en-US" dirty="0"/>
              <a:t>Is not representative of a physician’s entire practice</a:t>
            </a:r>
          </a:p>
          <a:p>
            <a:r>
              <a:rPr lang="en-US" dirty="0"/>
              <a:t>Does not account for quality of care</a:t>
            </a:r>
          </a:p>
        </p:txBody>
      </p:sp>
    </p:spTree>
    <p:extLst>
      <p:ext uri="{BB962C8B-B14F-4D97-AF65-F5344CB8AC3E}">
        <p14:creationId xmlns:p14="http://schemas.microsoft.com/office/powerpoint/2010/main" val="390039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C9C62-0602-4742-988A-282393ED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382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7F03-C355-EF46-A2CB-4979EBA2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6069-09E6-BE42-BB50-B5015B21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https://www.linkedin.com/in/jonharriseit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https://github.com/jah377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ResearchGate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https://www.researchgate.net/profile/Jonathan_Harris23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3EFA4-B9C0-194A-9C97-DF02A953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 dirty="0"/>
              <a:t>Physician Payments Sunshine Act (PPSA)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2B3002D-4A4D-4232-9778-2FB0B7294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765597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07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20C66-661A-FB42-A526-5C72C95B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Medicare Part D Drug Plan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654E6-3499-44A6-AA21-2F4659259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72413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27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5D59-B3AD-0B42-A8A5-857AEAAC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Project Proposal</a:t>
            </a:r>
          </a:p>
        </p:txBody>
      </p:sp>
      <p:pic>
        <p:nvPicPr>
          <p:cNvPr id="8" name="Content Placeholder 7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A93F779C-6410-F14A-B017-EB0FADC41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6257148" y="2195708"/>
            <a:ext cx="5483786" cy="411365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4741435-DD56-C545-901D-48B2BB94CCE3}"/>
              </a:ext>
            </a:extLst>
          </p:cNvPr>
          <p:cNvSpPr/>
          <p:nvPr/>
        </p:nvSpPr>
        <p:spPr>
          <a:xfrm>
            <a:off x="6257148" y="6361130"/>
            <a:ext cx="5485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/>
              <a:t>Figure. Medical device companies and the regulating government agencies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8972DC05-F63B-2641-A3F8-28BB36CF8AF6}"/>
              </a:ext>
            </a:extLst>
          </p:cNvPr>
          <p:cNvSpPr txBox="1">
            <a:spLocks/>
          </p:cNvSpPr>
          <p:nvPr/>
        </p:nvSpPr>
        <p:spPr>
          <a:xfrm>
            <a:off x="451066" y="2195708"/>
            <a:ext cx="5483786" cy="4442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Combine both 2016 datasets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RShiny to explore the unintended (or intended) consequences of financial relationships between drug companies and the clinicians prescribing their products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/>
          </a:p>
          <a:p>
            <a:r>
              <a:rPr lang="en-US" dirty="0"/>
              <a:t>Utility of analysis</a:t>
            </a:r>
          </a:p>
          <a:p>
            <a:pPr lvl="1"/>
            <a:r>
              <a:rPr lang="en-US" dirty="0"/>
              <a:t>General interest to public</a:t>
            </a:r>
          </a:p>
          <a:p>
            <a:pPr lvl="2"/>
            <a:r>
              <a:rPr lang="en-US" dirty="0"/>
              <a:t>Opioid epidemic, healthcare cost</a:t>
            </a:r>
          </a:p>
          <a:p>
            <a:pPr lvl="1"/>
            <a:r>
              <a:rPr lang="en-US" dirty="0"/>
              <a:t>Healthcare companies</a:t>
            </a:r>
          </a:p>
          <a:p>
            <a:pPr lvl="2"/>
            <a:r>
              <a:rPr lang="en-US" dirty="0"/>
              <a:t>Maximize profits within existing laws</a:t>
            </a:r>
          </a:p>
          <a:p>
            <a:pPr lvl="1"/>
            <a:r>
              <a:rPr lang="en-US" dirty="0"/>
              <a:t>Regulatory agencies</a:t>
            </a:r>
          </a:p>
          <a:p>
            <a:pPr lvl="2"/>
            <a:r>
              <a:rPr lang="en-US" dirty="0"/>
              <a:t>Understand effect of existing policies and guide future changes</a:t>
            </a:r>
          </a:p>
        </p:txBody>
      </p:sp>
    </p:spTree>
    <p:extLst>
      <p:ext uri="{BB962C8B-B14F-4D97-AF65-F5344CB8AC3E}">
        <p14:creationId xmlns:p14="http://schemas.microsoft.com/office/powerpoint/2010/main" val="167018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D52FCA-EA98-4045-8180-8F258ADA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5790566-2A62-4F48-8137-21D4E7552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idea not feasible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11CD3-4CDD-B147-87F0-0E857D66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3578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Payment Dataset</a:t>
            </a:r>
          </a:p>
          <a:p>
            <a:pPr lvl="1"/>
            <a:r>
              <a:rPr lang="en-US" dirty="0"/>
              <a:t>Able to Clean csv in Python</a:t>
            </a:r>
          </a:p>
          <a:p>
            <a:pPr lvl="2"/>
            <a:r>
              <a:rPr lang="en-US" dirty="0"/>
              <a:t>14M → 10M datapoints</a:t>
            </a:r>
          </a:p>
          <a:p>
            <a:pPr lvl="1"/>
            <a:r>
              <a:rPr lang="en-US" dirty="0"/>
              <a:t>Learned about RAM constraints of RShiny</a:t>
            </a:r>
          </a:p>
          <a:p>
            <a:pPr lvl="0"/>
            <a:r>
              <a:rPr lang="en-US" dirty="0"/>
              <a:t>Medicare Part D Dataset</a:t>
            </a:r>
          </a:p>
          <a:p>
            <a:pPr lvl="1"/>
            <a:r>
              <a:rPr lang="en-US" dirty="0"/>
              <a:t>24M datapoints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2A70201-9B6B-9F40-877D-AF02F879E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Alternative approach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F783CA7-44E2-BB42-9277-4275FE799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5" y="3203687"/>
            <a:ext cx="5432407" cy="35781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50 Drug Dataset [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Propublica.org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Used aforementioned datasets:</a:t>
            </a:r>
          </a:p>
          <a:p>
            <a:pPr lvl="2"/>
            <a:r>
              <a:rPr lang="en-US" dirty="0"/>
              <a:t>Top 50 most prescribed medications</a:t>
            </a:r>
          </a:p>
          <a:p>
            <a:pPr lvl="2"/>
            <a:r>
              <a:rPr lang="en-US" dirty="0"/>
              <a:t>Top 50 highest physician payments</a:t>
            </a:r>
          </a:p>
          <a:p>
            <a:r>
              <a:rPr lang="en-US" dirty="0"/>
              <a:t>Data cleaning:</a:t>
            </a:r>
          </a:p>
          <a:p>
            <a:pPr lvl="1"/>
            <a:r>
              <a:rPr lang="en-US" dirty="0"/>
              <a:t>Removed missing data</a:t>
            </a:r>
          </a:p>
          <a:p>
            <a:pPr lvl="1"/>
            <a:r>
              <a:rPr lang="en-US" dirty="0"/>
              <a:t>Truncated dataset to top 20 drugs with highest physician payments</a:t>
            </a:r>
          </a:p>
          <a:p>
            <a:pPr lvl="2"/>
            <a:r>
              <a:rPr lang="en-US" dirty="0"/>
              <a:t>3M → 900k datapoints</a:t>
            </a:r>
          </a:p>
          <a:p>
            <a:pPr lvl="1"/>
            <a:r>
              <a:rPr lang="en-US" dirty="0"/>
              <a:t>Truncated variables to minimize RShiny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2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A70A-5384-244F-A74F-B8F844EB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20 Drugs Associated with Most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5958-A502-BF4C-BED1-10ADD54B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379976"/>
          </a:xfrm>
        </p:spPr>
        <p:txBody>
          <a:bodyPr numCol="3">
            <a:normAutofit fontScale="92500" lnSpcReduction="20000"/>
          </a:bodyPr>
          <a:lstStyle/>
          <a:p>
            <a:r>
              <a:rPr lang="en-US" b="1" dirty="0"/>
              <a:t>Anticoagulant</a:t>
            </a:r>
          </a:p>
          <a:p>
            <a:pPr lvl="1"/>
            <a:r>
              <a:rPr lang="en-US" dirty="0"/>
              <a:t>Eliquis</a:t>
            </a:r>
          </a:p>
          <a:p>
            <a:pPr lvl="1"/>
            <a:r>
              <a:rPr lang="en-US" dirty="0"/>
              <a:t>Pradaxa</a:t>
            </a:r>
          </a:p>
          <a:p>
            <a:pPr lvl="1"/>
            <a:r>
              <a:rPr lang="en-US" dirty="0"/>
              <a:t>Xarelto</a:t>
            </a:r>
          </a:p>
          <a:p>
            <a:r>
              <a:rPr lang="en-US" b="1" dirty="0"/>
              <a:t>Antiepileptic</a:t>
            </a:r>
          </a:p>
          <a:p>
            <a:pPr lvl="1"/>
            <a:r>
              <a:rPr lang="en-US" dirty="0"/>
              <a:t>Latuda</a:t>
            </a:r>
          </a:p>
          <a:p>
            <a:pPr lvl="1"/>
            <a:r>
              <a:rPr lang="en-US" dirty="0"/>
              <a:t>Lyrica</a:t>
            </a:r>
          </a:p>
          <a:p>
            <a:r>
              <a:rPr lang="en-US" b="1" dirty="0"/>
              <a:t>Asthma</a:t>
            </a:r>
          </a:p>
          <a:p>
            <a:pPr lvl="1"/>
            <a:r>
              <a:rPr lang="en-US" dirty="0"/>
              <a:t>Spiriva</a:t>
            </a:r>
          </a:p>
          <a:p>
            <a:pPr lvl="1"/>
            <a:r>
              <a:rPr lang="en-US" dirty="0"/>
              <a:t>Symbicort</a:t>
            </a:r>
          </a:p>
          <a:p>
            <a:r>
              <a:rPr lang="en-US" b="1" dirty="0"/>
              <a:t>Bladder</a:t>
            </a:r>
          </a:p>
          <a:p>
            <a:pPr lvl="1"/>
            <a:r>
              <a:rPr lang="en-US" dirty="0" err="1"/>
              <a:t>Myrbetriq</a:t>
            </a:r>
            <a:endParaRPr lang="en-US" dirty="0"/>
          </a:p>
          <a:p>
            <a:pPr lvl="1"/>
            <a:r>
              <a:rPr lang="en-US" dirty="0"/>
              <a:t>Vesicare</a:t>
            </a:r>
          </a:p>
          <a:p>
            <a:r>
              <a:rPr lang="en-US" b="1" dirty="0"/>
              <a:t>Diabetes</a:t>
            </a:r>
          </a:p>
          <a:p>
            <a:pPr lvl="1"/>
            <a:r>
              <a:rPr lang="en-US" dirty="0"/>
              <a:t>Humalog</a:t>
            </a:r>
          </a:p>
          <a:p>
            <a:pPr lvl="1"/>
            <a:r>
              <a:rPr lang="en-US" dirty="0"/>
              <a:t>Humulin</a:t>
            </a:r>
          </a:p>
          <a:p>
            <a:pPr lvl="1"/>
            <a:r>
              <a:rPr lang="en-US" dirty="0"/>
              <a:t>Invokana</a:t>
            </a:r>
          </a:p>
          <a:p>
            <a:pPr lvl="1"/>
            <a:r>
              <a:rPr lang="en-US" dirty="0"/>
              <a:t>Janumet</a:t>
            </a:r>
          </a:p>
          <a:p>
            <a:pPr lvl="1"/>
            <a:r>
              <a:rPr lang="en-US" dirty="0"/>
              <a:t>Januvia</a:t>
            </a:r>
          </a:p>
          <a:p>
            <a:pPr lvl="1"/>
            <a:r>
              <a:rPr lang="en-US" dirty="0" err="1"/>
              <a:t>Tradjenta</a:t>
            </a:r>
            <a:endParaRPr lang="en-US" dirty="0"/>
          </a:p>
          <a:p>
            <a:pPr lvl="1"/>
            <a:r>
              <a:rPr lang="en-US" dirty="0"/>
              <a:t>Victoza</a:t>
            </a:r>
          </a:p>
          <a:p>
            <a:r>
              <a:rPr lang="en-US" b="1" dirty="0"/>
              <a:t>Eye</a:t>
            </a:r>
            <a:r>
              <a:rPr lang="en-US" dirty="0"/>
              <a:t> </a:t>
            </a:r>
            <a:r>
              <a:rPr lang="en-US" b="1" dirty="0"/>
              <a:t>Allergy</a:t>
            </a:r>
          </a:p>
          <a:p>
            <a:pPr lvl="1"/>
            <a:r>
              <a:rPr lang="en-US" dirty="0"/>
              <a:t>Restasis</a:t>
            </a:r>
          </a:p>
          <a:p>
            <a:r>
              <a:rPr lang="en-US" b="1" dirty="0"/>
              <a:t>Opioid</a:t>
            </a:r>
          </a:p>
          <a:p>
            <a:pPr lvl="1"/>
            <a:r>
              <a:rPr lang="en-US" dirty="0"/>
              <a:t>Oxycontin</a:t>
            </a:r>
          </a:p>
          <a:p>
            <a:r>
              <a:rPr lang="en-US" b="1" dirty="0"/>
              <a:t>Thyroid</a:t>
            </a:r>
          </a:p>
          <a:p>
            <a:pPr lvl="1"/>
            <a:r>
              <a:rPr lang="en-US" dirty="0" err="1"/>
              <a:t>Sensipar</a:t>
            </a:r>
            <a:endParaRPr lang="en-US" dirty="0"/>
          </a:p>
          <a:p>
            <a:r>
              <a:rPr lang="en-US" b="1" dirty="0" err="1"/>
              <a:t>Vasodialator</a:t>
            </a:r>
            <a:endParaRPr lang="en-US" b="1" dirty="0"/>
          </a:p>
          <a:p>
            <a:pPr lvl="1"/>
            <a:r>
              <a:rPr lang="en-US" dirty="0"/>
              <a:t>Ranexa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9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F3E1F-AC4B-3E43-A3AB-120A69D1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RShiny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30DA58-E650-A84B-B776-9B86FBD9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2252870"/>
            <a:ext cx="4279383" cy="3876463"/>
          </a:xfrm>
        </p:spPr>
        <p:txBody>
          <a:bodyPr>
            <a:normAutofit/>
          </a:bodyPr>
          <a:lstStyle/>
          <a:p>
            <a:r>
              <a:rPr lang="en-US" sz="1700" dirty="0"/>
              <a:t>Dataset</a:t>
            </a:r>
          </a:p>
          <a:p>
            <a:pPr lvl="1"/>
            <a:r>
              <a:rPr lang="en-US" sz="1300" dirty="0"/>
              <a:t>ProPublica Top 50 Drugs 2016</a:t>
            </a:r>
          </a:p>
          <a:p>
            <a:pPr lvl="2"/>
            <a:r>
              <a:rPr lang="en-US" sz="900" dirty="0"/>
              <a:t>Medicare Part D 2016 dataset</a:t>
            </a:r>
          </a:p>
          <a:p>
            <a:pPr lvl="2"/>
            <a:r>
              <a:rPr lang="en-US" sz="900" dirty="0"/>
              <a:t>Open Payments 2016 dataset</a:t>
            </a:r>
          </a:p>
          <a:p>
            <a:pPr lvl="1"/>
            <a:r>
              <a:rPr lang="en-US" sz="1300" dirty="0"/>
              <a:t>Truncated to top 20 drugs by total payment to clinicians due to size</a:t>
            </a:r>
          </a:p>
          <a:p>
            <a:pPr lvl="2"/>
            <a:r>
              <a:rPr lang="en-US" sz="900" dirty="0"/>
              <a:t>3M → 900k observations</a:t>
            </a:r>
            <a:endParaRPr lang="en-US" sz="500" dirty="0"/>
          </a:p>
          <a:p>
            <a:r>
              <a:rPr lang="en-US" sz="1700" dirty="0"/>
              <a:t>Purpose</a:t>
            </a:r>
          </a:p>
          <a:p>
            <a:pPr lvl="1"/>
            <a:r>
              <a:rPr lang="en-US" sz="1300" dirty="0"/>
              <a:t>To easily visualize and explore descriptive statistics of each drug</a:t>
            </a:r>
          </a:p>
          <a:p>
            <a:pPr lvl="1"/>
            <a:r>
              <a:rPr lang="en-US" sz="1300" dirty="0"/>
              <a:t>To quickly and easily ascertain effect of physician support</a:t>
            </a:r>
          </a:p>
          <a:p>
            <a:pPr lvl="2"/>
            <a:r>
              <a:rPr lang="en-US" sz="900" dirty="0"/>
              <a:t>Lead to further analysis presented later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09A77E-CE23-9C4D-8191-3D20F7E8FE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2"/>
          <a:stretch/>
        </p:blipFill>
        <p:spPr>
          <a:xfrm>
            <a:off x="4850170" y="1114206"/>
            <a:ext cx="7341830" cy="46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AF465-5D5B-4C46-BC7B-4A003F71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Explore Drug Tab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09E657-5A18-41A0-AC10-E6AA9A03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Variables within dataset</a:t>
            </a:r>
          </a:p>
          <a:p>
            <a:pPr lvl="1"/>
            <a:r>
              <a:rPr lang="en-US" sz="1300" dirty="0"/>
              <a:t>Number of payments</a:t>
            </a:r>
          </a:p>
          <a:p>
            <a:pPr lvl="1"/>
            <a:r>
              <a:rPr lang="en-US" sz="1300" dirty="0"/>
              <a:t>Total payments</a:t>
            </a:r>
          </a:p>
          <a:p>
            <a:pPr lvl="1"/>
            <a:r>
              <a:rPr lang="en-US" sz="1300" dirty="0"/>
              <a:t>Total meal payments</a:t>
            </a:r>
          </a:p>
          <a:p>
            <a:pPr lvl="1"/>
            <a:r>
              <a:rPr lang="en-US" sz="1300" dirty="0"/>
              <a:t>Total non-meal payments</a:t>
            </a:r>
          </a:p>
          <a:p>
            <a:pPr lvl="1"/>
            <a:r>
              <a:rPr lang="en-US" sz="1300" dirty="0"/>
              <a:t>Total lecture payments</a:t>
            </a:r>
          </a:p>
          <a:p>
            <a:pPr lvl="1"/>
            <a:r>
              <a:rPr lang="en-US" sz="1300" dirty="0"/>
              <a:t>Number of Rx claims written</a:t>
            </a:r>
          </a:p>
          <a:p>
            <a:pPr lvl="1"/>
            <a:r>
              <a:rPr lang="en-US" sz="1300" dirty="0"/>
              <a:t>Total cost of Rx claims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60D5F1-264F-C447-8502-81B0790E19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0630" y="1318450"/>
            <a:ext cx="6977025" cy="42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98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809</Words>
  <Application>Microsoft Macintosh PowerPoint</Application>
  <PresentationFormat>Widescreen</PresentationFormat>
  <Paragraphs>157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Avenir Next LT Pro</vt:lpstr>
      <vt:lpstr>Calibri</vt:lpstr>
      <vt:lpstr>AccentBoxVTI</vt:lpstr>
      <vt:lpstr>Use of RShiny to Explore Consequences of Anti-Kickback Healthcare Regulatory Policies</vt:lpstr>
      <vt:lpstr>Introduction</vt:lpstr>
      <vt:lpstr>Physician Payments Sunshine Act (PPSA)</vt:lpstr>
      <vt:lpstr>Medicare Part D Drug Plan</vt:lpstr>
      <vt:lpstr>Project Proposal</vt:lpstr>
      <vt:lpstr>Methodology</vt:lpstr>
      <vt:lpstr>Top 20 Drugs Associated with Most Payments</vt:lpstr>
      <vt:lpstr>RShiny App</vt:lpstr>
      <vt:lpstr>Explore Drug Tab</vt:lpstr>
      <vt:lpstr>Effect of Physician Support</vt:lpstr>
      <vt:lpstr>Results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Section</vt:lpstr>
      <vt:lpstr>Limitations </vt:lpstr>
      <vt:lpstr>Questions?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RShiny to Explore Consequences of Existing Healthcare Regulatory Policies</dc:title>
  <dc:creator>Jonathan Harris</dc:creator>
  <cp:lastModifiedBy>Jonathan Harris</cp:lastModifiedBy>
  <cp:revision>13</cp:revision>
  <dcterms:created xsi:type="dcterms:W3CDTF">2020-02-10T02:06:15Z</dcterms:created>
  <dcterms:modified xsi:type="dcterms:W3CDTF">2020-02-10T05:42:16Z</dcterms:modified>
</cp:coreProperties>
</file>