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7" r:id="rId6"/>
    <p:sldId id="264" r:id="rId7"/>
    <p:sldId id="258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8"/>
    <p:restoredTop sz="95313"/>
  </p:normalViewPr>
  <p:slideViewPr>
    <p:cSldViewPr snapToGrid="0" snapToObjects="1">
      <p:cViewPr varScale="1">
        <p:scale>
          <a:sx n="93" d="100"/>
          <a:sy n="93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22BF-5892-7947-94D4-70B3AE23E10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158A-BFD6-0E40-9F45-D980AA5C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source:%20https://quantdare.com/what-is-the-difference-between-bagging-and-boost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source:%20https://quantdare.com/what-is-the-difference-between-bagging-and-boost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XGBoost for </a:t>
            </a:r>
            <a:r>
              <a:rPr lang="en-US" dirty="0" err="1" smtClean="0"/>
              <a:t>LendingClub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Because the loans we wanted to avoid made up a relatively small % of the overall loans our data was imbalanced</a:t>
            </a:r>
          </a:p>
          <a:p>
            <a:r>
              <a:rPr lang="en-US" dirty="0" smtClean="0"/>
              <a:t>Gradient Boosting and by extension XGBoost is often a good fit for unbalanced data and anomaly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XGBoost?</a:t>
            </a:r>
            <a:br>
              <a:rPr lang="en-US" dirty="0" smtClean="0"/>
            </a:br>
            <a:r>
              <a:rPr lang="en-US" sz="3900" dirty="0" smtClean="0"/>
              <a:t>(</a:t>
            </a:r>
            <a:r>
              <a:rPr lang="en-US" sz="3900" dirty="0" err="1" smtClean="0"/>
              <a:t>e</a:t>
            </a:r>
            <a:r>
              <a:rPr lang="en-US" sz="3900" b="1" dirty="0" err="1" smtClean="0"/>
              <a:t>X</a:t>
            </a:r>
            <a:r>
              <a:rPr lang="en-US" sz="3900" dirty="0" err="1" smtClean="0"/>
              <a:t>treme</a:t>
            </a:r>
            <a:r>
              <a:rPr lang="en-US" sz="3900" dirty="0" smtClean="0"/>
              <a:t> </a:t>
            </a:r>
            <a:r>
              <a:rPr lang="en-US" sz="3900" b="1" dirty="0" smtClean="0"/>
              <a:t>G</a:t>
            </a:r>
            <a:r>
              <a:rPr lang="en-US" sz="3900" dirty="0" smtClean="0"/>
              <a:t>radient Boosting)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“The name XGBoost, though, actually refers to the engineering goal to push the limit of computations resources for boosted tree algorithms. Which is the reason why many people use </a:t>
            </a:r>
            <a:r>
              <a:rPr lang="en-US" i="1" dirty="0" err="1" smtClean="0"/>
              <a:t>xgboost</a:t>
            </a:r>
            <a:r>
              <a:rPr lang="en-US" i="1" dirty="0" smtClean="0"/>
              <a:t>.”</a:t>
            </a:r>
            <a:r>
              <a:rPr lang="en-US" dirty="0" smtClean="0"/>
              <a:t>— </a:t>
            </a:r>
            <a:r>
              <a:rPr lang="en-US" dirty="0" err="1" smtClean="0"/>
              <a:t>Tianqi</a:t>
            </a:r>
            <a:r>
              <a:rPr lang="en-US" dirty="0" smtClean="0"/>
              <a:t> Chen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XGBoost </a:t>
            </a:r>
            <a:r>
              <a:rPr lang="en-US" dirty="0"/>
              <a:t>is </a:t>
            </a:r>
            <a:r>
              <a:rPr lang="en-US" dirty="0" smtClean="0"/>
              <a:t>a library for the </a:t>
            </a:r>
            <a:r>
              <a:rPr lang="en-US" dirty="0"/>
              <a:t>implementation of gradient boosted decision trees designed for speed and performance created by </a:t>
            </a:r>
            <a:r>
              <a:rPr lang="en-US" dirty="0" err="1" smtClean="0"/>
              <a:t>Tianqi</a:t>
            </a:r>
            <a:r>
              <a:rPr lang="en-US" dirty="0" smtClean="0"/>
              <a:t> Chen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8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Tree-based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algorithms or CART (</a:t>
            </a:r>
            <a:r>
              <a:rPr lang="en-US" b="1" dirty="0" smtClean="0"/>
              <a:t>C</a:t>
            </a:r>
            <a:r>
              <a:rPr lang="en-US" dirty="0" smtClean="0"/>
              <a:t>lassification </a:t>
            </a:r>
            <a:r>
              <a:rPr lang="en-US" b="1" dirty="0" smtClean="0"/>
              <a:t>a</a:t>
            </a:r>
            <a:r>
              <a:rPr lang="en-US" dirty="0" smtClean="0"/>
              <a:t>nd </a:t>
            </a:r>
            <a:r>
              <a:rPr lang="en-US" b="1" dirty="0" smtClean="0"/>
              <a:t>R</a:t>
            </a:r>
            <a:r>
              <a:rPr lang="en-US" dirty="0" smtClean="0"/>
              <a:t>egression </a:t>
            </a:r>
            <a:r>
              <a:rPr lang="en-US" b="1" dirty="0" smtClean="0"/>
              <a:t>T</a:t>
            </a:r>
            <a:r>
              <a:rPr lang="en-US" dirty="0" smtClean="0"/>
              <a:t>rees) are a very useful supervised learning method</a:t>
            </a:r>
          </a:p>
          <a:p>
            <a:pPr lvl="1"/>
            <a:r>
              <a:rPr lang="en-US" sz="2800" dirty="0" smtClean="0"/>
              <a:t>High-accuracy, stability and interpretability</a:t>
            </a:r>
          </a:p>
          <a:p>
            <a:pPr lvl="1"/>
            <a:r>
              <a:rPr lang="en-US" sz="2800" dirty="0" smtClean="0"/>
              <a:t>Can handle non-linear relationships well</a:t>
            </a:r>
          </a:p>
          <a:p>
            <a:pPr lvl="1"/>
            <a:r>
              <a:rPr lang="en-US" sz="2800" dirty="0" smtClean="0"/>
              <a:t>Very compatible with ensemble learning methods</a:t>
            </a:r>
          </a:p>
          <a:p>
            <a:r>
              <a:rPr lang="en-US" sz="3200" dirty="0" smtClean="0"/>
              <a:t>Ensemble learning methods: </a:t>
            </a:r>
            <a:r>
              <a:rPr lang="en-US" sz="3200" dirty="0"/>
              <a:t>Use multiple learning algorithms to get better predictions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178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Boosting vs. Bagging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2890" y="2461185"/>
            <a:ext cx="3048000" cy="345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46" y="2195303"/>
            <a:ext cx="2971800" cy="344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5781" y="6393694"/>
            <a:ext cx="1527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Source: </a:t>
            </a:r>
            <a:r>
              <a:rPr lang="en-US" sz="1400" dirty="0" smtClean="0">
                <a:hlinkClick r:id="rId4"/>
              </a:rPr>
              <a:t>quantdare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3854" y="1614272"/>
            <a:ext cx="4946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is an example of bagging (</a:t>
            </a:r>
            <a:r>
              <a:rPr lang="en-US" b="1" dirty="0" smtClean="0"/>
              <a:t>B</a:t>
            </a:r>
            <a:r>
              <a:rPr lang="en-US" dirty="0" smtClean="0"/>
              <a:t>ootstrapping and A</a:t>
            </a:r>
            <a:r>
              <a:rPr lang="en-US" b="1" dirty="0" smtClean="0"/>
              <a:t>ggregating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727" y="1690688"/>
            <a:ext cx="3338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Boosting and Bagging are two different approaches to generating classifiers for ensemble learning</a:t>
            </a:r>
          </a:p>
          <a:p>
            <a:endParaRPr lang="en-US" dirty="0"/>
          </a:p>
          <a:p>
            <a:r>
              <a:rPr lang="en-US" dirty="0" smtClean="0"/>
              <a:t>For boosting algorithms, after a classifier is trained on the data, the weights of the observations it misclassified are increased </a:t>
            </a:r>
          </a:p>
          <a:p>
            <a:endParaRPr lang="en-US" dirty="0"/>
          </a:p>
          <a:p>
            <a:r>
              <a:rPr lang="en-US" dirty="0" smtClean="0"/>
              <a:t>The next classifier is then trained on the observations with the weights adjusted based on the results of the prior classifier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39491" y="1614272"/>
            <a:ext cx="339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XGBoost and Gradient Boosting are examples of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6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Boosting: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743" y="1708926"/>
            <a:ext cx="3809710" cy="3940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54" y="1828800"/>
            <a:ext cx="3462878" cy="38765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981200"/>
            <a:ext cx="3096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Bagging which takes a simple average of its classifiers to make prediction, Boosting also generates classifier weights during the training stage which it uses to weight classifiers and </a:t>
            </a:r>
            <a:r>
              <a:rPr lang="en-US" smtClean="0"/>
              <a:t>make predictions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59090" y="6096000"/>
            <a:ext cx="19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>
                <a:hlinkClick r:id="rId4"/>
              </a:rPr>
              <a:t>quantdare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5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different types of Boosting, </a:t>
            </a:r>
            <a:r>
              <a:rPr lang="en-US" dirty="0"/>
              <a:t>(</a:t>
            </a:r>
            <a:r>
              <a:rPr lang="en-US" dirty="0" smtClean="0"/>
              <a:t>training multiple ”weak learners” sequentially to improve model predictions)</a:t>
            </a:r>
          </a:p>
          <a:p>
            <a:r>
              <a:rPr lang="en-US" dirty="0" smtClean="0"/>
              <a:t>XGBoost uses Gradient Boosting but in the recent past other forms of Boosting such as </a:t>
            </a:r>
            <a:r>
              <a:rPr lang="en-US" dirty="0" err="1" smtClean="0"/>
              <a:t>AdaBoost</a:t>
            </a:r>
            <a:r>
              <a:rPr lang="en-US" dirty="0" smtClean="0"/>
              <a:t> (Adaptive Boosting) were popular</a:t>
            </a:r>
            <a:endParaRPr lang="en-US" dirty="0"/>
          </a:p>
          <a:p>
            <a:r>
              <a:rPr lang="en-US" dirty="0" smtClean="0"/>
              <a:t>Gradient Boosting is a type of Boosting which uses gradient descent as its loss function </a:t>
            </a:r>
          </a:p>
          <a:p>
            <a:r>
              <a:rPr lang="en-US" dirty="0" smtClean="0"/>
              <a:t>Rather than training the next classifier on a re-weighted set of observations as in </a:t>
            </a:r>
            <a:r>
              <a:rPr lang="en-US" dirty="0" err="1" smtClean="0"/>
              <a:t>AdaBoost</a:t>
            </a:r>
            <a:r>
              <a:rPr lang="en-US" dirty="0" smtClean="0"/>
              <a:t>, Gradient Descent takes the errors/residuals of the previous classifier and trains on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XGBoost vs.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 and Random Forest are both ensemble learning methods which use the outputs of many decision trees to make predictions</a:t>
            </a:r>
          </a:p>
          <a:p>
            <a:r>
              <a:rPr lang="en-US" dirty="0"/>
              <a:t>Gradient Boosting as a type of Boosting method, uses the errors made by previous tree to fit a new tree. Since the new predictor is fit to residuals from the previous tree, </a:t>
            </a:r>
            <a:r>
              <a:rPr lang="en-US" i="1" dirty="0"/>
              <a:t>Gradient Boosting grows trees sequentially</a:t>
            </a:r>
          </a:p>
          <a:p>
            <a:r>
              <a:rPr lang="en-US" dirty="0"/>
              <a:t>Random Forest trains full decision trees on random samples of the data set. Using random samples and growing trees that are uncorrelated, </a:t>
            </a:r>
            <a:r>
              <a:rPr lang="en-US" i="1" dirty="0"/>
              <a:t>Random Forest grows trees in parallel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89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An Improved Version of Gradient Boosting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 smtClean="0"/>
              <a:t>Execution Speed</a:t>
            </a:r>
            <a:r>
              <a:rPr lang="en-US" dirty="0" smtClean="0"/>
              <a:t>. Generally, XGBoost is fast. Really fast when compared to other implementations of gradient boosting.</a:t>
            </a:r>
          </a:p>
          <a:p>
            <a:endParaRPr lang="en-US" dirty="0" smtClean="0"/>
          </a:p>
          <a:p>
            <a:r>
              <a:rPr lang="en-US" b="1" dirty="0" smtClean="0"/>
              <a:t>Model Performance. </a:t>
            </a:r>
            <a:r>
              <a:rPr lang="en-US" dirty="0" smtClean="0"/>
              <a:t>Benchmark 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XGBoost is frequently used in high-ranking </a:t>
            </a:r>
            <a:r>
              <a:rPr lang="en-US" dirty="0" err="1" smtClean="0"/>
              <a:t>Kaggle</a:t>
            </a:r>
            <a:r>
              <a:rPr lang="en-US" dirty="0" smtClean="0"/>
              <a:t> submissions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8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XGBoost Improve on Gradient Boosting?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Optimization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Tree Pruning</a:t>
            </a:r>
          </a:p>
          <a:p>
            <a:pPr lvl="1"/>
            <a:r>
              <a:rPr lang="en-US" dirty="0" smtClean="0"/>
              <a:t>Hardware Optimization</a:t>
            </a:r>
          </a:p>
          <a:p>
            <a:r>
              <a:rPr lang="en-US" dirty="0" smtClean="0"/>
              <a:t>Algorithmic Improvements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Sparsity Awareness</a:t>
            </a:r>
          </a:p>
          <a:p>
            <a:pPr lvl="1"/>
            <a:r>
              <a:rPr lang="en-US" dirty="0" smtClean="0"/>
              <a:t>Weighted Quantile Sketch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527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What is XGBoost? (eXtreme Gradient Boosting)</vt:lpstr>
      <vt:lpstr>Tree-based Classifier</vt:lpstr>
      <vt:lpstr>Decision Trees: Boosting vs. Bagging</vt:lpstr>
      <vt:lpstr>Boosting: Classification</vt:lpstr>
      <vt:lpstr>Gradient Boosting</vt:lpstr>
      <vt:lpstr>Decision Trees: XGBoost vs. Random Forest</vt:lpstr>
      <vt:lpstr>An Improved Version of Gradient Boosting</vt:lpstr>
      <vt:lpstr>How does XGBoost Improve on Gradient Boosting?</vt:lpstr>
      <vt:lpstr>Advantages of XGBoost for LendingClub Data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Anderson</dc:creator>
  <cp:lastModifiedBy>James Anderson</cp:lastModifiedBy>
  <cp:revision>25</cp:revision>
  <dcterms:created xsi:type="dcterms:W3CDTF">2020-03-25T16:18:11Z</dcterms:created>
  <dcterms:modified xsi:type="dcterms:W3CDTF">2020-03-25T23:37:45Z</dcterms:modified>
</cp:coreProperties>
</file>