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0" r:id="rId3"/>
    <p:sldId id="258" r:id="rId4"/>
    <p:sldId id="261" r:id="rId5"/>
    <p:sldId id="257"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haan Nadkarni" initials="JN" lastIdx="1" clrIdx="0">
    <p:extLst>
      <p:ext uri="{19B8F6BF-5375-455C-9EA6-DF929625EA0E}">
        <p15:presenceInfo xmlns:p15="http://schemas.microsoft.com/office/powerpoint/2012/main" userId="dcf3359d791045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9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20" autoAdjust="0"/>
    <p:restoredTop sz="94660"/>
  </p:normalViewPr>
  <p:slideViewPr>
    <p:cSldViewPr snapToGrid="0">
      <p:cViewPr varScale="1">
        <p:scale>
          <a:sx n="84" d="100"/>
          <a:sy n="84"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5/4/2021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31578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5757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2218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4057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3882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1753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768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8072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4873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7227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5/4/2021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1548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5/4/2021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386152922"/>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81"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843C6E-F43A-4BAF-BC35-F1468D0AF3E6}"/>
              </a:ext>
            </a:extLst>
          </p:cNvPr>
          <p:cNvSpPr txBox="1"/>
          <p:nvPr/>
        </p:nvSpPr>
        <p:spPr>
          <a:xfrm>
            <a:off x="857527" y="4123586"/>
            <a:ext cx="10244832" cy="830997"/>
          </a:xfrm>
          <a:prstGeom prst="rect">
            <a:avLst/>
          </a:prstGeom>
          <a:solidFill>
            <a:srgbClr val="C9D1D1">
              <a:alpha val="34902"/>
            </a:srgbClr>
          </a:solidFill>
        </p:spPr>
        <p:txBody>
          <a:bodyPr wrap="square" rtlCol="0">
            <a:spAutoFit/>
          </a:bodyPr>
          <a:lstStyle/>
          <a:p>
            <a:pPr algn="ctr"/>
            <a:r>
              <a:rPr lang="en-US" sz="4800" b="1" dirty="0">
                <a:effectLst>
                  <a:outerShdw blurRad="50800" dist="38100" algn="l" rotWithShape="0">
                    <a:prstClr val="black">
                      <a:alpha val="25000"/>
                    </a:prstClr>
                  </a:outerShdw>
                </a:effectLst>
              </a:rPr>
              <a:t>Load Forecasting for N.Y.C. region</a:t>
            </a:r>
          </a:p>
        </p:txBody>
      </p:sp>
    </p:spTree>
    <p:extLst>
      <p:ext uri="{BB962C8B-B14F-4D97-AF65-F5344CB8AC3E}">
        <p14:creationId xmlns:p14="http://schemas.microsoft.com/office/powerpoint/2010/main" val="249322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6165B-6C89-458E-A1F1-EA029CB84DD9}"/>
              </a:ext>
            </a:extLst>
          </p:cNvPr>
          <p:cNvSpPr txBox="1"/>
          <p:nvPr/>
        </p:nvSpPr>
        <p:spPr>
          <a:xfrm>
            <a:off x="822960" y="713232"/>
            <a:ext cx="10186416" cy="1477328"/>
          </a:xfrm>
          <a:prstGeom prst="rect">
            <a:avLst/>
          </a:prstGeom>
          <a:solidFill>
            <a:schemeClr val="tx1">
              <a:alpha val="60000"/>
            </a:schemeClr>
          </a:solidFill>
        </p:spPr>
        <p:txBody>
          <a:bodyPr wrap="square" rtlCol="0">
            <a:spAutoFit/>
          </a:bodyPr>
          <a:lstStyle/>
          <a:p>
            <a:r>
              <a:rPr lang="en-US" dirty="0">
                <a:solidFill>
                  <a:schemeClr val="bg1"/>
                </a:solidFill>
              </a:rPr>
              <a:t>Notes:</a:t>
            </a:r>
          </a:p>
          <a:p>
            <a:r>
              <a:rPr lang="en-US" dirty="0">
                <a:solidFill>
                  <a:schemeClr val="bg1"/>
                </a:solidFill>
              </a:rPr>
              <a:t>The ACF and PACF plots suggests that it is better to use a non-conventional model because modeling such a data to forecast will incur much resources and the goal of this analysis is to ensure that the Trade-off between Time, Resources and Accuracy should be given to Accuracy of the Prediction. Hence, I suggest using FbProphet to forecast the Energy Demand in future. </a:t>
            </a:r>
          </a:p>
        </p:txBody>
      </p:sp>
      <p:pic>
        <p:nvPicPr>
          <p:cNvPr id="8" name="Picture 7" descr="A picture containing chart&#10;&#10;Description automatically generated">
            <a:extLst>
              <a:ext uri="{FF2B5EF4-FFF2-40B4-BE49-F238E27FC236}">
                <a16:creationId xmlns:a16="http://schemas.microsoft.com/office/drawing/2014/main" id="{055DD6BD-6373-4D0B-98C4-A33E0FBB1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352" y="2325576"/>
            <a:ext cx="5788152" cy="4444329"/>
          </a:xfrm>
          <a:prstGeom prst="rect">
            <a:avLst/>
          </a:prstGeom>
          <a:solidFill>
            <a:schemeClr val="tx1">
              <a:alpha val="65000"/>
            </a:schemeClr>
          </a:solidFill>
        </p:spPr>
      </p:pic>
      <p:pic>
        <p:nvPicPr>
          <p:cNvPr id="10" name="Picture 9" descr="Chart, histogram&#10;&#10;Description automatically generated">
            <a:extLst>
              <a:ext uri="{FF2B5EF4-FFF2-40B4-BE49-F238E27FC236}">
                <a16:creationId xmlns:a16="http://schemas.microsoft.com/office/drawing/2014/main" id="{A7354E57-195B-4A12-AC88-50DFD3B4D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7" y="2325576"/>
            <a:ext cx="5788152" cy="4444329"/>
          </a:xfrm>
          <a:prstGeom prst="rect">
            <a:avLst/>
          </a:prstGeom>
          <a:solidFill>
            <a:schemeClr val="tx1">
              <a:alpha val="65000"/>
            </a:schemeClr>
          </a:solidFill>
        </p:spPr>
      </p:pic>
    </p:spTree>
    <p:extLst>
      <p:ext uri="{BB962C8B-B14F-4D97-AF65-F5344CB8AC3E}">
        <p14:creationId xmlns:p14="http://schemas.microsoft.com/office/powerpoint/2010/main" val="260756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5ED5F-FE03-420E-B013-65EE08F56FA8}"/>
              </a:ext>
            </a:extLst>
          </p:cNvPr>
          <p:cNvSpPr txBox="1"/>
          <p:nvPr/>
        </p:nvSpPr>
        <p:spPr>
          <a:xfrm>
            <a:off x="1051560" y="530352"/>
            <a:ext cx="10131552"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FD18262C-7315-46E9-8586-E94E72A4EAED}"/>
              </a:ext>
            </a:extLst>
          </p:cNvPr>
          <p:cNvSpPr txBox="1"/>
          <p:nvPr/>
        </p:nvSpPr>
        <p:spPr>
          <a:xfrm>
            <a:off x="1008888" y="530352"/>
            <a:ext cx="10305288" cy="461665"/>
          </a:xfrm>
          <a:prstGeom prst="rect">
            <a:avLst/>
          </a:prstGeom>
          <a:solidFill>
            <a:schemeClr val="bg1">
              <a:alpha val="25000"/>
            </a:schemeClr>
          </a:solidFill>
        </p:spPr>
        <p:txBody>
          <a:bodyPr wrap="square" rtlCol="0">
            <a:spAutoFit/>
          </a:bodyPr>
          <a:lstStyle/>
          <a:p>
            <a:r>
              <a:rPr lang="en-US" sz="2400" b="1" dirty="0"/>
              <a:t>Problem Statement: Forecasting the Demand of Energy using historic data</a:t>
            </a:r>
          </a:p>
        </p:txBody>
      </p:sp>
      <p:sp>
        <p:nvSpPr>
          <p:cNvPr id="4" name="TextBox 3">
            <a:extLst>
              <a:ext uri="{FF2B5EF4-FFF2-40B4-BE49-F238E27FC236}">
                <a16:creationId xmlns:a16="http://schemas.microsoft.com/office/drawing/2014/main" id="{1C43B603-074F-4102-854C-DA3D2F62075D}"/>
              </a:ext>
            </a:extLst>
          </p:cNvPr>
          <p:cNvSpPr txBox="1"/>
          <p:nvPr/>
        </p:nvSpPr>
        <p:spPr>
          <a:xfrm>
            <a:off x="5637276"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0A0EECE3-66CB-4ED8-8A66-C9CCF0D26211}"/>
              </a:ext>
            </a:extLst>
          </p:cNvPr>
          <p:cNvSpPr txBox="1"/>
          <p:nvPr/>
        </p:nvSpPr>
        <p:spPr>
          <a:xfrm>
            <a:off x="1179576" y="1335576"/>
            <a:ext cx="9710928" cy="4524315"/>
          </a:xfrm>
          <a:prstGeom prst="rect">
            <a:avLst/>
          </a:prstGeom>
          <a:solidFill>
            <a:schemeClr val="bg1">
              <a:alpha val="35000"/>
            </a:schemeClr>
          </a:solidFill>
        </p:spPr>
        <p:txBody>
          <a:bodyPr wrap="square" rtlCol="0">
            <a:spAutoFit/>
          </a:bodyPr>
          <a:lstStyle/>
          <a:p>
            <a:r>
              <a:rPr lang="en-US" dirty="0">
                <a:latin typeface="Verdana" panose="020B0604030504040204" pitchFamily="34" charset="0"/>
                <a:ea typeface="Verdana" panose="020B0604030504040204" pitchFamily="34" charset="0"/>
              </a:rPr>
              <a:t>Brief:</a:t>
            </a:r>
          </a:p>
          <a:p>
            <a:pPr marL="285750" indent="-285750">
              <a:buFontTx/>
              <a:buChar char="-"/>
            </a:pPr>
            <a:r>
              <a:rPr lang="en-US" dirty="0">
                <a:latin typeface="Verdana" panose="020B0604030504040204" pitchFamily="34" charset="0"/>
                <a:ea typeface="Verdana" panose="020B0604030504040204" pitchFamily="34" charset="0"/>
              </a:rPr>
              <a:t>Historic Load Data (Pg. 3)</a:t>
            </a:r>
          </a:p>
          <a:p>
            <a:pPr marL="285750" indent="-285750">
              <a:buFontTx/>
              <a:buChar char="-"/>
            </a:pPr>
            <a:r>
              <a:rPr lang="en-US" dirty="0">
                <a:latin typeface="Verdana" panose="020B0604030504040204" pitchFamily="34" charset="0"/>
                <a:ea typeface="Verdana" panose="020B0604030504040204" pitchFamily="34" charset="0"/>
              </a:rPr>
              <a:t>Historic Weather Data (Pg. 4)</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presentation dwells into the use of historic data to predict the future load demands for the coming year of 2021 and onwards.</a:t>
            </a:r>
          </a:p>
          <a:p>
            <a:r>
              <a:rPr lang="en-US" dirty="0">
                <a:latin typeface="Verdana" panose="020B0604030504040204" pitchFamily="34" charset="0"/>
                <a:ea typeface="Verdana" panose="020B0604030504040204" pitchFamily="34" charset="0"/>
              </a:rPr>
              <a:t>After demographic research, As Population is the key to driving the demand of energy in a city, </a:t>
            </a:r>
            <a:r>
              <a:rPr lang="en-IN" b="0" i="0" dirty="0">
                <a:effectLst/>
                <a:latin typeface="Verdana" panose="020B0604030504040204" pitchFamily="34" charset="0"/>
                <a:ea typeface="Verdana" panose="020B0604030504040204" pitchFamily="34" charset="0"/>
              </a:rPr>
              <a:t>The Empire State’s July 1, 2020, population of 19,336,776 was down 126,355, or 0.65 percent(estimates).</a:t>
            </a:r>
          </a:p>
          <a:p>
            <a:r>
              <a:rPr lang="en-IN" dirty="0">
                <a:latin typeface="Verdana" panose="020B0604030504040204" pitchFamily="34" charset="0"/>
                <a:ea typeface="Verdana" panose="020B0604030504040204" pitchFamily="34" charset="0"/>
              </a:rPr>
              <a:t>Also, the graphs show a nominal decline in the energy demand which can impact energy suppliers in revenue, and this can be a good opportunity to marginally increase the prices to cut losses.</a:t>
            </a:r>
          </a:p>
          <a:p>
            <a:endParaRPr lang="en-IN" b="0" i="0" dirty="0">
              <a:effectLst/>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The visualizations ahead give us a better understanding of the data.</a:t>
            </a:r>
            <a:endParaRPr lang="en-IN" b="0" i="0" dirty="0">
              <a:effectLst/>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2536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istogram&#10;&#10;Description automatically generated with medium confidence">
            <a:extLst>
              <a:ext uri="{FF2B5EF4-FFF2-40B4-BE49-F238E27FC236}">
                <a16:creationId xmlns:a16="http://schemas.microsoft.com/office/drawing/2014/main" id="{376EA978-51F2-485B-9654-2EEF0952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24" y="877824"/>
            <a:ext cx="11713152" cy="5980176"/>
          </a:xfrm>
          <a:prstGeom prst="rect">
            <a:avLst/>
          </a:prstGeom>
          <a:solidFill>
            <a:schemeClr val="tx1">
              <a:lumMod val="85000"/>
              <a:alpha val="40000"/>
            </a:schemeClr>
          </a:solidFill>
        </p:spPr>
      </p:pic>
      <p:sp>
        <p:nvSpPr>
          <p:cNvPr id="2" name="TextBox 1">
            <a:extLst>
              <a:ext uri="{FF2B5EF4-FFF2-40B4-BE49-F238E27FC236}">
                <a16:creationId xmlns:a16="http://schemas.microsoft.com/office/drawing/2014/main" id="{B706489F-109F-4E0F-A377-33A2B7895542}"/>
              </a:ext>
            </a:extLst>
          </p:cNvPr>
          <p:cNvSpPr txBox="1"/>
          <p:nvPr/>
        </p:nvSpPr>
        <p:spPr>
          <a:xfrm>
            <a:off x="685060" y="57695"/>
            <a:ext cx="10821879" cy="707886"/>
          </a:xfrm>
          <a:prstGeom prst="rect">
            <a:avLst/>
          </a:prstGeom>
          <a:noFill/>
        </p:spPr>
        <p:txBody>
          <a:bodyPr wrap="square" rtlCol="0">
            <a:spAutoFit/>
          </a:bodyPr>
          <a:lstStyle/>
          <a:p>
            <a:pPr algn="ctr"/>
            <a:r>
              <a:rPr lang="en-US" sz="4000" b="1" dirty="0">
                <a:solidFill>
                  <a:schemeClr val="bg1"/>
                </a:solidFill>
                <a:latin typeface="Verdana" panose="020B0604030504040204" pitchFamily="34" charset="0"/>
                <a:ea typeface="Verdana" panose="020B0604030504040204" pitchFamily="34" charset="0"/>
              </a:rPr>
              <a:t>Historic Load Data</a:t>
            </a:r>
          </a:p>
        </p:txBody>
      </p:sp>
      <p:cxnSp>
        <p:nvCxnSpPr>
          <p:cNvPr id="7" name="Straight Arrow Connector 6">
            <a:extLst>
              <a:ext uri="{FF2B5EF4-FFF2-40B4-BE49-F238E27FC236}">
                <a16:creationId xmlns:a16="http://schemas.microsoft.com/office/drawing/2014/main" id="{40741033-8F08-4891-83B2-AA11818F4F1C}"/>
              </a:ext>
            </a:extLst>
          </p:cNvPr>
          <p:cNvCxnSpPr/>
          <p:nvPr/>
        </p:nvCxnSpPr>
        <p:spPr>
          <a:xfrm flipV="1">
            <a:off x="8823960" y="1837944"/>
            <a:ext cx="594360" cy="246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6BB288-2064-4A98-85DB-3E356351E406}"/>
              </a:ext>
            </a:extLst>
          </p:cNvPr>
          <p:cNvSpPr txBox="1"/>
          <p:nvPr/>
        </p:nvSpPr>
        <p:spPr>
          <a:xfrm>
            <a:off x="9376387" y="1222724"/>
            <a:ext cx="2130552" cy="738664"/>
          </a:xfrm>
          <a:prstGeom prst="rect">
            <a:avLst/>
          </a:prstGeom>
          <a:noFill/>
        </p:spPr>
        <p:txBody>
          <a:bodyPr wrap="square" rtlCol="0">
            <a:spAutoFit/>
          </a:bodyPr>
          <a:lstStyle/>
          <a:p>
            <a:r>
              <a:rPr lang="en-US" sz="1400" b="1" dirty="0">
                <a:solidFill>
                  <a:schemeClr val="bg1"/>
                </a:solidFill>
              </a:rPr>
              <a:t>This red line depicts the load demand in the N.Y.C. region from 2015 to 2021.</a:t>
            </a:r>
          </a:p>
        </p:txBody>
      </p:sp>
    </p:spTree>
    <p:extLst>
      <p:ext uri="{BB962C8B-B14F-4D97-AF65-F5344CB8AC3E}">
        <p14:creationId xmlns:p14="http://schemas.microsoft.com/office/powerpoint/2010/main" val="40066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histogram&#10;&#10;Description automatically generated">
            <a:extLst>
              <a:ext uri="{FF2B5EF4-FFF2-40B4-BE49-F238E27FC236}">
                <a16:creationId xmlns:a16="http://schemas.microsoft.com/office/drawing/2014/main" id="{A4B4B850-C9C8-4A48-B47F-7CD24DD51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59" y="109728"/>
            <a:ext cx="11608881" cy="6702552"/>
          </a:xfrm>
          <a:prstGeom prst="rect">
            <a:avLst/>
          </a:prstGeom>
          <a:solidFill>
            <a:schemeClr val="tx1">
              <a:lumMod val="85000"/>
              <a:alpha val="50000"/>
            </a:schemeClr>
          </a:solidFill>
        </p:spPr>
      </p:pic>
      <p:sp>
        <p:nvSpPr>
          <p:cNvPr id="8" name="TextBox 7">
            <a:extLst>
              <a:ext uri="{FF2B5EF4-FFF2-40B4-BE49-F238E27FC236}">
                <a16:creationId xmlns:a16="http://schemas.microsoft.com/office/drawing/2014/main" id="{696D6FB4-4D93-4B80-B74A-3672CF83677E}"/>
              </a:ext>
            </a:extLst>
          </p:cNvPr>
          <p:cNvSpPr txBox="1"/>
          <p:nvPr/>
        </p:nvSpPr>
        <p:spPr>
          <a:xfrm>
            <a:off x="1938528" y="5193792"/>
            <a:ext cx="3776472" cy="369332"/>
          </a:xfrm>
          <a:prstGeom prst="rect">
            <a:avLst/>
          </a:prstGeom>
          <a:noFill/>
        </p:spPr>
        <p:txBody>
          <a:bodyPr wrap="square" rtlCol="0">
            <a:spAutoFit/>
          </a:bodyPr>
          <a:lstStyle/>
          <a:p>
            <a:r>
              <a:rPr lang="en-US" b="1" dirty="0">
                <a:solidFill>
                  <a:schemeClr val="bg1"/>
                </a:solidFill>
              </a:rPr>
              <a:t>We observe a seasonality in the graph</a:t>
            </a:r>
          </a:p>
        </p:txBody>
      </p:sp>
    </p:spTree>
    <p:extLst>
      <p:ext uri="{BB962C8B-B14F-4D97-AF65-F5344CB8AC3E}">
        <p14:creationId xmlns:p14="http://schemas.microsoft.com/office/powerpoint/2010/main" val="379551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Shape&#10;&#10;Description automatically generated">
            <a:extLst>
              <a:ext uri="{FF2B5EF4-FFF2-40B4-BE49-F238E27FC236}">
                <a16:creationId xmlns:a16="http://schemas.microsoft.com/office/drawing/2014/main" id="{03C4F5E9-25F2-4F65-83A7-EC06A536E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
            <a:ext cx="12192000" cy="6461760"/>
          </a:xfrm>
          <a:prstGeom prst="rect">
            <a:avLst/>
          </a:prstGeom>
          <a:solidFill>
            <a:schemeClr val="tx1">
              <a:lumMod val="95000"/>
              <a:alpha val="25000"/>
            </a:schemeClr>
          </a:solidFill>
        </p:spPr>
      </p:pic>
      <p:sp>
        <p:nvSpPr>
          <p:cNvPr id="9" name="TextBox 8">
            <a:extLst>
              <a:ext uri="{FF2B5EF4-FFF2-40B4-BE49-F238E27FC236}">
                <a16:creationId xmlns:a16="http://schemas.microsoft.com/office/drawing/2014/main" id="{3CCC0420-77A8-42BB-A6BA-8AF96FAC49A6}"/>
              </a:ext>
            </a:extLst>
          </p:cNvPr>
          <p:cNvSpPr txBox="1"/>
          <p:nvPr/>
        </p:nvSpPr>
        <p:spPr>
          <a:xfrm>
            <a:off x="1297788" y="2757133"/>
            <a:ext cx="8202828" cy="3017520"/>
          </a:xfrm>
          <a:prstGeom prst="rect">
            <a:avLst/>
          </a:prstGeom>
          <a:solidFill>
            <a:schemeClr val="tx1">
              <a:lumMod val="95000"/>
              <a:alpha val="50000"/>
            </a:schemeClr>
          </a:solidFill>
          <a:effectLst>
            <a:outerShdw blurRad="254000" dist="63500" dir="8400000" sx="93000" sy="93000" algn="ctr" rotWithShape="0">
              <a:srgbClr val="000000">
                <a:alpha val="70000"/>
              </a:srgbClr>
            </a:outerShdw>
          </a:effectLst>
        </p:spPr>
        <p:txBody>
          <a:bodyPr wrap="square" numCol="2" rtlCol="0">
            <a:spAutoFit/>
          </a:bodyPr>
          <a:lstStyle/>
          <a:p>
            <a:pPr marL="285750" indent="-285750">
              <a:buFont typeface="Arial" panose="020B0604020202020204" pitchFamily="34" charset="0"/>
              <a:buChar char="•"/>
            </a:pPr>
            <a:r>
              <a:rPr lang="en-US" sz="1600" dirty="0">
                <a:solidFill>
                  <a:schemeClr val="bg1"/>
                </a:solidFill>
              </a:rPr>
              <a:t>The graph on the previous page tells us about the energy demands in the N.Y.C. region from 2015 to 2021</a:t>
            </a:r>
          </a:p>
          <a:p>
            <a:pPr marL="285750" indent="-285750">
              <a:buFont typeface="Arial" panose="020B0604020202020204" pitchFamily="34" charset="0"/>
              <a:buChar char="•"/>
            </a:pPr>
            <a:r>
              <a:rPr lang="en-US" sz="1600" dirty="0">
                <a:solidFill>
                  <a:schemeClr val="bg1"/>
                </a:solidFill>
              </a:rPr>
              <a:t>We observe a seasonality in the graph with an increase in the usage of energy in the warmer months of June-July until November implying that the power plants and energy suppliers need to increase supply in the months from June</a:t>
            </a:r>
          </a:p>
          <a:p>
            <a:pPr marL="285750" indent="-285750">
              <a:buFont typeface="Arial" panose="020B0604020202020204" pitchFamily="34" charset="0"/>
              <a:buChar char="•"/>
            </a:pPr>
            <a:r>
              <a:rPr lang="en-US" sz="1600" dirty="0">
                <a:solidFill>
                  <a:schemeClr val="bg1"/>
                </a:solidFill>
              </a:rPr>
              <a:t>Keeping in mind a greater demand and lower supply can lead to a power outage</a:t>
            </a:r>
          </a:p>
          <a:p>
            <a:pPr marL="285750" indent="-285750">
              <a:buFont typeface="Arial" panose="020B0604020202020204" pitchFamily="34" charset="0"/>
              <a:buChar char="•"/>
            </a:pPr>
            <a:r>
              <a:rPr lang="en-US" sz="1600" dirty="0">
                <a:solidFill>
                  <a:schemeClr val="bg1"/>
                </a:solidFill>
              </a:rPr>
              <a:t>The period from November to May can be effectively utilized for maintenance of the power plants because of a decrease in demand</a:t>
            </a:r>
          </a:p>
          <a:p>
            <a:pPr marL="285750" indent="-285750">
              <a:buFont typeface="Arial" panose="020B0604020202020204" pitchFamily="34" charset="0"/>
              <a:buChar char="•"/>
            </a:pPr>
            <a:r>
              <a:rPr lang="en-US" sz="1600" dirty="0">
                <a:solidFill>
                  <a:schemeClr val="bg1"/>
                </a:solidFill>
              </a:rPr>
              <a:t>Compared to the peaks of energy usage in the years from 2015 to 2019, the year of 2020 saw a drop of nearly 0.17Million MWHs which is questionable with the rising population</a:t>
            </a:r>
          </a:p>
          <a:p>
            <a:pPr marL="285750" indent="-285750">
              <a:buFont typeface="Arial" panose="020B0604020202020204" pitchFamily="34" charset="0"/>
              <a:buChar char="•"/>
            </a:pPr>
            <a:r>
              <a:rPr lang="en-US" sz="1600" dirty="0">
                <a:solidFill>
                  <a:schemeClr val="bg1"/>
                </a:solidFill>
              </a:rPr>
              <a:t>Reliable Demographic data is needed for better forecasting of power demand but is not the only other variable</a:t>
            </a:r>
          </a:p>
          <a:p>
            <a:pPr marL="285750" indent="-28575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81318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hart, scatter chart&#10;&#10;Description automatically generated">
            <a:extLst>
              <a:ext uri="{FF2B5EF4-FFF2-40B4-BE49-F238E27FC236}">
                <a16:creationId xmlns:a16="http://schemas.microsoft.com/office/drawing/2014/main" id="{11169645-7BBB-4C23-A570-A26712529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0" y="81398"/>
            <a:ext cx="12035296" cy="6776602"/>
          </a:xfrm>
          <a:prstGeom prst="rect">
            <a:avLst/>
          </a:prstGeom>
        </p:spPr>
      </p:pic>
    </p:spTree>
    <p:extLst>
      <p:ext uri="{BB962C8B-B14F-4D97-AF65-F5344CB8AC3E}">
        <p14:creationId xmlns:p14="http://schemas.microsoft.com/office/powerpoint/2010/main" val="216994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E9B46EE4-5903-43B6-BD9A-869A3F685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16" y="0"/>
            <a:ext cx="6847284" cy="6858000"/>
          </a:xfrm>
          <a:prstGeom prst="rect">
            <a:avLst/>
          </a:prstGeom>
        </p:spPr>
      </p:pic>
      <p:sp>
        <p:nvSpPr>
          <p:cNvPr id="4" name="TextBox 3">
            <a:extLst>
              <a:ext uri="{FF2B5EF4-FFF2-40B4-BE49-F238E27FC236}">
                <a16:creationId xmlns:a16="http://schemas.microsoft.com/office/drawing/2014/main" id="{C7FD6CBC-629B-4C8E-B279-F63AC2F09466}"/>
              </a:ext>
            </a:extLst>
          </p:cNvPr>
          <p:cNvSpPr txBox="1"/>
          <p:nvPr/>
        </p:nvSpPr>
        <p:spPr>
          <a:xfrm>
            <a:off x="228599" y="222119"/>
            <a:ext cx="4911571" cy="6186309"/>
          </a:xfrm>
          <a:prstGeom prst="rect">
            <a:avLst/>
          </a:prstGeom>
          <a:solidFill>
            <a:schemeClr val="tx1">
              <a:lumMod val="95000"/>
              <a:alpha val="60000"/>
            </a:schemeClr>
          </a:solidFill>
        </p:spPr>
        <p:txBody>
          <a:bodyPr wrap="square" rtlCol="0">
            <a:spAutoFit/>
          </a:bodyPr>
          <a:lstStyle/>
          <a:p>
            <a:pPr marL="285750" indent="-285750">
              <a:buFont typeface="Arial" panose="020B0604020202020204" pitchFamily="34" charset="0"/>
              <a:buChar char="•"/>
            </a:pPr>
            <a:r>
              <a:rPr lang="en-US" dirty="0">
                <a:solidFill>
                  <a:schemeClr val="bg1"/>
                </a:solidFill>
              </a:rPr>
              <a:t>The graph on the previous slide shows us the forecast using FbProphet.</a:t>
            </a:r>
          </a:p>
          <a:p>
            <a:pPr marL="285750" indent="-285750">
              <a:buFont typeface="Arial" panose="020B0604020202020204" pitchFamily="34" charset="0"/>
              <a:buChar char="•"/>
            </a:pPr>
            <a:r>
              <a:rPr lang="en-US" dirty="0">
                <a:solidFill>
                  <a:schemeClr val="bg1"/>
                </a:solidFill>
              </a:rPr>
              <a:t>It is a univariate forecasting model, and it includes the yearly seasonality, weekly seasonality and the trend.</a:t>
            </a:r>
          </a:p>
          <a:p>
            <a:pPr marL="285750" indent="-285750">
              <a:buFont typeface="Arial" panose="020B0604020202020204" pitchFamily="34" charset="0"/>
              <a:buChar char="•"/>
            </a:pPr>
            <a:r>
              <a:rPr lang="en-US" dirty="0">
                <a:solidFill>
                  <a:schemeClr val="bg1"/>
                </a:solidFill>
              </a:rPr>
              <a:t>We observe a downward trend in electricity demand from the top graph here.</a:t>
            </a:r>
          </a:p>
          <a:p>
            <a:pPr marL="285750" indent="-285750">
              <a:buFont typeface="Arial" panose="020B0604020202020204" pitchFamily="34" charset="0"/>
              <a:buChar char="•"/>
            </a:pPr>
            <a:r>
              <a:rPr lang="en-US" dirty="0">
                <a:solidFill>
                  <a:schemeClr val="bg1"/>
                </a:solidFill>
              </a:rPr>
              <a:t>The forecast is within the Confidence Intervals.</a:t>
            </a:r>
          </a:p>
          <a:p>
            <a:pPr marL="285750" indent="-285750">
              <a:buFont typeface="Arial" panose="020B0604020202020204" pitchFamily="34" charset="0"/>
              <a:buChar char="•"/>
            </a:pPr>
            <a:r>
              <a:rPr lang="en-US" dirty="0">
                <a:solidFill>
                  <a:schemeClr val="bg1"/>
                </a:solidFill>
              </a:rPr>
              <a:t>Monday-Friday; people are working in offices hence, there is a higher  demand of power with a drop in the weekends.</a:t>
            </a:r>
          </a:p>
          <a:p>
            <a:pPr marL="285750" indent="-285750">
              <a:buFont typeface="Arial" panose="020B0604020202020204" pitchFamily="34" charset="0"/>
              <a:buChar char="•"/>
            </a:pPr>
            <a:r>
              <a:rPr lang="en-US" dirty="0">
                <a:solidFill>
                  <a:schemeClr val="bg1"/>
                </a:solidFill>
              </a:rPr>
              <a:t>The warmer months tends to increase the demand due to the heat hence cooling systems use most of the power, plus people tend to be more out-going in summer hence commercial usage increases.</a:t>
            </a:r>
          </a:p>
          <a:p>
            <a:pPr marL="285750" indent="-285750">
              <a:buFont typeface="Arial" panose="020B0604020202020204" pitchFamily="34" charset="0"/>
              <a:buChar char="•"/>
            </a:pPr>
            <a:r>
              <a:rPr lang="en-US" dirty="0">
                <a:solidFill>
                  <a:schemeClr val="bg1"/>
                </a:solidFill>
              </a:rPr>
              <a:t>This model considers 95% confidence and gives a good prediction of the demand in the coming months keeping in mind the uncertainty.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numerical values of the predictions are present in an excel file in the GitHub repository</a:t>
            </a:r>
          </a:p>
        </p:txBody>
      </p:sp>
    </p:spTree>
    <p:extLst>
      <p:ext uri="{BB962C8B-B14F-4D97-AF65-F5344CB8AC3E}">
        <p14:creationId xmlns:p14="http://schemas.microsoft.com/office/powerpoint/2010/main" val="330726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8FB78084-5CA1-4016-B80A-28421B9EDB4F}"/>
              </a:ext>
            </a:extLst>
          </p:cNvPr>
          <p:cNvPicPr>
            <a:picLocks noChangeAspect="1"/>
          </p:cNvPicPr>
          <p:nvPr/>
        </p:nvPicPr>
        <p:blipFill rotWithShape="1">
          <a:blip r:embed="rId2">
            <a:extLst>
              <a:ext uri="{28A0092B-C50C-407E-A947-70E740481C1C}">
                <a14:useLocalDpi xmlns:a14="http://schemas.microsoft.com/office/drawing/2010/main" val="0"/>
              </a:ext>
            </a:extLst>
          </a:blip>
          <a:srcRect l="8946" t="17448" b="11135"/>
          <a:stretch/>
        </p:blipFill>
        <p:spPr>
          <a:xfrm>
            <a:off x="362920" y="125925"/>
            <a:ext cx="11466160" cy="4749554"/>
          </a:xfrm>
          <a:prstGeom prst="rect">
            <a:avLst/>
          </a:prstGeom>
        </p:spPr>
      </p:pic>
      <p:pic>
        <p:nvPicPr>
          <p:cNvPr id="5" name="Picture 4" descr="Text&#10;&#10;Description automatically generated">
            <a:extLst>
              <a:ext uri="{FF2B5EF4-FFF2-40B4-BE49-F238E27FC236}">
                <a16:creationId xmlns:a16="http://schemas.microsoft.com/office/drawing/2014/main" id="{BB9E400F-AD97-4652-A634-1747DE99C516}"/>
              </a:ext>
            </a:extLst>
          </p:cNvPr>
          <p:cNvPicPr>
            <a:picLocks noChangeAspect="1"/>
          </p:cNvPicPr>
          <p:nvPr/>
        </p:nvPicPr>
        <p:blipFill rotWithShape="1">
          <a:blip r:embed="rId3">
            <a:extLst>
              <a:ext uri="{28A0092B-C50C-407E-A947-70E740481C1C}">
                <a14:useLocalDpi xmlns:a14="http://schemas.microsoft.com/office/drawing/2010/main" val="0"/>
              </a:ext>
            </a:extLst>
          </a:blip>
          <a:srcRect l="7508" t="42193" r="64951" b="31993"/>
          <a:stretch/>
        </p:blipFill>
        <p:spPr>
          <a:xfrm>
            <a:off x="8853971" y="1838897"/>
            <a:ext cx="2896069" cy="2705671"/>
          </a:xfrm>
          <a:prstGeom prst="rect">
            <a:avLst/>
          </a:prstGeom>
        </p:spPr>
      </p:pic>
      <p:sp>
        <p:nvSpPr>
          <p:cNvPr id="6" name="TextBox 5">
            <a:extLst>
              <a:ext uri="{FF2B5EF4-FFF2-40B4-BE49-F238E27FC236}">
                <a16:creationId xmlns:a16="http://schemas.microsoft.com/office/drawing/2014/main" id="{688F863A-1049-4964-881F-A1299786A66B}"/>
              </a:ext>
            </a:extLst>
          </p:cNvPr>
          <p:cNvSpPr txBox="1"/>
          <p:nvPr/>
        </p:nvSpPr>
        <p:spPr>
          <a:xfrm>
            <a:off x="362920" y="4977749"/>
            <a:ext cx="6741968" cy="1754326"/>
          </a:xfrm>
          <a:prstGeom prst="rect">
            <a:avLst/>
          </a:prstGeom>
          <a:solidFill>
            <a:schemeClr val="tx1">
              <a:alpha val="60000"/>
            </a:schemeClr>
          </a:solidFill>
        </p:spPr>
        <p:txBody>
          <a:bodyPr wrap="square" rtlCol="0">
            <a:spAutoFit/>
          </a:bodyPr>
          <a:lstStyle/>
          <a:p>
            <a:pPr marL="285750" indent="-285750">
              <a:buFont typeface="Arial" panose="020B0604020202020204" pitchFamily="34" charset="0"/>
              <a:buChar char="•"/>
            </a:pPr>
            <a:r>
              <a:rPr lang="en-US" dirty="0">
                <a:solidFill>
                  <a:schemeClr val="bg1">
                    <a:lumMod val="75000"/>
                    <a:lumOff val="25000"/>
                  </a:schemeClr>
                </a:solidFill>
              </a:rPr>
              <a:t>This graph is also a FbProphet model where in there is an extra regressor ‘Avg_temp’</a:t>
            </a:r>
          </a:p>
          <a:p>
            <a:pPr marL="285750" indent="-285750">
              <a:buFont typeface="Arial" panose="020B0604020202020204" pitchFamily="34" charset="0"/>
              <a:buChar char="•"/>
            </a:pPr>
            <a:r>
              <a:rPr lang="en-US" dirty="0">
                <a:solidFill>
                  <a:schemeClr val="bg1">
                    <a:lumMod val="75000"/>
                    <a:lumOff val="25000"/>
                  </a:schemeClr>
                </a:solidFill>
              </a:rPr>
              <a:t>The performance metrics states that the mape(mean absolute percentage error) is &lt;10% which implies that the model is excellent</a:t>
            </a:r>
          </a:p>
          <a:p>
            <a:pPr marL="285750" indent="-285750">
              <a:buFont typeface="Arial" panose="020B0604020202020204" pitchFamily="34" charset="0"/>
              <a:buChar char="•"/>
            </a:pPr>
            <a:r>
              <a:rPr lang="en-US" dirty="0">
                <a:solidFill>
                  <a:schemeClr val="bg1">
                    <a:lumMod val="75000"/>
                    <a:lumOff val="25000"/>
                  </a:schemeClr>
                </a:solidFill>
              </a:rPr>
              <a:t>And the added regressor decreased the percentage error, Hence the </a:t>
            </a:r>
            <a:r>
              <a:rPr lang="en-US" dirty="0">
                <a:solidFill>
                  <a:srgbClr val="FF0000"/>
                </a:solidFill>
              </a:rPr>
              <a:t>Univariate Model </a:t>
            </a:r>
            <a:r>
              <a:rPr lang="en-US" dirty="0">
                <a:solidFill>
                  <a:schemeClr val="bg1">
                    <a:lumMod val="75000"/>
                    <a:lumOff val="25000"/>
                  </a:schemeClr>
                </a:solidFill>
              </a:rPr>
              <a:t>is better</a:t>
            </a:r>
          </a:p>
        </p:txBody>
      </p:sp>
      <p:pic>
        <p:nvPicPr>
          <p:cNvPr id="8" name="Picture 7">
            <a:extLst>
              <a:ext uri="{FF2B5EF4-FFF2-40B4-BE49-F238E27FC236}">
                <a16:creationId xmlns:a16="http://schemas.microsoft.com/office/drawing/2014/main" id="{61280CAB-B1A4-470F-A107-DB4709F67954}"/>
              </a:ext>
            </a:extLst>
          </p:cNvPr>
          <p:cNvPicPr>
            <a:picLocks noChangeAspect="1"/>
          </p:cNvPicPr>
          <p:nvPr/>
        </p:nvPicPr>
        <p:blipFill rotWithShape="1">
          <a:blip r:embed="rId4"/>
          <a:srcRect l="9675" t="24055" r="47050" b="34276"/>
          <a:stretch/>
        </p:blipFill>
        <p:spPr>
          <a:xfrm>
            <a:off x="7479739" y="4966372"/>
            <a:ext cx="4270301" cy="1754326"/>
          </a:xfrm>
          <a:prstGeom prst="rect">
            <a:avLst/>
          </a:prstGeom>
        </p:spPr>
      </p:pic>
      <p:sp>
        <p:nvSpPr>
          <p:cNvPr id="30" name="TextBox 29">
            <a:extLst>
              <a:ext uri="{FF2B5EF4-FFF2-40B4-BE49-F238E27FC236}">
                <a16:creationId xmlns:a16="http://schemas.microsoft.com/office/drawing/2014/main" id="{E0C1A8AA-3893-4D17-80B9-7F6E71E5D32A}"/>
              </a:ext>
            </a:extLst>
          </p:cNvPr>
          <p:cNvSpPr txBox="1"/>
          <p:nvPr/>
        </p:nvSpPr>
        <p:spPr>
          <a:xfrm>
            <a:off x="8853971" y="1093981"/>
            <a:ext cx="2896069" cy="707886"/>
          </a:xfrm>
          <a:prstGeom prst="rect">
            <a:avLst/>
          </a:prstGeom>
          <a:noFill/>
          <a:ln w="22225">
            <a:solidFill>
              <a:schemeClr val="bg1"/>
            </a:solidFill>
          </a:ln>
        </p:spPr>
        <p:txBody>
          <a:bodyPr wrap="square" rtlCol="0">
            <a:spAutoFit/>
          </a:bodyPr>
          <a:lstStyle/>
          <a:p>
            <a:pPr algn="ctr"/>
            <a:r>
              <a:rPr lang="en-US" sz="2000" b="1" dirty="0">
                <a:solidFill>
                  <a:schemeClr val="bg1">
                    <a:lumMod val="75000"/>
                    <a:lumOff val="25000"/>
                  </a:schemeClr>
                </a:solidFill>
              </a:rPr>
              <a:t>Performance</a:t>
            </a:r>
          </a:p>
          <a:p>
            <a:pPr algn="ctr"/>
            <a:r>
              <a:rPr lang="en-US" sz="2000" b="1" dirty="0">
                <a:solidFill>
                  <a:schemeClr val="bg1">
                    <a:lumMod val="75000"/>
                    <a:lumOff val="25000"/>
                  </a:schemeClr>
                </a:solidFill>
              </a:rPr>
              <a:t>Metrics</a:t>
            </a:r>
          </a:p>
        </p:txBody>
      </p:sp>
      <p:cxnSp>
        <p:nvCxnSpPr>
          <p:cNvPr id="32" name="Connector: Curved 31">
            <a:extLst>
              <a:ext uri="{FF2B5EF4-FFF2-40B4-BE49-F238E27FC236}">
                <a16:creationId xmlns:a16="http://schemas.microsoft.com/office/drawing/2014/main" id="{DACB5EC4-4128-432D-A4FE-F9EFE251C6ED}"/>
              </a:ext>
            </a:extLst>
          </p:cNvPr>
          <p:cNvCxnSpPr>
            <a:cxnSpLocks/>
          </p:cNvCxnSpPr>
          <p:nvPr/>
        </p:nvCxnSpPr>
        <p:spPr>
          <a:xfrm flipV="1">
            <a:off x="2761488" y="6272784"/>
            <a:ext cx="4718251" cy="459292"/>
          </a:xfrm>
          <a:prstGeom prst="curvedConnector3">
            <a:avLst>
              <a:gd name="adj1" fmla="val 9457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22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0FE1B5-332F-4BED-BB3D-D02EB8D8CD80}"/>
              </a:ext>
            </a:extLst>
          </p:cNvPr>
          <p:cNvSpPr txBox="1"/>
          <p:nvPr/>
        </p:nvSpPr>
        <p:spPr>
          <a:xfrm>
            <a:off x="371856" y="594360"/>
            <a:ext cx="11448288" cy="4647426"/>
          </a:xfrm>
          <a:prstGeom prst="rect">
            <a:avLst/>
          </a:prstGeom>
          <a:solidFill>
            <a:schemeClr val="tx1">
              <a:alpha val="60000"/>
            </a:schemeClr>
          </a:solidFill>
        </p:spPr>
        <p:txBody>
          <a:bodyPr wrap="square" rtlCol="0">
            <a:spAutoFit/>
          </a:bodyPr>
          <a:lstStyle/>
          <a:p>
            <a:r>
              <a:rPr lang="en-US" sz="4400" dirty="0">
                <a:solidFill>
                  <a:schemeClr val="bg1"/>
                </a:solidFill>
              </a:rPr>
              <a:t>Conclusion: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sz="2400" dirty="0">
                <a:solidFill>
                  <a:schemeClr val="bg1"/>
                </a:solidFill>
              </a:rPr>
              <a:t>The Univariate Model is best suited for future predictions in this dataset</a:t>
            </a:r>
          </a:p>
          <a:p>
            <a:pPr marL="285750" indent="-285750">
              <a:buFont typeface="Arial" panose="020B0604020202020204" pitchFamily="34" charset="0"/>
              <a:buChar char="•"/>
            </a:pPr>
            <a:r>
              <a:rPr lang="en-US" sz="2400" dirty="0">
                <a:solidFill>
                  <a:schemeClr val="bg1"/>
                </a:solidFill>
              </a:rPr>
              <a:t>The Conventional AR, MA, ARMA models are having very high RMSE values, which indicate that for this data which has seasonality, and slight trend it is better to use a sandbox model like FbProphet to forecast optimum results</a:t>
            </a:r>
          </a:p>
          <a:p>
            <a:pPr marL="285750" indent="-285750">
              <a:buFont typeface="Arial" panose="020B0604020202020204" pitchFamily="34" charset="0"/>
              <a:buChar char="•"/>
            </a:pPr>
            <a:r>
              <a:rPr lang="en-US" sz="2400" dirty="0">
                <a:solidFill>
                  <a:schemeClr val="bg1"/>
                </a:solidFill>
              </a:rPr>
              <a:t>Concluding with COVID being a driving force in the decrease in the energy demand, the prices can marginally be increased to offsets losses but in long run people may use less energy and succumb to renewable energy source. Power Industry should take advantage of subsidy and lower cost of renewable equipment to set up small energy units nearby cities to decrease the power loss occurring during long-distance transmission</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613388286"/>
      </p:ext>
    </p:extLst>
  </p:cSld>
  <p:clrMapOvr>
    <a:masterClrMapping/>
  </p:clrMapOvr>
</p:sld>
</file>

<file path=ppt/theme/theme1.xml><?xml version="1.0" encoding="utf-8"?>
<a:theme xmlns:a="http://schemas.openxmlformats.org/drawingml/2006/main" name="TornVTI">
  <a:themeElements>
    <a:clrScheme name="AnalogousFromRegularSeedLeftStep">
      <a:dk1>
        <a:srgbClr val="000000"/>
      </a:dk1>
      <a:lt1>
        <a:srgbClr val="FFFFFF"/>
      </a:lt1>
      <a:dk2>
        <a:srgbClr val="292441"/>
      </a:dk2>
      <a:lt2>
        <a:srgbClr val="E2E5E8"/>
      </a:lt2>
      <a:accent1>
        <a:srgbClr val="C38E4D"/>
      </a:accent1>
      <a:accent2>
        <a:srgbClr val="B14B3B"/>
      </a:accent2>
      <a:accent3>
        <a:srgbClr val="C34D6E"/>
      </a:accent3>
      <a:accent4>
        <a:srgbClr val="B13B8E"/>
      </a:accent4>
      <a:accent5>
        <a:srgbClr val="B54DC3"/>
      </a:accent5>
      <a:accent6>
        <a:srgbClr val="723BB1"/>
      </a:accent6>
      <a:hlink>
        <a:srgbClr val="3F79BF"/>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1750</TotalTime>
  <Words>743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 Cond</vt:lpstr>
      <vt:lpstr>Impact</vt:lpstr>
      <vt:lpstr>Verdana</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Jahaan Nadkarni</dc:creator>
  <cp:lastModifiedBy>Jahaan Nadkarni</cp:lastModifiedBy>
  <cp:revision>34</cp:revision>
  <dcterms:created xsi:type="dcterms:W3CDTF">2021-05-04T22:15:18Z</dcterms:created>
  <dcterms:modified xsi:type="dcterms:W3CDTF">2021-05-06T03:25:46Z</dcterms:modified>
</cp:coreProperties>
</file>