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76005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13740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4693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342483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9564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964515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94282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49520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336041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E5467-7E78-4969-8283-18C75BB408AA}"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402973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0E5467-7E78-4969-8283-18C75BB408AA}"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52505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E5467-7E78-4969-8283-18C75BB408AA}"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108959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0E5467-7E78-4969-8283-18C75BB408AA}"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01955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E5467-7E78-4969-8283-18C75BB408AA}"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27531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0E5467-7E78-4969-8283-18C75BB408AA}"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41137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0E5467-7E78-4969-8283-18C75BB408AA}"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FEB30-A4E4-41A8-B2D8-11B1856DB85E}" type="slidenum">
              <a:rPr lang="en-US" smtClean="0"/>
              <a:t>‹#›</a:t>
            </a:fld>
            <a:endParaRPr lang="en-US"/>
          </a:p>
        </p:txBody>
      </p:sp>
    </p:spTree>
    <p:extLst>
      <p:ext uri="{BB962C8B-B14F-4D97-AF65-F5344CB8AC3E}">
        <p14:creationId xmlns:p14="http://schemas.microsoft.com/office/powerpoint/2010/main" val="3291173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0E5467-7E78-4969-8283-18C75BB408AA}" type="datetimeFigureOut">
              <a:rPr lang="en-US" smtClean="0"/>
              <a:t>3/26/2021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3FEB30-A4E4-41A8-B2D8-11B1856DB85E}" type="slidenum">
              <a:rPr lang="en-US" smtClean="0"/>
              <a:t>‹#›</a:t>
            </a:fld>
            <a:endParaRPr lang="en-US"/>
          </a:p>
        </p:txBody>
      </p:sp>
    </p:spTree>
    <p:extLst>
      <p:ext uri="{BB962C8B-B14F-4D97-AF65-F5344CB8AC3E}">
        <p14:creationId xmlns:p14="http://schemas.microsoft.com/office/powerpoint/2010/main" val="330543986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ahaltom/Python_Worksho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FF05-F01B-4D39-83D0-576BF8CF904E}"/>
              </a:ext>
            </a:extLst>
          </p:cNvPr>
          <p:cNvSpPr>
            <a:spLocks noGrp="1"/>
          </p:cNvSpPr>
          <p:nvPr>
            <p:ph type="ctrTitle"/>
          </p:nvPr>
        </p:nvSpPr>
        <p:spPr>
          <a:xfrm>
            <a:off x="2911144" y="1489989"/>
            <a:ext cx="6105194" cy="2031055"/>
          </a:xfrm>
        </p:spPr>
        <p:txBody>
          <a:bodyPr>
            <a:normAutofit/>
          </a:bodyPr>
          <a:lstStyle/>
          <a:p>
            <a:r>
              <a:rPr lang="en-US" dirty="0"/>
              <a:t>Refresher in Python</a:t>
            </a:r>
          </a:p>
        </p:txBody>
      </p:sp>
      <p:sp>
        <p:nvSpPr>
          <p:cNvPr id="3" name="Subtitle 2">
            <a:extLst>
              <a:ext uri="{FF2B5EF4-FFF2-40B4-BE49-F238E27FC236}">
                <a16:creationId xmlns:a16="http://schemas.microsoft.com/office/drawing/2014/main" id="{E40E2705-6ABB-4C1D-83DF-ECEE7C2AFCBF}"/>
              </a:ext>
            </a:extLst>
          </p:cNvPr>
          <p:cNvSpPr>
            <a:spLocks noGrp="1"/>
          </p:cNvSpPr>
          <p:nvPr>
            <p:ph type="subTitle" idx="1"/>
          </p:nvPr>
        </p:nvSpPr>
        <p:spPr>
          <a:xfrm>
            <a:off x="3045368" y="4074718"/>
            <a:ext cx="6105194" cy="682079"/>
          </a:xfrm>
        </p:spPr>
        <p:txBody>
          <a:bodyPr>
            <a:normAutofit/>
          </a:bodyPr>
          <a:lstStyle/>
          <a:p>
            <a:r>
              <a:rPr lang="en-US" dirty="0">
                <a:solidFill>
                  <a:srgbClr val="00B0F0"/>
                </a:solidFill>
              </a:rPr>
              <a:t>Jeff Haltom</a:t>
            </a:r>
          </a:p>
        </p:txBody>
      </p:sp>
    </p:spTree>
    <p:extLst>
      <p:ext uri="{BB962C8B-B14F-4D97-AF65-F5344CB8AC3E}">
        <p14:creationId xmlns:p14="http://schemas.microsoft.com/office/powerpoint/2010/main" val="110898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B117-E2D2-4177-A1F5-02ED5F62D2B0}"/>
              </a:ext>
            </a:extLst>
          </p:cNvPr>
          <p:cNvSpPr>
            <a:spLocks noGrp="1"/>
          </p:cNvSpPr>
          <p:nvPr>
            <p:ph type="title"/>
          </p:nvPr>
        </p:nvSpPr>
        <p:spPr>
          <a:xfrm>
            <a:off x="1828800" y="22873"/>
            <a:ext cx="8534400" cy="1507067"/>
          </a:xfrm>
        </p:spPr>
        <p:txBody>
          <a:bodyPr/>
          <a:lstStyle/>
          <a:p>
            <a:pPr algn="ctr"/>
            <a:r>
              <a:rPr lang="en-US" dirty="0"/>
              <a:t>Stuff you will need</a:t>
            </a:r>
          </a:p>
        </p:txBody>
      </p:sp>
      <p:cxnSp>
        <p:nvCxnSpPr>
          <p:cNvPr id="9" name="Straight Arrow Connector 8">
            <a:extLst>
              <a:ext uri="{FF2B5EF4-FFF2-40B4-BE49-F238E27FC236}">
                <a16:creationId xmlns:a16="http://schemas.microsoft.com/office/drawing/2014/main" id="{178DA5FC-DAFA-410F-A27E-27CB3BBEED6E}"/>
              </a:ext>
            </a:extLst>
          </p:cNvPr>
          <p:cNvCxnSpPr>
            <a:cxnSpLocks/>
          </p:cNvCxnSpPr>
          <p:nvPr/>
        </p:nvCxnSpPr>
        <p:spPr>
          <a:xfrm>
            <a:off x="3317435" y="4774775"/>
            <a:ext cx="5955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96B7443-21AF-4C74-A5D8-D80AE31B08EB}"/>
              </a:ext>
            </a:extLst>
          </p:cNvPr>
          <p:cNvCxnSpPr>
            <a:cxnSpLocks/>
          </p:cNvCxnSpPr>
          <p:nvPr/>
        </p:nvCxnSpPr>
        <p:spPr>
          <a:xfrm>
            <a:off x="3277213" y="4307583"/>
            <a:ext cx="59553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9E13A8D7-36A5-4E31-93DD-168D597B8A15}"/>
              </a:ext>
            </a:extLst>
          </p:cNvPr>
          <p:cNvPicPr>
            <a:picLocks noChangeAspect="1"/>
          </p:cNvPicPr>
          <p:nvPr/>
        </p:nvPicPr>
        <p:blipFill>
          <a:blip r:embed="rId2"/>
          <a:stretch>
            <a:fillRect/>
          </a:stretch>
        </p:blipFill>
        <p:spPr>
          <a:xfrm>
            <a:off x="3912967" y="1748054"/>
            <a:ext cx="5008960" cy="4044468"/>
          </a:xfrm>
          <a:prstGeom prst="rect">
            <a:avLst/>
          </a:prstGeom>
        </p:spPr>
      </p:pic>
      <p:sp>
        <p:nvSpPr>
          <p:cNvPr id="15" name="TextBox 14">
            <a:extLst>
              <a:ext uri="{FF2B5EF4-FFF2-40B4-BE49-F238E27FC236}">
                <a16:creationId xmlns:a16="http://schemas.microsoft.com/office/drawing/2014/main" id="{8EDCD47B-2954-4AD6-AB07-6CA5DFBD2DC8}"/>
              </a:ext>
            </a:extLst>
          </p:cNvPr>
          <p:cNvSpPr txBox="1"/>
          <p:nvPr/>
        </p:nvSpPr>
        <p:spPr>
          <a:xfrm>
            <a:off x="2606093" y="4163525"/>
            <a:ext cx="1342239" cy="276999"/>
          </a:xfrm>
          <a:prstGeom prst="rect">
            <a:avLst/>
          </a:prstGeom>
          <a:noFill/>
        </p:spPr>
        <p:txBody>
          <a:bodyPr wrap="square" rtlCol="0">
            <a:spAutoFit/>
          </a:bodyPr>
          <a:lstStyle/>
          <a:p>
            <a:r>
              <a:rPr lang="en-US" sz="1200" dirty="0"/>
              <a:t>Lessons</a:t>
            </a:r>
          </a:p>
        </p:txBody>
      </p:sp>
      <p:cxnSp>
        <p:nvCxnSpPr>
          <p:cNvPr id="13" name="Straight Connector 12">
            <a:extLst>
              <a:ext uri="{FF2B5EF4-FFF2-40B4-BE49-F238E27FC236}">
                <a16:creationId xmlns:a16="http://schemas.microsoft.com/office/drawing/2014/main" id="{FAA7DFD7-7F6F-4EBF-87AB-D9240A689071}"/>
              </a:ext>
            </a:extLst>
          </p:cNvPr>
          <p:cNvCxnSpPr>
            <a:cxnSpLocks/>
          </p:cNvCxnSpPr>
          <p:nvPr/>
        </p:nvCxnSpPr>
        <p:spPr>
          <a:xfrm>
            <a:off x="4043407" y="3922994"/>
            <a:ext cx="0" cy="758063"/>
          </a:xfrm>
          <a:prstGeom prst="line">
            <a:avLst/>
          </a:prstGeom>
          <a:ln w="28575"/>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8A57FD4-D260-48CD-A13B-59725789F85B}"/>
              </a:ext>
            </a:extLst>
          </p:cNvPr>
          <p:cNvSpPr txBox="1"/>
          <p:nvPr/>
        </p:nvSpPr>
        <p:spPr>
          <a:xfrm>
            <a:off x="1321813" y="4636275"/>
            <a:ext cx="2066386" cy="276999"/>
          </a:xfrm>
          <a:prstGeom prst="rect">
            <a:avLst/>
          </a:prstGeom>
          <a:noFill/>
        </p:spPr>
        <p:txBody>
          <a:bodyPr wrap="square" rtlCol="0">
            <a:spAutoFit/>
          </a:bodyPr>
          <a:lstStyle/>
          <a:p>
            <a:r>
              <a:rPr lang="en-US" sz="1200" dirty="0"/>
              <a:t>File needed for lessons 3-4</a:t>
            </a:r>
          </a:p>
        </p:txBody>
      </p:sp>
      <p:sp>
        <p:nvSpPr>
          <p:cNvPr id="25" name="Content Placeholder 2">
            <a:extLst>
              <a:ext uri="{FF2B5EF4-FFF2-40B4-BE49-F238E27FC236}">
                <a16:creationId xmlns:a16="http://schemas.microsoft.com/office/drawing/2014/main" id="{A7E3A5B5-9D4E-4DE6-A7B5-51B09EF69465}"/>
              </a:ext>
            </a:extLst>
          </p:cNvPr>
          <p:cNvSpPr>
            <a:spLocks noGrp="1"/>
          </p:cNvSpPr>
          <p:nvPr>
            <p:ph idx="1"/>
          </p:nvPr>
        </p:nvSpPr>
        <p:spPr>
          <a:xfrm>
            <a:off x="1137255" y="943725"/>
            <a:ext cx="8534400" cy="5457075"/>
          </a:xfrm>
        </p:spPr>
        <p:txBody>
          <a:bodyPr>
            <a:normAutofit fontScale="85000" lnSpcReduction="20000"/>
          </a:bodyPr>
          <a:lstStyle/>
          <a:p>
            <a:r>
              <a:rPr lang="en-US" sz="1400" dirty="0"/>
              <a:t>We will be working in Google Colab for this workshop. This is also where our python code will be executed.  </a:t>
            </a:r>
          </a:p>
          <a:p>
            <a:pPr lvl="1"/>
            <a:r>
              <a:rPr lang="en-US" sz="1200" dirty="0"/>
              <a:t>You must have a Gmail account to access Google Colab</a:t>
            </a:r>
          </a:p>
          <a:p>
            <a:r>
              <a:rPr lang="en-US" sz="1400" dirty="0"/>
              <a:t>All lesson </a:t>
            </a:r>
            <a:r>
              <a:rPr lang="en-US" sz="1400" i="0" dirty="0">
                <a:solidFill>
                  <a:srgbClr val="202124"/>
                </a:solidFill>
                <a:effectLst/>
                <a:latin typeface="Roboto"/>
              </a:rPr>
              <a:t>material</a:t>
            </a:r>
            <a:r>
              <a:rPr lang="en-US" sz="1400" b="1" i="0" dirty="0">
                <a:solidFill>
                  <a:srgbClr val="202124"/>
                </a:solidFill>
                <a:effectLst/>
                <a:latin typeface="Roboto"/>
              </a:rPr>
              <a:t> </a:t>
            </a:r>
            <a:r>
              <a:rPr lang="en-US" sz="1400" dirty="0"/>
              <a:t>is on GitHub</a:t>
            </a:r>
          </a:p>
          <a:p>
            <a:pPr lvl="1"/>
            <a:r>
              <a:rPr lang="en-US" sz="1200" dirty="0">
                <a:hlinkClick r:id="rId3"/>
              </a:rPr>
              <a:t>https://github.com/jahaltom/Python_Workshop</a:t>
            </a:r>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pPr lvl="1"/>
            <a:endParaRPr lang="en-US" sz="1200" dirty="0"/>
          </a:p>
          <a:p>
            <a:endParaRPr lang="en-US" sz="1400" dirty="0"/>
          </a:p>
          <a:p>
            <a:endParaRPr lang="en-US" sz="1400" dirty="0"/>
          </a:p>
          <a:p>
            <a:endParaRPr lang="en-US" sz="1400" dirty="0"/>
          </a:p>
          <a:p>
            <a:endParaRPr lang="en-US" sz="1400" dirty="0"/>
          </a:p>
          <a:p>
            <a:endParaRPr lang="en-US" sz="1400" dirty="0"/>
          </a:p>
          <a:p>
            <a:pPr marL="0" indent="0">
              <a:buNone/>
            </a:pPr>
            <a:endParaRPr lang="en-US" sz="1400" dirty="0"/>
          </a:p>
          <a:p>
            <a:r>
              <a:rPr lang="en-US" sz="1400" dirty="0"/>
              <a:t>Start by going to 1_Boolean_Expressions.ipynb</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200" dirty="0"/>
          </a:p>
          <a:p>
            <a:endParaRPr lang="en-US" sz="1200" dirty="0"/>
          </a:p>
        </p:txBody>
      </p:sp>
    </p:spTree>
    <p:extLst>
      <p:ext uri="{BB962C8B-B14F-4D97-AF65-F5344CB8AC3E}">
        <p14:creationId xmlns:p14="http://schemas.microsoft.com/office/powerpoint/2010/main" val="282566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43C6-EF2D-4FFD-A7C8-864FB6844D56}"/>
              </a:ext>
            </a:extLst>
          </p:cNvPr>
          <p:cNvSpPr>
            <a:spLocks noGrp="1"/>
          </p:cNvSpPr>
          <p:nvPr>
            <p:ph type="title"/>
          </p:nvPr>
        </p:nvSpPr>
        <p:spPr>
          <a:xfrm>
            <a:off x="1697840" y="66334"/>
            <a:ext cx="8534400" cy="1507067"/>
          </a:xfrm>
        </p:spPr>
        <p:txBody>
          <a:bodyPr/>
          <a:lstStyle/>
          <a:p>
            <a:pPr algn="ctr"/>
            <a:r>
              <a:rPr lang="en-US" dirty="0"/>
              <a:t>Getting to the Colab</a:t>
            </a:r>
          </a:p>
        </p:txBody>
      </p:sp>
      <p:pic>
        <p:nvPicPr>
          <p:cNvPr id="5" name="Content Placeholder 4">
            <a:extLst>
              <a:ext uri="{FF2B5EF4-FFF2-40B4-BE49-F238E27FC236}">
                <a16:creationId xmlns:a16="http://schemas.microsoft.com/office/drawing/2014/main" id="{9A03774F-F1E6-474D-A413-020BE0D4BCCF}"/>
              </a:ext>
            </a:extLst>
          </p:cNvPr>
          <p:cNvPicPr>
            <a:picLocks noGrp="1" noChangeAspect="1"/>
          </p:cNvPicPr>
          <p:nvPr>
            <p:ph idx="1"/>
          </p:nvPr>
        </p:nvPicPr>
        <p:blipFill>
          <a:blip r:embed="rId2"/>
          <a:stretch>
            <a:fillRect/>
          </a:stretch>
        </p:blipFill>
        <p:spPr>
          <a:xfrm>
            <a:off x="4747427" y="2017976"/>
            <a:ext cx="5238907" cy="3881437"/>
          </a:xfrm>
        </p:spPr>
      </p:pic>
      <p:sp>
        <p:nvSpPr>
          <p:cNvPr id="6" name="TextBox 5">
            <a:extLst>
              <a:ext uri="{FF2B5EF4-FFF2-40B4-BE49-F238E27FC236}">
                <a16:creationId xmlns:a16="http://schemas.microsoft.com/office/drawing/2014/main" id="{43D6CFA5-B4F9-4010-95AB-8CD1DCCA9408}"/>
              </a:ext>
            </a:extLst>
          </p:cNvPr>
          <p:cNvSpPr txBox="1"/>
          <p:nvPr/>
        </p:nvSpPr>
        <p:spPr>
          <a:xfrm>
            <a:off x="256331" y="3958694"/>
            <a:ext cx="3129093" cy="646331"/>
          </a:xfrm>
          <a:prstGeom prst="rect">
            <a:avLst/>
          </a:prstGeom>
          <a:noFill/>
        </p:spPr>
        <p:txBody>
          <a:bodyPr wrap="square" rtlCol="0">
            <a:spAutoFit/>
          </a:bodyPr>
          <a:lstStyle/>
          <a:p>
            <a:r>
              <a:rPr lang="en-US" sz="1200" dirty="0">
                <a:solidFill>
                  <a:srgbClr val="202124"/>
                </a:solidFill>
                <a:latin typeface="Roboto"/>
              </a:rPr>
              <a:t>Once you are in 1_Boolean_Expressions in GitHub, click “Open in Colab”.</a:t>
            </a:r>
            <a:endParaRPr lang="en-US" sz="1200" b="1" i="0" dirty="0">
              <a:solidFill>
                <a:srgbClr val="202124"/>
              </a:solidFill>
              <a:effectLst/>
              <a:latin typeface="Roboto"/>
            </a:endParaRPr>
          </a:p>
          <a:p>
            <a:endParaRPr lang="en-US" sz="1200" dirty="0"/>
          </a:p>
        </p:txBody>
      </p:sp>
      <p:cxnSp>
        <p:nvCxnSpPr>
          <p:cNvPr id="7" name="Straight Arrow Connector 6">
            <a:extLst>
              <a:ext uri="{FF2B5EF4-FFF2-40B4-BE49-F238E27FC236}">
                <a16:creationId xmlns:a16="http://schemas.microsoft.com/office/drawing/2014/main" id="{5F07C433-A669-4A67-A768-82F2E656C99A}"/>
              </a:ext>
            </a:extLst>
          </p:cNvPr>
          <p:cNvCxnSpPr>
            <a:cxnSpLocks/>
          </p:cNvCxnSpPr>
          <p:nvPr/>
        </p:nvCxnSpPr>
        <p:spPr>
          <a:xfrm>
            <a:off x="3079583" y="4216294"/>
            <a:ext cx="459903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4DE34D8-D888-4583-B473-CA2720B2148D}"/>
              </a:ext>
            </a:extLst>
          </p:cNvPr>
          <p:cNvSpPr txBox="1"/>
          <p:nvPr/>
        </p:nvSpPr>
        <p:spPr>
          <a:xfrm>
            <a:off x="1502229" y="819867"/>
            <a:ext cx="7753738" cy="923330"/>
          </a:xfrm>
          <a:prstGeom prst="rect">
            <a:avLst/>
          </a:prstGeom>
          <a:noFill/>
        </p:spPr>
        <p:txBody>
          <a:bodyPr wrap="square" rtlCol="0">
            <a:spAutoFit/>
          </a:bodyPr>
          <a:lstStyle/>
          <a:p>
            <a:r>
              <a:rPr lang="en-US" dirty="0"/>
              <a:t>From GitHub, you can get into Colab using the directions below.  Once you are in Colab, this becomes your copy and you are free to write in it.  Any changes you make can be saved to your google drive. </a:t>
            </a:r>
          </a:p>
        </p:txBody>
      </p:sp>
    </p:spTree>
    <p:extLst>
      <p:ext uri="{BB962C8B-B14F-4D97-AF65-F5344CB8AC3E}">
        <p14:creationId xmlns:p14="http://schemas.microsoft.com/office/powerpoint/2010/main" val="344875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61B0-1F96-486D-814B-59519FE93CD1}"/>
              </a:ext>
            </a:extLst>
          </p:cNvPr>
          <p:cNvSpPr>
            <a:spLocks noGrp="1"/>
          </p:cNvSpPr>
          <p:nvPr>
            <p:ph type="title"/>
          </p:nvPr>
        </p:nvSpPr>
        <p:spPr>
          <a:xfrm>
            <a:off x="656567" y="309332"/>
            <a:ext cx="9603275" cy="1049235"/>
          </a:xfrm>
        </p:spPr>
        <p:txBody>
          <a:bodyPr/>
          <a:lstStyle/>
          <a:p>
            <a:pPr algn="ctr"/>
            <a:r>
              <a:rPr lang="en-US" dirty="0"/>
              <a:t>The Colab </a:t>
            </a:r>
          </a:p>
        </p:txBody>
      </p:sp>
      <p:sp>
        <p:nvSpPr>
          <p:cNvPr id="3" name="Content Placeholder 2">
            <a:extLst>
              <a:ext uri="{FF2B5EF4-FFF2-40B4-BE49-F238E27FC236}">
                <a16:creationId xmlns:a16="http://schemas.microsoft.com/office/drawing/2014/main" id="{B43AF860-5EE3-4235-B019-7DBC74EAAF29}"/>
              </a:ext>
            </a:extLst>
          </p:cNvPr>
          <p:cNvSpPr>
            <a:spLocks noGrp="1"/>
          </p:cNvSpPr>
          <p:nvPr>
            <p:ph idx="1"/>
          </p:nvPr>
        </p:nvSpPr>
        <p:spPr>
          <a:xfrm>
            <a:off x="200405" y="1148095"/>
            <a:ext cx="10515600" cy="5177204"/>
          </a:xfrm>
        </p:spPr>
        <p:txBody>
          <a:bodyPr>
            <a:normAutofit/>
          </a:bodyPr>
          <a:lstStyle/>
          <a:p>
            <a:r>
              <a:rPr lang="en-US" sz="1600" b="1" i="0" dirty="0">
                <a:solidFill>
                  <a:srgbClr val="202124"/>
                </a:solidFill>
                <a:effectLst/>
                <a:latin typeface="Roboto"/>
              </a:rPr>
              <a:t>Colab:</a:t>
            </a:r>
            <a:r>
              <a:rPr lang="en-US" sz="1600" b="0" i="0" dirty="0">
                <a:solidFill>
                  <a:srgbClr val="202124"/>
                </a:solidFill>
                <a:effectLst/>
                <a:latin typeface="Roboto"/>
              </a:rPr>
              <a:t> is a platform that allows anybody to write and execute python code through their web browser. Colab consist of two parts, Text blocks and Code blocks. </a:t>
            </a:r>
          </a:p>
          <a:p>
            <a:pPr lvl="1"/>
            <a:r>
              <a:rPr lang="en-US" sz="1200" b="1" i="0" dirty="0">
                <a:solidFill>
                  <a:srgbClr val="202124"/>
                </a:solidFill>
                <a:effectLst/>
                <a:latin typeface="Roboto"/>
              </a:rPr>
              <a:t>Text</a:t>
            </a:r>
            <a:r>
              <a:rPr lang="en-US" sz="1200" b="0" i="0" dirty="0">
                <a:solidFill>
                  <a:srgbClr val="202124"/>
                </a:solidFill>
                <a:effectLst/>
                <a:latin typeface="Roboto"/>
              </a:rPr>
              <a:t> blocks </a:t>
            </a:r>
            <a:r>
              <a:rPr lang="en-US" sz="1200" dirty="0">
                <a:solidFill>
                  <a:srgbClr val="202124"/>
                </a:solidFill>
                <a:latin typeface="Roboto"/>
              </a:rPr>
              <a:t>are </a:t>
            </a:r>
            <a:r>
              <a:rPr lang="en-US" sz="1200" b="0" i="0" dirty="0">
                <a:solidFill>
                  <a:srgbClr val="202124"/>
                </a:solidFill>
                <a:effectLst/>
                <a:latin typeface="Roboto"/>
              </a:rPr>
              <a:t>readable and writable to the user and in this case is used to explain the workshop contents to you. You could also use this to take notes. To edit the prewritten text, you must double click on the text block. You can also add a new text block by pressing the  “+ Text” button in Colab.</a:t>
            </a:r>
          </a:p>
          <a:p>
            <a:pPr lvl="1"/>
            <a:endParaRPr lang="en-US" sz="1200" dirty="0">
              <a:solidFill>
                <a:srgbClr val="202124"/>
              </a:solidFill>
              <a:latin typeface="Roboto"/>
            </a:endParaRPr>
          </a:p>
          <a:p>
            <a:pPr lvl="1"/>
            <a:endParaRPr lang="en-US" sz="1200" b="0" i="0" dirty="0">
              <a:solidFill>
                <a:srgbClr val="202124"/>
              </a:solidFill>
              <a:effectLst/>
              <a:latin typeface="Roboto"/>
            </a:endParaRPr>
          </a:p>
          <a:p>
            <a:pPr lvl="1"/>
            <a:endParaRPr lang="en-US" sz="1200" b="0" i="0" dirty="0">
              <a:solidFill>
                <a:srgbClr val="202124"/>
              </a:solidFill>
              <a:effectLst/>
              <a:latin typeface="Roboto"/>
            </a:endParaRPr>
          </a:p>
          <a:p>
            <a:pPr lvl="1"/>
            <a:endParaRPr lang="en-US" sz="1200" dirty="0">
              <a:solidFill>
                <a:srgbClr val="202124"/>
              </a:solidFill>
              <a:latin typeface="Roboto"/>
            </a:endParaRPr>
          </a:p>
          <a:p>
            <a:pPr lvl="1"/>
            <a:endParaRPr lang="en-US" sz="1200" b="0" i="0" dirty="0">
              <a:solidFill>
                <a:srgbClr val="202124"/>
              </a:solidFill>
              <a:effectLst/>
              <a:latin typeface="Roboto"/>
            </a:endParaRPr>
          </a:p>
          <a:p>
            <a:pPr lvl="1"/>
            <a:endParaRPr lang="en-US" sz="1200" dirty="0">
              <a:solidFill>
                <a:srgbClr val="202124"/>
              </a:solidFill>
              <a:latin typeface="Roboto"/>
            </a:endParaRPr>
          </a:p>
          <a:p>
            <a:pPr lvl="1"/>
            <a:endParaRPr lang="en-US" sz="1200" b="0" i="0" dirty="0">
              <a:solidFill>
                <a:srgbClr val="202124"/>
              </a:solidFill>
              <a:effectLst/>
              <a:latin typeface="Roboto"/>
            </a:endParaRPr>
          </a:p>
          <a:p>
            <a:pPr lvl="1"/>
            <a:endParaRPr lang="en-US" sz="1200" b="0" i="0" dirty="0">
              <a:solidFill>
                <a:srgbClr val="202124"/>
              </a:solidFill>
              <a:effectLst/>
              <a:latin typeface="Roboto"/>
            </a:endParaRPr>
          </a:p>
          <a:p>
            <a:pPr marL="457200" lvl="1" indent="0">
              <a:buNone/>
            </a:pPr>
            <a:endParaRPr lang="en-US" sz="1400" dirty="0"/>
          </a:p>
        </p:txBody>
      </p:sp>
      <p:pic>
        <p:nvPicPr>
          <p:cNvPr id="22" name="Picture 21">
            <a:extLst>
              <a:ext uri="{FF2B5EF4-FFF2-40B4-BE49-F238E27FC236}">
                <a16:creationId xmlns:a16="http://schemas.microsoft.com/office/drawing/2014/main" id="{957066DE-457E-4DC3-8429-DE4A66C8F578}"/>
              </a:ext>
            </a:extLst>
          </p:cNvPr>
          <p:cNvPicPr>
            <a:picLocks noChangeAspect="1"/>
          </p:cNvPicPr>
          <p:nvPr/>
        </p:nvPicPr>
        <p:blipFill>
          <a:blip r:embed="rId2"/>
          <a:stretch>
            <a:fillRect/>
          </a:stretch>
        </p:blipFill>
        <p:spPr>
          <a:xfrm>
            <a:off x="5392890" y="2395255"/>
            <a:ext cx="6403596" cy="3405323"/>
          </a:xfrm>
          <a:prstGeom prst="rect">
            <a:avLst/>
          </a:prstGeom>
        </p:spPr>
      </p:pic>
      <p:cxnSp>
        <p:nvCxnSpPr>
          <p:cNvPr id="19" name="Straight Arrow Connector 18">
            <a:extLst>
              <a:ext uri="{FF2B5EF4-FFF2-40B4-BE49-F238E27FC236}">
                <a16:creationId xmlns:a16="http://schemas.microsoft.com/office/drawing/2014/main" id="{D2F3F349-DDEF-4474-AFA3-6C011B88BE50}"/>
              </a:ext>
            </a:extLst>
          </p:cNvPr>
          <p:cNvCxnSpPr>
            <a:cxnSpLocks/>
          </p:cNvCxnSpPr>
          <p:nvPr/>
        </p:nvCxnSpPr>
        <p:spPr>
          <a:xfrm>
            <a:off x="4915949" y="2298583"/>
            <a:ext cx="1031845" cy="197980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1B5135E-440E-48C5-9434-E2BC5DE3E14B}"/>
              </a:ext>
            </a:extLst>
          </p:cNvPr>
          <p:cNvCxnSpPr>
            <a:cxnSpLocks/>
          </p:cNvCxnSpPr>
          <p:nvPr/>
        </p:nvCxnSpPr>
        <p:spPr>
          <a:xfrm flipH="1">
            <a:off x="6342078" y="2197330"/>
            <a:ext cx="3489819" cy="94854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24" name="Picture 23">
            <a:extLst>
              <a:ext uri="{FF2B5EF4-FFF2-40B4-BE49-F238E27FC236}">
                <a16:creationId xmlns:a16="http://schemas.microsoft.com/office/drawing/2014/main" id="{4870DDB9-DEDD-4CF2-A0B6-98E843DC5F0C}"/>
              </a:ext>
            </a:extLst>
          </p:cNvPr>
          <p:cNvPicPr>
            <a:picLocks noChangeAspect="1"/>
          </p:cNvPicPr>
          <p:nvPr/>
        </p:nvPicPr>
        <p:blipFill>
          <a:blip r:embed="rId3"/>
          <a:stretch>
            <a:fillRect/>
          </a:stretch>
        </p:blipFill>
        <p:spPr>
          <a:xfrm>
            <a:off x="5383760" y="5703552"/>
            <a:ext cx="6412726" cy="1133714"/>
          </a:xfrm>
          <a:prstGeom prst="rect">
            <a:avLst/>
          </a:prstGeom>
        </p:spPr>
      </p:pic>
      <p:sp>
        <p:nvSpPr>
          <p:cNvPr id="32" name="Content Placeholder 2">
            <a:extLst>
              <a:ext uri="{FF2B5EF4-FFF2-40B4-BE49-F238E27FC236}">
                <a16:creationId xmlns:a16="http://schemas.microsoft.com/office/drawing/2014/main" id="{622F5460-CC1F-4AA2-B1A8-01207F29E171}"/>
              </a:ext>
            </a:extLst>
          </p:cNvPr>
          <p:cNvSpPr txBox="1">
            <a:spLocks/>
          </p:cNvSpPr>
          <p:nvPr/>
        </p:nvSpPr>
        <p:spPr>
          <a:xfrm>
            <a:off x="223239" y="4231441"/>
            <a:ext cx="4692710" cy="32351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n-US" sz="1200" b="1" dirty="0">
                <a:solidFill>
                  <a:srgbClr val="202124"/>
                </a:solidFill>
                <a:latin typeface="Roboto"/>
              </a:rPr>
              <a:t>Code </a:t>
            </a:r>
            <a:r>
              <a:rPr lang="en-US" sz="1200" dirty="0">
                <a:solidFill>
                  <a:srgbClr val="202124"/>
                </a:solidFill>
                <a:latin typeface="Roboto"/>
              </a:rPr>
              <a:t>blocks are python code environments and are also readable and writable to the user as well as executable. </a:t>
            </a:r>
            <a:r>
              <a:rPr lang="en-US" sz="1200" b="0" i="0" dirty="0">
                <a:solidFill>
                  <a:srgbClr val="202124"/>
                </a:solidFill>
                <a:effectLst/>
                <a:latin typeface="Roboto"/>
              </a:rPr>
              <a:t>To edit the prewritten code, you must double click on the code block. You can also add a new text block by pressing the  “+ Code” button in Colab.</a:t>
            </a:r>
          </a:p>
          <a:p>
            <a:pPr lvl="1"/>
            <a:endParaRPr lang="en-US" sz="1200" dirty="0">
              <a:solidFill>
                <a:srgbClr val="202124"/>
              </a:solidFill>
              <a:latin typeface="Roboto"/>
            </a:endParaRPr>
          </a:p>
          <a:p>
            <a:pPr lvl="2"/>
            <a:endParaRPr lang="en-US" sz="1000" dirty="0">
              <a:solidFill>
                <a:srgbClr val="202124"/>
              </a:solidFill>
              <a:latin typeface="Roboto"/>
            </a:endParaRPr>
          </a:p>
          <a:p>
            <a:pPr lvl="2"/>
            <a:endParaRPr lang="en-US" sz="1000" dirty="0">
              <a:solidFill>
                <a:srgbClr val="202124"/>
              </a:solidFill>
              <a:latin typeface="Roboto"/>
            </a:endParaRPr>
          </a:p>
          <a:p>
            <a:pPr marL="457200" lvl="1" indent="0">
              <a:buNone/>
            </a:pPr>
            <a:r>
              <a:rPr lang="en-US" sz="1200" b="0" i="0" dirty="0">
                <a:solidFill>
                  <a:srgbClr val="202124"/>
                </a:solidFill>
                <a:effectLst/>
                <a:latin typeface="Roboto"/>
              </a:rPr>
              <a:t>         </a:t>
            </a:r>
          </a:p>
        </p:txBody>
      </p:sp>
      <p:cxnSp>
        <p:nvCxnSpPr>
          <p:cNvPr id="33" name="Straight Arrow Connector 32">
            <a:extLst>
              <a:ext uri="{FF2B5EF4-FFF2-40B4-BE49-F238E27FC236}">
                <a16:creationId xmlns:a16="http://schemas.microsoft.com/office/drawing/2014/main" id="{6C050C4B-DA09-4402-81A7-D8A913DB451B}"/>
              </a:ext>
            </a:extLst>
          </p:cNvPr>
          <p:cNvCxnSpPr>
            <a:cxnSpLocks/>
          </p:cNvCxnSpPr>
          <p:nvPr/>
        </p:nvCxnSpPr>
        <p:spPr>
          <a:xfrm>
            <a:off x="4832059" y="5637402"/>
            <a:ext cx="922789" cy="2600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A0550D12-7D7E-4295-B5F2-68155FBE0D6D}"/>
              </a:ext>
            </a:extLst>
          </p:cNvPr>
          <p:cNvCxnSpPr>
            <a:cxnSpLocks/>
          </p:cNvCxnSpPr>
          <p:nvPr/>
        </p:nvCxnSpPr>
        <p:spPr>
          <a:xfrm>
            <a:off x="4597167" y="5800578"/>
            <a:ext cx="1130498" cy="3421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4" name="Content Placeholder 2">
            <a:extLst>
              <a:ext uri="{FF2B5EF4-FFF2-40B4-BE49-F238E27FC236}">
                <a16:creationId xmlns:a16="http://schemas.microsoft.com/office/drawing/2014/main" id="{4A8C5290-3D61-413F-B5A1-57C5F23CC351}"/>
              </a:ext>
            </a:extLst>
          </p:cNvPr>
          <p:cNvSpPr txBox="1">
            <a:spLocks/>
          </p:cNvSpPr>
          <p:nvPr/>
        </p:nvSpPr>
        <p:spPr>
          <a:xfrm>
            <a:off x="873386" y="5149279"/>
            <a:ext cx="4042563" cy="32351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endParaRPr lang="en-US" sz="1200" dirty="0">
              <a:solidFill>
                <a:srgbClr val="202124"/>
              </a:solidFill>
              <a:latin typeface="Roboto"/>
            </a:endParaRPr>
          </a:p>
          <a:p>
            <a:pPr lvl="2"/>
            <a:r>
              <a:rPr lang="en-US" sz="1000" dirty="0">
                <a:solidFill>
                  <a:srgbClr val="202124"/>
                </a:solidFill>
                <a:latin typeface="Roboto"/>
              </a:rPr>
              <a:t>To execute a code block, click the “play” button. The output of the code is then shown below.</a:t>
            </a:r>
          </a:p>
          <a:p>
            <a:pPr lvl="2"/>
            <a:endParaRPr lang="en-US" sz="1000" dirty="0">
              <a:solidFill>
                <a:srgbClr val="202124"/>
              </a:solidFill>
              <a:latin typeface="Roboto"/>
            </a:endParaRPr>
          </a:p>
          <a:p>
            <a:pPr lvl="2"/>
            <a:r>
              <a:rPr lang="en-US" sz="1000" dirty="0">
                <a:solidFill>
                  <a:srgbClr val="202124"/>
                </a:solidFill>
                <a:latin typeface="Roboto"/>
              </a:rPr>
              <a:t>Once executed, you can clear the code output by pressing “Clear output” in       on the far right. You may also just click play again and the new output will override the old.</a:t>
            </a:r>
          </a:p>
          <a:p>
            <a:pPr lvl="2"/>
            <a:endParaRPr lang="en-US" sz="1000" dirty="0">
              <a:solidFill>
                <a:srgbClr val="202124"/>
              </a:solidFill>
              <a:latin typeface="Roboto"/>
            </a:endParaRPr>
          </a:p>
          <a:p>
            <a:pPr marL="457200" lvl="1" indent="0">
              <a:buNone/>
            </a:pPr>
            <a:r>
              <a:rPr lang="en-US" sz="1200" b="0" i="0" dirty="0">
                <a:solidFill>
                  <a:srgbClr val="202124"/>
                </a:solidFill>
                <a:effectLst/>
                <a:latin typeface="Roboto"/>
              </a:rPr>
              <a:t>         </a:t>
            </a:r>
          </a:p>
        </p:txBody>
      </p:sp>
      <p:pic>
        <p:nvPicPr>
          <p:cNvPr id="49" name="Picture 48">
            <a:extLst>
              <a:ext uri="{FF2B5EF4-FFF2-40B4-BE49-F238E27FC236}">
                <a16:creationId xmlns:a16="http://schemas.microsoft.com/office/drawing/2014/main" id="{1BAB9FE3-C309-423C-9C24-DCB93F641E2E}"/>
              </a:ext>
            </a:extLst>
          </p:cNvPr>
          <p:cNvPicPr>
            <a:picLocks noChangeAspect="1"/>
          </p:cNvPicPr>
          <p:nvPr/>
        </p:nvPicPr>
        <p:blipFill>
          <a:blip r:embed="rId4"/>
          <a:stretch>
            <a:fillRect/>
          </a:stretch>
        </p:blipFill>
        <p:spPr>
          <a:xfrm>
            <a:off x="5991225" y="3309937"/>
            <a:ext cx="209550" cy="238125"/>
          </a:xfrm>
          <a:prstGeom prst="rect">
            <a:avLst/>
          </a:prstGeom>
        </p:spPr>
      </p:pic>
      <p:pic>
        <p:nvPicPr>
          <p:cNvPr id="51" name="Picture 50">
            <a:extLst>
              <a:ext uri="{FF2B5EF4-FFF2-40B4-BE49-F238E27FC236}">
                <a16:creationId xmlns:a16="http://schemas.microsoft.com/office/drawing/2014/main" id="{8A48E0F0-23FE-4190-AB3F-68BBF319A74A}"/>
              </a:ext>
            </a:extLst>
          </p:cNvPr>
          <p:cNvPicPr>
            <a:picLocks noChangeAspect="1"/>
          </p:cNvPicPr>
          <p:nvPr/>
        </p:nvPicPr>
        <p:blipFill>
          <a:blip r:embed="rId4"/>
          <a:stretch>
            <a:fillRect/>
          </a:stretch>
        </p:blipFill>
        <p:spPr>
          <a:xfrm>
            <a:off x="3726198" y="6385066"/>
            <a:ext cx="157905" cy="179438"/>
          </a:xfrm>
          <a:prstGeom prst="rect">
            <a:avLst/>
          </a:prstGeom>
        </p:spPr>
      </p:pic>
    </p:spTree>
    <p:extLst>
      <p:ext uri="{BB962C8B-B14F-4D97-AF65-F5344CB8AC3E}">
        <p14:creationId xmlns:p14="http://schemas.microsoft.com/office/powerpoint/2010/main" val="36416530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289</TotalTime>
  <Words>354</Words>
  <Application>Microsoft Office PowerPoint</Application>
  <PresentationFormat>Widescreen</PresentationFormat>
  <Paragraphs>55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Roboto</vt:lpstr>
      <vt:lpstr>Trebuchet MS</vt:lpstr>
      <vt:lpstr>Wingdings 3</vt:lpstr>
      <vt:lpstr>Facet</vt:lpstr>
      <vt:lpstr>Refresher in Python</vt:lpstr>
      <vt:lpstr>Stuff you will need</vt:lpstr>
      <vt:lpstr>Getting to the Colab</vt:lpstr>
      <vt:lpstr>The Colab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Refresher in Python</dc:title>
  <dc:creator>Haltom, Jeffrey A [GDCB]</dc:creator>
  <cp:lastModifiedBy>Haltom, Jeffrey A [GDCB]</cp:lastModifiedBy>
  <cp:revision>16</cp:revision>
  <dcterms:created xsi:type="dcterms:W3CDTF">2021-03-26T17:58:04Z</dcterms:created>
  <dcterms:modified xsi:type="dcterms:W3CDTF">2021-03-26T22:48:03Z</dcterms:modified>
</cp:coreProperties>
</file>