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sldIdLst>
    <p:sldId id="266" r:id="rId2"/>
    <p:sldId id="256" r:id="rId3"/>
    <p:sldId id="257" r:id="rId4"/>
    <p:sldId id="258" r:id="rId5"/>
    <p:sldId id="265" r:id="rId6"/>
    <p:sldId id="262" r:id="rId7"/>
    <p:sldId id="260" r:id="rId8"/>
    <p:sldId id="261" r:id="rId9"/>
    <p:sldId id="263" r:id="rId10"/>
    <p:sldId id="264" r:id="rId11"/>
    <p:sldId id="259" r:id="rId12"/>
  </p:sldIdLst>
  <p:sldSz cx="9144000" cy="6858000" type="screen4x3"/>
  <p:notesSz cx="6761163" cy="9296400"/>
  <p:defaultTextStyle>
    <a:defPPr>
      <a:defRPr lang="es-ES_tradnl"/>
    </a:defPPr>
    <a:lvl1pPr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00"/>
    <a:srgbClr val="FF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17B49-DADE-4713-B7CF-BB053E5EC6C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9F5-F249-4BB6-ADA6-4399F9CE72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31-913C-4ECA-99E6-C619F776170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794492-BDC5-4DFF-96DF-B4AD70DB57A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DF0-CAAA-4CBE-B639-2587C4C14BF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D55-6B4F-4D0B-822D-8CD62DD60F0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FA0E-F123-45E7-BD2B-AD51CDDF1B9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_tradn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233318-041B-40A2-A56F-DF1645776E5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FB0DBB3-EC2B-42DD-89A6-6204AB7F210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714-C149-4153-8C67-C7692FA56BE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5C40-D5B6-43D9-BBB8-AFB6E4B937C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005A-A62D-4FBA-8133-74C82A1166E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BD9DC6-8D68-4421-A010-EBCF7505B76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488238" y="1341438"/>
            <a:ext cx="396875" cy="3382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  <a:flatTx/>
          </a:bodyPr>
          <a:lstStyle/>
          <a:p>
            <a:endParaRPr lang="es-E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55576" y="1916832"/>
            <a:ext cx="7558608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MODELO </a:t>
            </a:r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DE </a:t>
            </a: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JUEGO</a:t>
            </a:r>
          </a:p>
          <a:p>
            <a:pPr>
              <a:spcBef>
                <a:spcPct val="0"/>
              </a:spcBef>
            </a:pP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LBH</a:t>
            </a:r>
            <a:endParaRPr lang="es-ES_tradn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3568" y="1628800"/>
            <a:ext cx="7776864" cy="403187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juego ofensivo.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-Sistemas de juego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Sistemática de procedimientos  tácticos.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Alternancias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Transformaciones del sistema 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Variantes.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-Soluciones en situaciones especiales.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“Sorpresas tácticas y estratégicas.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04800" y="1143000"/>
            <a:ext cx="808362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repliegue o transición defensiva.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Aspectos técnico-tácticos individuales.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Actitud y filosofía en el repliegue.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Ordenamiento de situaciones y posiciones..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Prever funciones para cada jugador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Variar nuestras </a:t>
            </a:r>
            <a:r>
              <a:rPr lang="es-ES_tradnl" sz="2000" b="1" dirty="0" err="1">
                <a:solidFill>
                  <a:srgbClr val="000066"/>
                </a:solidFill>
              </a:rPr>
              <a:t>intenciones:formas</a:t>
            </a:r>
            <a:r>
              <a:rPr lang="es-ES_tradnl" sz="2000" b="1" dirty="0">
                <a:solidFill>
                  <a:srgbClr val="000066"/>
                </a:solidFill>
              </a:rPr>
              <a:t> de engañar al contrario.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Priorización de conductas tácticas.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Sorpresas tácticas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CREAR 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42584" cy="3031976"/>
          </a:xfrm>
          <a:ln w="28575">
            <a:solidFill>
              <a:srgbClr val="000066"/>
            </a:solidFill>
          </a:ln>
        </p:spPr>
        <p:txBody>
          <a:bodyPr/>
          <a:lstStyle/>
          <a:p>
            <a:r>
              <a:rPr lang="es-ES_tradnl" sz="2400" dirty="0">
                <a:solidFill>
                  <a:srgbClr val="000066"/>
                </a:solidFill>
              </a:rPr>
              <a:t>PRIMER OBJETIVO: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Creación de un modelo teórico</a:t>
            </a:r>
            <a:r>
              <a:rPr lang="es-ES_tradnl" sz="2400" dirty="0"/>
              <a:t>.</a:t>
            </a:r>
          </a:p>
          <a:p>
            <a:r>
              <a:rPr lang="es-ES_tradnl" sz="2400" dirty="0">
                <a:solidFill>
                  <a:srgbClr val="000066"/>
                </a:solidFill>
              </a:rPr>
              <a:t>SEGUNDO OBJETIVO</a:t>
            </a:r>
            <a:r>
              <a:rPr lang="es-ES_tradnl" sz="2800" dirty="0">
                <a:solidFill>
                  <a:srgbClr val="000066"/>
                </a:solidFill>
              </a:rPr>
              <a:t>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Transmitirlo a los jugadores y entrenarlo</a:t>
            </a:r>
          </a:p>
          <a:p>
            <a:r>
              <a:rPr lang="es-ES_tradnl" sz="2400" dirty="0">
                <a:solidFill>
                  <a:srgbClr val="000066"/>
                </a:solidFill>
              </a:rPr>
              <a:t>TERCER OBJETIVO</a:t>
            </a:r>
            <a:r>
              <a:rPr lang="es-ES_tradnl" sz="2800" dirty="0">
                <a:solidFill>
                  <a:srgbClr val="000066"/>
                </a:solidFill>
              </a:rPr>
              <a:t>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Consolidarlo y perfeccionarlo.</a:t>
            </a:r>
          </a:p>
          <a:p>
            <a:endParaRPr lang="es-ES_tradnl" sz="2800" dirty="0">
              <a:solidFill>
                <a:srgbClr val="000066"/>
              </a:solidFill>
            </a:endParaRPr>
          </a:p>
          <a:p>
            <a:pPr lvl="1"/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591344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84784"/>
            <a:ext cx="7719392" cy="4992216"/>
          </a:xfrm>
        </p:spPr>
        <p:txBody>
          <a:bodyPr/>
          <a:lstStyle/>
          <a:p>
            <a:endParaRPr lang="es-ES_tradnl" sz="2800" dirty="0"/>
          </a:p>
          <a:p>
            <a:r>
              <a:rPr lang="es-ES_tradnl" sz="2800" dirty="0">
                <a:solidFill>
                  <a:srgbClr val="000066"/>
                </a:solidFill>
              </a:rPr>
              <a:t>Características del modelo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Realista: alcanzable a través del entrenamiento.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En función de nuestras posibilidades.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Realizable a través del entrenamiento:</a:t>
            </a:r>
          </a:p>
          <a:p>
            <a:pPr lvl="2"/>
            <a:r>
              <a:rPr lang="es-ES_tradnl" sz="2000" dirty="0" err="1">
                <a:solidFill>
                  <a:srgbClr val="000066"/>
                </a:solidFill>
              </a:rPr>
              <a:t>entrenable</a:t>
            </a:r>
            <a:endParaRPr lang="es-ES_tradnl" sz="2000" dirty="0">
              <a:solidFill>
                <a:srgbClr val="000066"/>
              </a:solidFill>
            </a:endParaRP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en un tiempo adecuado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consigue rendimiento.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2776"/>
            <a:ext cx="8439472" cy="4680520"/>
          </a:xfrm>
        </p:spPr>
        <p:txBody>
          <a:bodyPr/>
          <a:lstStyle/>
          <a:p>
            <a:endParaRPr lang="es-ES_tradnl" sz="2800" dirty="0"/>
          </a:p>
          <a:p>
            <a:r>
              <a:rPr lang="es-ES_tradnl" sz="2800" dirty="0">
                <a:solidFill>
                  <a:srgbClr val="000066"/>
                </a:solidFill>
              </a:rPr>
              <a:t>Características del modelo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Consistente: equilibrio entre los titulares y suplentes.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Adaptable. En función de: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los rivales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circunstancias del juego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competiciones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evolución del juego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Universal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Para todo tipo de jugadores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Para todo tipo de rivales.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03575" y="908050"/>
            <a:ext cx="4464050" cy="1314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203575" y="2420938"/>
            <a:ext cx="4464050" cy="9477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 dirty="0"/>
              <a:t>Filosofía e idea de contraataque</a:t>
            </a:r>
          </a:p>
          <a:p>
            <a:r>
              <a:rPr lang="es-ES_tradnl" sz="1600" b="1" dirty="0"/>
              <a:t>Conductas motrices y comportamientos asociados a la idea de juego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03575" y="3573463"/>
            <a:ext cx="4464050" cy="1314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 dirty="0"/>
              <a:t>Filosofía ofensiva</a:t>
            </a:r>
          </a:p>
          <a:p>
            <a:r>
              <a:rPr lang="es-ES_tradnl" sz="1600" b="1" dirty="0"/>
              <a:t>Conductas motrices y comportamientos asociados al modelo de juego</a:t>
            </a:r>
          </a:p>
          <a:p>
            <a:r>
              <a:rPr lang="es-ES_tradnl" sz="1600" b="1" dirty="0"/>
              <a:t>Formas y sistemas de juego colectivas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203575" y="5084763"/>
            <a:ext cx="4464050" cy="9477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e idea de repliegue</a:t>
            </a:r>
          </a:p>
          <a:p>
            <a:r>
              <a:rPr lang="es-ES_tradnl" sz="1600" b="1"/>
              <a:t>Conductas motrices y comportamientos asociados a la idea de juego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755650" y="1052513"/>
            <a:ext cx="1252538" cy="4826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>
            <a:spAutoFit/>
            <a:flatTx/>
          </a:bodyPr>
          <a:lstStyle/>
          <a:p>
            <a:r>
              <a:rPr lang="es-ES_tradnl" sz="2800">
                <a:solidFill>
                  <a:srgbClr val="000066"/>
                </a:solidFill>
              </a:rPr>
              <a:t>SOPORTE  FÍSICO </a:t>
            </a:r>
          </a:p>
          <a:p>
            <a:r>
              <a:rPr lang="es-ES_tradnl" sz="2800">
                <a:solidFill>
                  <a:srgbClr val="000066"/>
                </a:solidFill>
              </a:rPr>
              <a:t>CARGA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268538" y="1341438"/>
            <a:ext cx="576262" cy="719137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2268538" y="2565400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68538" y="3644900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2268538" y="5084763"/>
            <a:ext cx="576262" cy="719137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4800" y="1752600"/>
          <a:ext cx="4114800" cy="4343400"/>
        </p:xfrm>
        <a:graphic>
          <a:graphicData uri="http://schemas.openxmlformats.org/presentationml/2006/ole">
            <p:oleObj spid="_x0000_s8203" name="CorelPhotoPaint.Image.8" r:id="rId3" imgW="1638095" imgH="1266332" progId="">
              <p:embed/>
            </p:oleObj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  <a:ln>
            <a:noFill/>
          </a:ln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CONCEPCIÓN DEL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_tradnl"/>
          </a:p>
          <a:p>
            <a:endParaRPr lang="es-ES_tradnl">
              <a:solidFill>
                <a:srgbClr val="000066"/>
              </a:solidFill>
            </a:endParaRPr>
          </a:p>
        </p:txBody>
      </p:sp>
      <p:sp>
        <p:nvSpPr>
          <p:cNvPr id="8200" name="Text Box 8"/>
          <p:cNvSpPr txBox="1">
            <a:spLocks noGrp="1" noChangeArrowheads="1"/>
          </p:cNvSpPr>
          <p:nvPr>
            <p:ph sz="half" idx="2"/>
          </p:nvPr>
        </p:nvSpPr>
        <p:spPr>
          <a:xfrm>
            <a:off x="228600" y="1752600"/>
            <a:ext cx="5135488" cy="4844752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sz="2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Concepción </a:t>
            </a:r>
            <a:r>
              <a:rPr lang="es-ES_tradnl" sz="2600" b="1" i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Estruturalista</a:t>
            </a:r>
            <a:endParaRPr lang="es-ES_tradnl" sz="26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s-ES_tradnl" sz="2800" dirty="0" smtClean="0">
                <a:solidFill>
                  <a:schemeClr val="bg1"/>
                </a:solidFill>
              </a:rPr>
              <a:t>Juego </a:t>
            </a:r>
            <a:r>
              <a:rPr lang="es-ES_tradnl" sz="2800" dirty="0">
                <a:solidFill>
                  <a:schemeClr val="bg1"/>
                </a:solidFill>
              </a:rPr>
              <a:t>complejo y </a:t>
            </a:r>
            <a:r>
              <a:rPr lang="es-ES_tradnl" sz="2800" dirty="0" smtClean="0">
                <a:solidFill>
                  <a:schemeClr val="bg1"/>
                </a:solidFill>
              </a:rPr>
              <a:t>sistematizado</a:t>
            </a:r>
            <a:r>
              <a:rPr lang="es-ES_tradnl" sz="2800" dirty="0">
                <a:solidFill>
                  <a:schemeClr val="bg1"/>
                </a:solidFill>
              </a:rPr>
              <a:t>: sensación de orden, regularidad y ce situaciones entrenadas.</a:t>
            </a:r>
          </a:p>
          <a:p>
            <a:pPr>
              <a:spcBef>
                <a:spcPct val="50000"/>
              </a:spcBef>
            </a:pPr>
            <a:r>
              <a:rPr lang="es-ES_tradnl" sz="2800" dirty="0">
                <a:solidFill>
                  <a:schemeClr val="bg1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</a:pPr>
            <a:r>
              <a:rPr lang="es-ES_tradnl" sz="2800" dirty="0">
                <a:solidFill>
                  <a:schemeClr val="bg1"/>
                </a:solidFill>
              </a:rPr>
              <a:t>Predominio de lo colectivo sobre lo individual.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08104" y="1700808"/>
            <a:ext cx="3159968" cy="3277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Concepción liberal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Juego libre: sensación de caótico e irregular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Plan de juego imprevisto.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Basado e la intuición de los jugadores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Predomina lo individual o grupal sobre el colectivo.</a:t>
            </a:r>
          </a:p>
          <a:p>
            <a:pPr algn="l"/>
            <a:endParaRPr lang="es-ES_tradnl" sz="1800" dirty="0">
              <a:solidFill>
                <a:schemeClr val="bg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 dirty="0"/>
          </a:p>
          <a:p>
            <a:endParaRPr lang="es-ES_tradnl" sz="2800" dirty="0">
              <a:solidFill>
                <a:srgbClr val="000066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1000" y="1905000"/>
            <a:ext cx="7719392" cy="28315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charset="0"/>
              </a:rPr>
              <a:t>Idea De Juego Defensivo</a:t>
            </a:r>
            <a:r>
              <a:rPr lang="es-ES_tradnl" sz="2400" dirty="0" smtClean="0">
                <a:solidFill>
                  <a:schemeClr val="tx1"/>
                </a:solidFill>
                <a:latin typeface="Tahoma" charset="0"/>
              </a:rPr>
              <a:t>.</a:t>
            </a:r>
            <a:endParaRPr lang="es-ES_tradnl" sz="2400" dirty="0">
              <a:solidFill>
                <a:schemeClr val="tx1"/>
              </a:solidFill>
              <a:latin typeface="Tahoma" charset="0"/>
            </a:endParaRPr>
          </a:p>
          <a:p>
            <a:pPr lvl="1" algn="l"/>
            <a:endParaRPr lang="es-ES_tradnl" sz="2000" dirty="0">
              <a:solidFill>
                <a:schemeClr val="tx1"/>
              </a:solidFill>
              <a:latin typeface="Tahoma" charset="0"/>
            </a:endParaRP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Filosofía y actitud general defensiva.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Aspectos técnico-tácticos individuales a priorizar.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Procedimientos tácticos.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Sistemas y variantes de juego.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7507560" cy="31765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contraataque.</a:t>
            </a:r>
            <a:endParaRPr lang="es-ES_tradnl" sz="2400" dirty="0">
              <a:solidFill>
                <a:schemeClr val="tx1"/>
              </a:solidFill>
              <a:latin typeface="Tahoma" charset="0"/>
            </a:endParaRPr>
          </a:p>
          <a:p>
            <a:pPr lvl="1" algn="l"/>
            <a:endParaRPr lang="es-ES_tradnl" sz="2000" dirty="0">
              <a:solidFill>
                <a:schemeClr val="tx1"/>
              </a:solidFill>
              <a:latin typeface="Tahoma" charset="0"/>
            </a:endParaRP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Iniciación libre o prefijada.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Sistemática de apoyo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Finalizaciones.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11560" y="1143000"/>
            <a:ext cx="8151440" cy="4124206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000066"/>
                </a:solidFill>
                <a:latin typeface="Tahoma" charset="0"/>
              </a:rPr>
              <a:t>Idea de juego ofensivo I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libre o creativo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Priorización de medios y procedimientos tácticos</a:t>
            </a: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.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sistematizado inicialmente.</a:t>
            </a:r>
            <a:endParaRPr lang="es-ES_tradnl" sz="2000" b="1" dirty="0">
              <a:solidFill>
                <a:srgbClr val="000066"/>
              </a:solidFill>
              <a:latin typeface="Tahoma" charset="0"/>
            </a:endParaRP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Procedimientos tácticos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Coordinación de procedimientos 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Respuestas variables.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sistemático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1088</TotalTime>
  <Words>419</Words>
  <Application>Microsoft Office PowerPoint</Application>
  <PresentationFormat>Presentación en pantalla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Urbano</vt:lpstr>
      <vt:lpstr>CorelPhotoPaint.Image.8</vt:lpstr>
      <vt:lpstr>Diapositiva 1</vt:lpstr>
      <vt:lpstr>CREAR UN MODELO DE JUEGO</vt:lpstr>
      <vt:lpstr>UN MODELO DE JUEGO</vt:lpstr>
      <vt:lpstr>UN MODELO DE JUEGO</vt:lpstr>
      <vt:lpstr>Diapositiva 5</vt:lpstr>
      <vt:lpstr>CONCEPCIÓN DEL MODELO DE JUEGO</vt:lpstr>
      <vt:lpstr>UN MODELO DE JUEGO</vt:lpstr>
      <vt:lpstr>UN MODELO DE JUEGO</vt:lpstr>
      <vt:lpstr>UN MODELO DE JUEGO</vt:lpstr>
      <vt:lpstr>UN MODELO DE JUEGO</vt:lpstr>
      <vt:lpstr>UN MODELO DE JUEGO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 MODELO DE JUEGO</dc:title>
  <dc:creator>standart</dc:creator>
  <cp:lastModifiedBy>Sonia</cp:lastModifiedBy>
  <cp:revision>26</cp:revision>
  <dcterms:created xsi:type="dcterms:W3CDTF">2001-07-13T12:03:07Z</dcterms:created>
  <dcterms:modified xsi:type="dcterms:W3CDTF">2011-06-14T21:35:38Z</dcterms:modified>
</cp:coreProperties>
</file>