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5" r:id="rId2"/>
    <p:sldId id="261" r:id="rId3"/>
    <p:sldId id="262" r:id="rId4"/>
    <p:sldId id="263" r:id="rId5"/>
    <p:sldId id="264" r:id="rId6"/>
    <p:sldId id="267" r:id="rId7"/>
    <p:sldId id="272" r:id="rId8"/>
    <p:sldId id="271" r:id="rId9"/>
    <p:sldId id="268" r:id="rId10"/>
    <p:sldId id="269" r:id="rId11"/>
    <p:sldId id="270" r:id="rId12"/>
    <p:sldId id="273" r:id="rId13"/>
    <p:sldId id="274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A79DEAF-908E-4103-97F0-970C66AA9D1C}" type="datetimeFigureOut">
              <a:rPr lang="es-ES" smtClean="0"/>
              <a:t>16/08/2011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E13C9A3-3158-4414-BADC-C46F41E7DD55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t>16/08/2011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t>16/08/2011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11AE7BE-746B-4336-A843-A238EFA03856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t>16/08/2011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A79DEAF-908E-4103-97F0-970C66AA9D1C}" type="datetimeFigureOut">
              <a:rPr lang="es-ES" smtClean="0"/>
              <a:t>16/08/2011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E13C9A3-3158-4414-BADC-C46F41E7DD5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t>16/08/2011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t>16/08/2011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t>16/08/2011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t>16/08/2011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t>16/08/2011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t>16/08/2011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A79DEAF-908E-4103-97F0-970C66AA9D1C}" type="datetimeFigureOut">
              <a:rPr lang="es-ES" smtClean="0"/>
              <a:t>16/08/2011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E13C9A3-3158-4414-BADC-C46F41E7DD55}" type="slidenum">
              <a:rPr lang="es-ES" smtClean="0"/>
              <a:t>‹Nº›</a:t>
            </a:fld>
            <a:endParaRPr lang="es-E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Desarrollo </a:t>
            </a:r>
            <a:r>
              <a:rPr lang="es-ES" sz="3600" dirty="0" smtClean="0"/>
              <a:t>de la idea ofensiva</a:t>
            </a:r>
            <a:endParaRPr lang="es-ES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</a:t>
            </a:r>
            <a:r>
              <a:rPr lang="es-ES" dirty="0" smtClean="0"/>
              <a:t>colectivas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1357298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sz="2400" dirty="0" smtClean="0"/>
              <a:t>  Ataque contra 5:1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</a:t>
            </a:r>
            <a:r>
              <a:rPr lang="es-ES" dirty="0" smtClean="0"/>
              <a:t>colectivas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1357298"/>
            <a:ext cx="621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sz="2400" dirty="0" smtClean="0"/>
              <a:t>  Ataque contra 5:1(Zona lateral, </a:t>
            </a:r>
            <a:r>
              <a:rPr lang="es-ES" sz="2400" dirty="0" err="1" smtClean="0"/>
              <a:t>ej</a:t>
            </a:r>
            <a:r>
              <a:rPr lang="es-ES" sz="2400" dirty="0" smtClean="0"/>
              <a:t>: Pilar)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</a:t>
            </a:r>
            <a:r>
              <a:rPr lang="es-ES" dirty="0" smtClean="0"/>
              <a:t>colectivas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1357298"/>
            <a:ext cx="621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sz="2400" dirty="0" smtClean="0"/>
              <a:t>  Ataque Superioridad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</a:t>
            </a:r>
            <a:r>
              <a:rPr lang="es-ES" dirty="0" smtClean="0"/>
              <a:t>colectivas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1357298"/>
            <a:ext cx="621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sz="2400" dirty="0" smtClean="0"/>
              <a:t>  </a:t>
            </a:r>
            <a:r>
              <a:rPr lang="es-ES" sz="2400" smtClean="0"/>
              <a:t>Ataque inferioridad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3203575" y="3573463"/>
            <a:ext cx="4464050" cy="13144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  <a:flatTx/>
          </a:bodyPr>
          <a:lstStyle/>
          <a:p>
            <a:r>
              <a:rPr lang="es-ES_tradnl" sz="1600" b="1" dirty="0"/>
              <a:t>Filosofía ofensiva</a:t>
            </a:r>
          </a:p>
          <a:p>
            <a:r>
              <a:rPr lang="es-ES_tradnl" sz="1600" b="1" dirty="0"/>
              <a:t>Conductas motrices y comportamientos asociados al modelo de juego</a:t>
            </a:r>
          </a:p>
          <a:p>
            <a:r>
              <a:rPr lang="es-ES_tradnl" sz="1600" b="1" dirty="0"/>
              <a:t>Formas y sistemas de juego colectivas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 rot="10800000">
            <a:off x="858699" y="1052513"/>
            <a:ext cx="1046440" cy="4826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>
            <a:spAutoFit/>
          </a:bodyPr>
          <a:lstStyle/>
          <a:p>
            <a:pPr algn="ctr"/>
            <a:r>
              <a:rPr lang="es-ES_tradnl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SOPORTE  FÍSICO </a:t>
            </a:r>
          </a:p>
          <a:p>
            <a:pPr algn="ctr"/>
            <a:r>
              <a:rPr lang="es-ES_tradnl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CARGA</a:t>
            </a:r>
          </a:p>
        </p:txBody>
      </p:sp>
      <p:sp>
        <p:nvSpPr>
          <p:cNvPr id="17425" name="AutoShape 17"/>
          <p:cNvSpPr>
            <a:spLocks noChangeArrowheads="1"/>
          </p:cNvSpPr>
          <p:nvPr/>
        </p:nvSpPr>
        <p:spPr bwMode="auto">
          <a:xfrm>
            <a:off x="2268538" y="3644900"/>
            <a:ext cx="576262" cy="719138"/>
          </a:xfrm>
          <a:prstGeom prst="leftRightArrow">
            <a:avLst>
              <a:gd name="adj1" fmla="val 50000"/>
              <a:gd name="adj2" fmla="val 2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wrap="none" anchor="ctr">
            <a:spAutoFit/>
            <a:flatTx/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  <a:ln>
            <a:solidFill>
              <a:srgbClr val="FFFF00"/>
            </a:solidFill>
          </a:ln>
        </p:spPr>
        <p:txBody>
          <a:bodyPr>
            <a:normAutofit fontScale="90000"/>
          </a:bodyPr>
          <a:lstStyle/>
          <a:p>
            <a:r>
              <a:rPr lang="es-ES_tradnl" sz="3600">
                <a:solidFill>
                  <a:srgbClr val="FFFF00"/>
                </a:solidFill>
              </a:rPr>
              <a:t>CONCEPCIÓN DEL MODELO DE JUEGO</a:t>
            </a:r>
            <a:endParaRPr lang="es-ES_tradnl">
              <a:solidFill>
                <a:srgbClr val="FFFF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s-ES_tradnl"/>
          </a:p>
          <a:p>
            <a:endParaRPr lang="es-ES_tradnl">
              <a:solidFill>
                <a:srgbClr val="000066"/>
              </a:solidFill>
            </a:endParaRPr>
          </a:p>
        </p:txBody>
      </p:sp>
      <p:sp>
        <p:nvSpPr>
          <p:cNvPr id="8200" name="Text Box 8"/>
          <p:cNvSpPr txBox="1">
            <a:spLocks noGrp="1" noChangeArrowheads="1"/>
          </p:cNvSpPr>
          <p:nvPr>
            <p:ph sz="quarter" idx="2"/>
          </p:nvPr>
        </p:nvSpPr>
        <p:spPr>
          <a:xfrm>
            <a:off x="785786" y="1785926"/>
            <a:ext cx="6786610" cy="2857520"/>
          </a:xfrm>
          <a:noFill/>
          <a:ln>
            <a:solidFill>
              <a:srgbClr val="000066"/>
            </a:solidFill>
          </a:ln>
        </p:spPr>
        <p:txBody>
          <a:bodyPr/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s-ES_tradnl" dirty="0">
                <a:solidFill>
                  <a:srgbClr val="000066"/>
                </a:solidFill>
              </a:rPr>
              <a:t>Concepción </a:t>
            </a:r>
            <a:r>
              <a:rPr lang="es-ES_tradnl" dirty="0" smtClean="0">
                <a:solidFill>
                  <a:srgbClr val="000066"/>
                </a:solidFill>
              </a:rPr>
              <a:t>estructuralista</a:t>
            </a:r>
            <a:endParaRPr lang="es-ES_tradnl" sz="2400" dirty="0">
              <a:solidFill>
                <a:srgbClr val="000066"/>
              </a:solidFill>
            </a:endParaRPr>
          </a:p>
          <a:p>
            <a:pPr>
              <a:spcBef>
                <a:spcPct val="50000"/>
              </a:spcBef>
            </a:pPr>
            <a:r>
              <a:rPr lang="es-ES_tradnl" sz="2400" dirty="0">
                <a:solidFill>
                  <a:srgbClr val="000066"/>
                </a:solidFill>
              </a:rPr>
              <a:t>Juego complejo y sistematizado: sensación de orden, regularidad y ce situaciones entrenadas.</a:t>
            </a:r>
          </a:p>
          <a:p>
            <a:pPr>
              <a:spcBef>
                <a:spcPct val="50000"/>
              </a:spcBef>
            </a:pPr>
            <a:r>
              <a:rPr lang="es-ES_tradnl" sz="2400" dirty="0">
                <a:solidFill>
                  <a:srgbClr val="000066"/>
                </a:solidFill>
              </a:rPr>
              <a:t>Plan operativo de juego previsto y organizado.</a:t>
            </a:r>
          </a:p>
          <a:p>
            <a:pPr>
              <a:spcBef>
                <a:spcPct val="50000"/>
              </a:spcBef>
            </a:pPr>
            <a:r>
              <a:rPr lang="es-ES_tradnl" sz="2400" dirty="0">
                <a:solidFill>
                  <a:srgbClr val="000066"/>
                </a:solidFill>
              </a:rPr>
              <a:t>Predominio de lo colectivo sobre lo individual.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s-ES_tradnl" sz="3600" dirty="0">
                <a:solidFill>
                  <a:srgbClr val="000066"/>
                </a:solidFill>
              </a:rPr>
              <a:t>UN MODELO DE JUEGO</a:t>
            </a:r>
            <a:endParaRPr lang="es-ES_tradnl" dirty="0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85786" y="1611989"/>
            <a:ext cx="7834338" cy="2031325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ES_tradnl" b="1" dirty="0" smtClean="0">
                <a:solidFill>
                  <a:srgbClr val="000066"/>
                </a:solidFill>
                <a:latin typeface="Tahoma" charset="0"/>
              </a:rPr>
              <a:t>-</a:t>
            </a:r>
            <a:r>
              <a:rPr lang="es-ES_tradnl" b="1" dirty="0">
                <a:solidFill>
                  <a:srgbClr val="000066"/>
                </a:solidFill>
                <a:latin typeface="Tahoma" charset="0"/>
              </a:rPr>
              <a:t>Juego libre o creativo</a:t>
            </a:r>
          </a:p>
          <a:p>
            <a:pPr lvl="1" algn="l"/>
            <a:r>
              <a:rPr lang="es-ES_tradnl" b="1" dirty="0">
                <a:solidFill>
                  <a:srgbClr val="000066"/>
                </a:solidFill>
                <a:latin typeface="Tahoma" charset="0"/>
              </a:rPr>
              <a:t>Priorización de medios y procedimientos tácticos.</a:t>
            </a:r>
          </a:p>
          <a:p>
            <a:pPr algn="l"/>
            <a:r>
              <a:rPr lang="es-ES_tradnl" b="1" dirty="0">
                <a:solidFill>
                  <a:srgbClr val="000066"/>
                </a:solidFill>
                <a:latin typeface="Tahoma" charset="0"/>
              </a:rPr>
              <a:t>-Juego sistematizado inicialmente.</a:t>
            </a:r>
          </a:p>
          <a:p>
            <a:pPr lvl="1" algn="l"/>
            <a:r>
              <a:rPr lang="es-ES_tradnl" b="1" dirty="0">
                <a:solidFill>
                  <a:srgbClr val="000066"/>
                </a:solidFill>
                <a:latin typeface="Tahoma" charset="0"/>
              </a:rPr>
              <a:t>Procedimientos tácticos</a:t>
            </a:r>
          </a:p>
          <a:p>
            <a:pPr lvl="1" algn="l"/>
            <a:r>
              <a:rPr lang="es-ES_tradnl" b="1" dirty="0">
                <a:solidFill>
                  <a:srgbClr val="000066"/>
                </a:solidFill>
                <a:latin typeface="Tahoma" charset="0"/>
              </a:rPr>
              <a:t>Coordinación de procedimientos </a:t>
            </a:r>
          </a:p>
          <a:p>
            <a:pPr lvl="1" algn="l"/>
            <a:r>
              <a:rPr lang="es-ES_tradnl" b="1" dirty="0">
                <a:solidFill>
                  <a:srgbClr val="000066"/>
                </a:solidFill>
                <a:latin typeface="Tahoma" charset="0"/>
              </a:rPr>
              <a:t>Respuestas variables.</a:t>
            </a:r>
          </a:p>
          <a:p>
            <a:pPr algn="l"/>
            <a:r>
              <a:rPr lang="es-ES_tradnl" b="1" dirty="0">
                <a:solidFill>
                  <a:srgbClr val="000066"/>
                </a:solidFill>
                <a:latin typeface="Tahoma" charset="0"/>
              </a:rPr>
              <a:t>-Juego sistemático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85786" y="3805672"/>
            <a:ext cx="8101042" cy="212365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s-ES_tradnl" sz="2400" dirty="0" smtClean="0">
                <a:solidFill>
                  <a:srgbClr val="000066"/>
                </a:solidFill>
                <a:latin typeface="Tahoma" charset="0"/>
              </a:rPr>
              <a:t>-</a:t>
            </a:r>
            <a:r>
              <a:rPr lang="es-ES_tradnl" dirty="0">
                <a:solidFill>
                  <a:srgbClr val="000066"/>
                </a:solidFill>
                <a:latin typeface="Tahoma" charset="0"/>
              </a:rPr>
              <a:t>Sistemas de juego</a:t>
            </a:r>
          </a:p>
          <a:p>
            <a:pPr lvl="1" algn="l"/>
            <a:r>
              <a:rPr lang="es-ES_tradnl" dirty="0">
                <a:solidFill>
                  <a:srgbClr val="000066"/>
                </a:solidFill>
                <a:latin typeface="Tahoma" charset="0"/>
              </a:rPr>
              <a:t>Sistemática de procedimientos  tácticos.</a:t>
            </a:r>
          </a:p>
          <a:p>
            <a:pPr lvl="1" algn="l"/>
            <a:r>
              <a:rPr lang="es-ES_tradnl" dirty="0">
                <a:solidFill>
                  <a:srgbClr val="000066"/>
                </a:solidFill>
                <a:latin typeface="Tahoma" charset="0"/>
              </a:rPr>
              <a:t>Alternancias</a:t>
            </a:r>
          </a:p>
          <a:p>
            <a:pPr lvl="1" algn="l"/>
            <a:r>
              <a:rPr lang="es-ES_tradnl" dirty="0">
                <a:solidFill>
                  <a:srgbClr val="000066"/>
                </a:solidFill>
                <a:latin typeface="Tahoma" charset="0"/>
              </a:rPr>
              <a:t>Transformaciones del sistema </a:t>
            </a:r>
          </a:p>
          <a:p>
            <a:pPr lvl="1" algn="l"/>
            <a:r>
              <a:rPr lang="es-ES_tradnl" dirty="0">
                <a:solidFill>
                  <a:srgbClr val="000066"/>
                </a:solidFill>
                <a:latin typeface="Tahoma" charset="0"/>
              </a:rPr>
              <a:t>Variantes.</a:t>
            </a:r>
          </a:p>
          <a:p>
            <a:pPr algn="l"/>
            <a:r>
              <a:rPr lang="es-ES_tradnl" dirty="0">
                <a:solidFill>
                  <a:srgbClr val="000066"/>
                </a:solidFill>
                <a:latin typeface="Tahoma" charset="0"/>
              </a:rPr>
              <a:t>-Soluciones en situaciones especiales.</a:t>
            </a:r>
          </a:p>
          <a:p>
            <a:pPr algn="l"/>
            <a:r>
              <a:rPr lang="es-ES_tradnl" dirty="0">
                <a:solidFill>
                  <a:srgbClr val="000066"/>
                </a:solidFill>
                <a:latin typeface="Tahoma" charset="0"/>
              </a:rPr>
              <a:t>“Sorpresas tácticas y estratégicas.</a:t>
            </a:r>
          </a:p>
        </p:txBody>
      </p:sp>
      <p:sp>
        <p:nvSpPr>
          <p:cNvPr id="9" name="8 Rectángulo"/>
          <p:cNvSpPr/>
          <p:nvPr/>
        </p:nvSpPr>
        <p:spPr>
          <a:xfrm>
            <a:off x="785786" y="1071546"/>
            <a:ext cx="2840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 smtClean="0">
                <a:solidFill>
                  <a:srgbClr val="000066"/>
                </a:solidFill>
                <a:latin typeface="Tahoma" charset="0"/>
              </a:rPr>
              <a:t>Idea de juego ofensivo</a:t>
            </a:r>
            <a:endParaRPr lang="es-ES_tradnl" b="1" dirty="0" smtClean="0">
              <a:solidFill>
                <a:srgbClr val="000066"/>
              </a:solidFill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s-ES" sz="3600" dirty="0" smtClean="0"/>
              <a:t>desarrollo de la idea ofensiva</a:t>
            </a:r>
            <a:endParaRPr lang="es-ES_tradnl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85786" y="1428736"/>
            <a:ext cx="6786610" cy="156966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flatTx/>
          </a:bodyPr>
          <a:lstStyle/>
          <a:p>
            <a:pPr>
              <a:buFont typeface="Wingdings" pitchFamily="2" charset="2"/>
              <a:buChar char="q"/>
            </a:pPr>
            <a:r>
              <a:rPr lang="es-ES_tradnl" sz="1600" b="1" dirty="0" smtClean="0"/>
              <a:t>   Filosofía ofensiva</a:t>
            </a:r>
          </a:p>
          <a:p>
            <a:pPr>
              <a:buFont typeface="Wingdings" pitchFamily="2" charset="2"/>
              <a:buChar char="q"/>
            </a:pPr>
            <a:endParaRPr lang="es-ES_tradnl" sz="1600" b="1" dirty="0"/>
          </a:p>
          <a:p>
            <a:pPr>
              <a:buFont typeface="Wingdings" pitchFamily="2" charset="2"/>
              <a:buChar char="q"/>
            </a:pPr>
            <a:r>
              <a:rPr lang="es-ES_tradnl" sz="1600" b="1" dirty="0" smtClean="0"/>
              <a:t>   Conductas </a:t>
            </a:r>
            <a:r>
              <a:rPr lang="es-ES_tradnl" sz="1600" b="1" dirty="0"/>
              <a:t>motrices y comportamientos asociados al modelo de </a:t>
            </a:r>
            <a:r>
              <a:rPr lang="es-ES_tradnl" sz="1600" b="1" dirty="0" smtClean="0"/>
              <a:t>juego</a:t>
            </a:r>
          </a:p>
          <a:p>
            <a:pPr>
              <a:buFont typeface="Wingdings" pitchFamily="2" charset="2"/>
              <a:buChar char="q"/>
            </a:pPr>
            <a:endParaRPr lang="es-ES_tradnl" sz="1600" b="1" dirty="0"/>
          </a:p>
          <a:p>
            <a:pPr>
              <a:buFont typeface="Wingdings" pitchFamily="2" charset="2"/>
              <a:buChar char="q"/>
            </a:pPr>
            <a:r>
              <a:rPr lang="es-ES_tradnl" sz="1600" b="1" dirty="0" smtClean="0"/>
              <a:t>   Formas </a:t>
            </a:r>
            <a:r>
              <a:rPr lang="es-ES_tradnl" sz="1600" b="1" dirty="0"/>
              <a:t>y sistemas de juego colectivas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dirty="0" smtClean="0"/>
              <a:t>Filosofía ofensiva</a:t>
            </a:r>
            <a:endParaRPr lang="es-ES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Desarrollo </a:t>
            </a:r>
            <a:r>
              <a:rPr lang="es-ES" sz="3600" dirty="0" smtClean="0"/>
              <a:t>de la idea ofensiva</a:t>
            </a:r>
            <a:endParaRPr lang="es-E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dirty="0" smtClean="0"/>
              <a:t>Conductas motrices y comportamientos asociados al modelo de juego</a:t>
            </a:r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>
            <a:normAutofit/>
          </a:bodyPr>
          <a:lstStyle/>
          <a:p>
            <a:r>
              <a:rPr lang="es-ES" sz="3600" dirty="0" smtClean="0"/>
              <a:t>Desarrollo </a:t>
            </a:r>
            <a:r>
              <a:rPr lang="es-ES" sz="3600" dirty="0" smtClean="0"/>
              <a:t>de la idea ofensiva</a:t>
            </a:r>
            <a:endParaRPr lang="es-E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dirty="0" smtClean="0"/>
              <a:t>Formas y sistemas de juego colectivas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Desarrollo </a:t>
            </a:r>
            <a:r>
              <a:rPr lang="es-ES" sz="3600" dirty="0" smtClean="0"/>
              <a:t>de la idea ofensiva</a:t>
            </a:r>
            <a:endParaRPr lang="es-E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</a:t>
            </a:r>
            <a:r>
              <a:rPr lang="es-ES" dirty="0" smtClean="0"/>
              <a:t>colectivas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1357298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sz="2400" dirty="0" smtClean="0"/>
              <a:t>  Ataque contra 6:0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192</TotalTime>
  <Words>237</Words>
  <Application>Microsoft Office PowerPoint</Application>
  <PresentationFormat>Presentación en pantalla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Origen</vt:lpstr>
      <vt:lpstr>Desarrollo de la idea ofensiva</vt:lpstr>
      <vt:lpstr>Diapositiva 2</vt:lpstr>
      <vt:lpstr>CONCEPCIÓN DEL MODELO DE JUEGO</vt:lpstr>
      <vt:lpstr>UN MODELO DE JUEGO</vt:lpstr>
      <vt:lpstr>desarrollo de la idea ofensiva</vt:lpstr>
      <vt:lpstr>Desarrollo de la idea ofensiva</vt:lpstr>
      <vt:lpstr>Desarrollo de la idea ofensiva</vt:lpstr>
      <vt:lpstr>Desarrollo de la idea ofensiva</vt:lpstr>
      <vt:lpstr>Formas y sistemas de juego colectivas</vt:lpstr>
      <vt:lpstr>Formas y sistemas de juego colectivas</vt:lpstr>
      <vt:lpstr>Formas y sistemas de juego colectivas</vt:lpstr>
      <vt:lpstr>Formas y sistemas de juego colectivas</vt:lpstr>
      <vt:lpstr>Formas y sistemas de juego colectivas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Javi</dc:creator>
  <cp:lastModifiedBy>Javi</cp:lastModifiedBy>
  <cp:revision>7</cp:revision>
  <dcterms:created xsi:type="dcterms:W3CDTF">2011-08-16T10:17:09Z</dcterms:created>
  <dcterms:modified xsi:type="dcterms:W3CDTF">2011-08-16T13:29:37Z</dcterms:modified>
</cp:coreProperties>
</file>