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4" r:id="rId5"/>
    <p:sldId id="261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3185" autoAdjust="0"/>
    <p:restoredTop sz="90929"/>
  </p:normalViewPr>
  <p:slideViewPr>
    <p:cSldViewPr>
      <p:cViewPr>
        <p:scale>
          <a:sx n="110" d="100"/>
          <a:sy n="110" d="100"/>
        </p:scale>
        <p:origin x="-15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D07A3-5273-4CE0-AABB-95091486D9E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8052F-6430-4DEF-91B0-DCBC6274896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E20B-C9A0-4024-9E30-A5F1D50F8A3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BC511-4028-4F09-B8DD-E3E2FC0CDCC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8109A-20E8-4AF4-8E75-C39B639B1C5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0EE41-4728-437C-B58E-919761AD384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9ABBA-D4DD-4D52-B61C-902C04CDD8C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56978-A0DF-49B6-AC0B-7E746B87641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AC9D1-4728-4B09-A826-200307565E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90491-956A-41D0-A938-273A1FDE7A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7B5A7-5014-4319-B10D-76FD64DF3BD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D5EB1B-D884-4367-B202-F701B69F8C83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9" name="Group 23"/>
          <p:cNvGrpSpPr>
            <a:grpSpLocks/>
          </p:cNvGrpSpPr>
          <p:nvPr/>
        </p:nvGrpSpPr>
        <p:grpSpPr bwMode="auto">
          <a:xfrm>
            <a:off x="381000" y="2133600"/>
            <a:ext cx="8424863" cy="2524125"/>
            <a:chOff x="1089" y="1509"/>
            <a:chExt cx="3826" cy="929"/>
          </a:xfrm>
        </p:grpSpPr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1106" y="1509"/>
              <a:ext cx="3793" cy="238"/>
            </a:xfrm>
            <a:prstGeom prst="rect">
              <a:avLst/>
            </a:prstGeom>
            <a:solidFill>
              <a:srgbClr val="FFFF00"/>
            </a:solidFill>
            <a:ln w="381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ES_tradnl" sz="3600" b="1" dirty="0" smtClean="0">
                  <a:latin typeface="Tahoma" pitchFamily="34" charset="0"/>
                </a:rPr>
                <a:t>LA BACALADERA HONDARRIBI</a:t>
              </a:r>
              <a:endParaRPr lang="es-ES" sz="3600" b="1" dirty="0">
                <a:latin typeface="Tahoma" pitchFamily="34" charset="0"/>
              </a:endParaRP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1089" y="2224"/>
              <a:ext cx="3826" cy="214"/>
            </a:xfrm>
            <a:prstGeom prst="rect">
              <a:avLst/>
            </a:prstGeom>
            <a:solidFill>
              <a:srgbClr val="FFFF00"/>
            </a:solidFill>
            <a:ln w="381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ES_tradnl" sz="3200" dirty="0" smtClean="0">
                  <a:latin typeface="Tahoma" pitchFamily="34" charset="0"/>
                </a:rPr>
                <a:t>Temporada 2010 - 2011</a:t>
              </a:r>
              <a:endParaRPr lang="es-ES" sz="3200" dirty="0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  <a:solidFill>
            <a:srgbClr val="FFCC00"/>
          </a:solidFill>
        </p:spPr>
        <p:txBody>
          <a:bodyPr/>
          <a:lstStyle/>
          <a:p>
            <a:r>
              <a:rPr lang="es-ES_tradnl" sz="2000" b="1">
                <a:solidFill>
                  <a:schemeClr val="tx1"/>
                </a:solidFill>
                <a:latin typeface="Tahoma" pitchFamily="34" charset="0"/>
              </a:rPr>
              <a:t>LAS BASES DEL ENTRENAMIENTO EN ATAQUE</a:t>
            </a:r>
            <a:endParaRPr lang="es-ES" sz="2000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600200" y="990600"/>
            <a:ext cx="58674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2000" b="1">
                <a:latin typeface="Tahoma" pitchFamily="34" charset="0"/>
              </a:rPr>
              <a:t>LA CONSTRUCCION DEL JUEGO OFENSIVO</a:t>
            </a:r>
            <a:endParaRPr lang="es-ES" sz="2000" b="1">
              <a:latin typeface="Tahoma" pitchFamily="34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9600" y="1600200"/>
            <a:ext cx="78486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600" b="1">
                <a:latin typeface="Tahoma" pitchFamily="34" charset="0"/>
              </a:rPr>
              <a:t>EL JUEGO SE CONSTRUYE EN BASE A LAS ACCIONES INDIVIDUALES DE LOS JUGADORES, PERO LOS </a:t>
            </a:r>
            <a:r>
              <a:rPr lang="es-ES_tradnl" sz="1600" b="1" u="sng">
                <a:solidFill>
                  <a:srgbClr val="FF3300"/>
                </a:solidFill>
                <a:latin typeface="Tahoma" pitchFamily="34" charset="0"/>
              </a:rPr>
              <a:t>OBJETIVOS SIEMPRE SON COLECTIVOS</a:t>
            </a:r>
            <a:r>
              <a:rPr lang="es-ES_tradnl" sz="1600" b="1">
                <a:latin typeface="Tahoma" pitchFamily="34" charset="0"/>
              </a:rPr>
              <a:t> Y POR LOS TANTO LAS ACCIONES DE CADA JUGADOR DEBEN ESTAR SUPEDITADAS </a:t>
            </a:r>
            <a:r>
              <a:rPr lang="es-ES_tradnl" sz="1600" b="1" u="sng">
                <a:solidFill>
                  <a:srgbClr val="FF3300"/>
                </a:solidFill>
                <a:latin typeface="Tahoma" pitchFamily="34" charset="0"/>
              </a:rPr>
              <a:t>SIEMPRE</a:t>
            </a:r>
            <a:r>
              <a:rPr lang="es-ES_tradnl" sz="1600" b="1">
                <a:latin typeface="Tahoma" pitchFamily="34" charset="0"/>
              </a:rPr>
              <a:t> AL INTERES DEL GRUPO. POR ELLO ES IMPORTANTE TENER EN CUENTA.:</a:t>
            </a:r>
            <a:endParaRPr lang="es-ES" sz="1600" b="1">
              <a:latin typeface="Tahoma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90600" y="3124200"/>
            <a:ext cx="7010400" cy="3276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Tx/>
              <a:buChar char="•"/>
            </a:pPr>
            <a:r>
              <a:rPr lang="es-ES_tradnl" sz="1500" b="1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s-ES_tradnl" sz="1400" b="1" u="sng">
                <a:solidFill>
                  <a:srgbClr val="FF3300"/>
                </a:solidFill>
                <a:latin typeface="Tahoma" pitchFamily="34" charset="0"/>
              </a:rPr>
              <a:t>Que las acciones de los atacantes sean realmente peligrosas</a:t>
            </a:r>
            <a:r>
              <a:rPr lang="es-ES_tradnl" sz="1400" b="1">
                <a:latin typeface="Tahoma" pitchFamily="34" charset="0"/>
              </a:rPr>
              <a:t>, pues en caso contrario, la reacción que provocan es mínima y la ventaja obtenida prácticamente nula</a:t>
            </a:r>
          </a:p>
          <a:p>
            <a:pPr algn="ctr">
              <a:buFontTx/>
              <a:buChar char="•"/>
            </a:pPr>
            <a:r>
              <a:rPr lang="es-ES_tradnl" sz="1400" b="1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s-ES_tradnl" sz="1400" b="1" u="sng">
                <a:solidFill>
                  <a:srgbClr val="FF3300"/>
                </a:solidFill>
                <a:latin typeface="Tahoma" pitchFamily="34" charset="0"/>
              </a:rPr>
              <a:t>Que las acciones individuales sean suficientemente rápidas</a:t>
            </a:r>
            <a:r>
              <a:rPr lang="es-ES_tradnl" sz="1400" b="1">
                <a:latin typeface="Tahoma" pitchFamily="34" charset="0"/>
              </a:rPr>
              <a:t>, ya que, si no lo son, se da tiempo al equipo contrario a que amortice el déficit defensivo que se produce</a:t>
            </a:r>
          </a:p>
          <a:p>
            <a:pPr algn="ctr">
              <a:buFontTx/>
              <a:buChar char="•"/>
            </a:pPr>
            <a:r>
              <a:rPr lang="es-ES_tradnl" sz="1400" b="1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s-ES_tradnl" sz="1400" b="1" u="sng">
                <a:solidFill>
                  <a:srgbClr val="FF3300"/>
                </a:solidFill>
                <a:latin typeface="Tahoma" pitchFamily="34" charset="0"/>
              </a:rPr>
              <a:t>Que la continuidad esté garantizada</a:t>
            </a:r>
            <a:r>
              <a:rPr lang="es-ES_tradnl" sz="1400" b="1">
                <a:latin typeface="Tahoma" pitchFamily="34" charset="0"/>
              </a:rPr>
              <a:t>, puesto que si los defensores logran cortar el mismo, con faltas se cae en un eterno “comenzar” y nunca se llega a acumular la ventaja suficiente como para conseguir un lanzamiento en buenas condiciones</a:t>
            </a:r>
          </a:p>
          <a:p>
            <a:pPr algn="ctr">
              <a:buFontTx/>
              <a:buChar char="•"/>
            </a:pPr>
            <a:r>
              <a:rPr lang="es-ES_tradnl" sz="1400" b="1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s-ES_tradnl" sz="1400" b="1" u="sng">
                <a:solidFill>
                  <a:srgbClr val="FF3300"/>
                </a:solidFill>
                <a:latin typeface="Tahoma" pitchFamily="34" charset="0"/>
              </a:rPr>
              <a:t>Que la continuidad se realice de forma inteligente</a:t>
            </a:r>
            <a:r>
              <a:rPr lang="es-ES_tradnl" sz="1400" b="1">
                <a:latin typeface="Tahoma" pitchFamily="34" charset="0"/>
              </a:rPr>
              <a:t>, o lo que es lo mismo, que las acciones sucesivas de los jugadores exploten adecuadamente los déficits que la defensa va acumulando</a:t>
            </a:r>
            <a:endParaRPr lang="es-ES" sz="1400" b="1">
              <a:latin typeface="Tahoma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90600" y="3124200"/>
            <a:ext cx="7010400" cy="3733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_tradnl" sz="2000" b="1">
                <a:latin typeface="Tahoma" pitchFamily="34" charset="0"/>
              </a:rPr>
              <a:t>EN RESUMEN PODEMOS DECIR, </a:t>
            </a:r>
          </a:p>
          <a:p>
            <a:pPr algn="ctr"/>
            <a:r>
              <a:rPr lang="es-ES_tradnl" sz="2000" b="1">
                <a:latin typeface="Tahoma" pitchFamily="34" charset="0"/>
              </a:rPr>
              <a:t>QUE </a:t>
            </a:r>
            <a:r>
              <a:rPr lang="es-ES_tradnl" sz="2000" b="1" u="sng">
                <a:latin typeface="Tahoma" pitchFamily="34" charset="0"/>
              </a:rPr>
              <a:t>EL BUEN JUGADOR EN ATAQUE</a:t>
            </a:r>
            <a:r>
              <a:rPr lang="es-ES_tradnl" sz="2000" b="1">
                <a:latin typeface="Tahoma" pitchFamily="34" charset="0"/>
              </a:rPr>
              <a:t> ES.:</a:t>
            </a:r>
          </a:p>
          <a:p>
            <a:pPr algn="ctr"/>
            <a:endParaRPr lang="es-ES_tradnl" sz="2000" b="1">
              <a:latin typeface="Tahoma" pitchFamily="34" charset="0"/>
            </a:endParaRPr>
          </a:p>
          <a:p>
            <a:pPr algn="ctr"/>
            <a:r>
              <a:rPr lang="es-ES_tradnl" sz="2000" b="1">
                <a:latin typeface="Tahoma" pitchFamily="34" charset="0"/>
              </a:rPr>
              <a:t>EL QUE CREA MUCHO PELIGRO, CON ACCIONES MUY CORTAS EN EL TIEMPO Y SABE ELEGIR LA FORMA EN QUE EL JUEGO DEBE CONTINUAR</a:t>
            </a:r>
            <a:endParaRPr lang="es-ES" sz="2000" b="1">
              <a:latin typeface="Tahoma" pitchFamily="34" charset="0"/>
            </a:endParaRPr>
          </a:p>
        </p:txBody>
      </p:sp>
      <p:graphicFrame>
        <p:nvGraphicFramePr>
          <p:cNvPr id="8199" name="Group 7"/>
          <p:cNvGraphicFramePr>
            <a:graphicFrameLocks noGrp="1"/>
          </p:cNvGraphicFramePr>
          <p:nvPr/>
        </p:nvGraphicFramePr>
        <p:xfrm>
          <a:off x="1066800" y="5410200"/>
          <a:ext cx="6781800" cy="1306830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2476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 BUEN JUGADOR EN ATAQUE ES CAPAZ DE...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CREAR MUCHO PELIGRO...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 ACCIONES RÁPIDAS Y ECONÓMICAS DE GESTOS...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ELIGE ADECUADAMENTE LA FORMA DE CONTINUAR EL JUEGO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  <a:solidFill>
            <a:srgbClr val="FFCC00"/>
          </a:solidFill>
        </p:spPr>
        <p:txBody>
          <a:bodyPr/>
          <a:lstStyle/>
          <a:p>
            <a:r>
              <a:rPr lang="es-ES_tradnl" sz="2000" b="1" dirty="0">
                <a:solidFill>
                  <a:schemeClr val="tx1"/>
                </a:solidFill>
                <a:latin typeface="Tahoma" pitchFamily="34" charset="0"/>
              </a:rPr>
              <a:t>LAS BASES DEL ENTRENAMIENTO EN ATAQUE</a:t>
            </a:r>
            <a:endParaRPr lang="es-ES" sz="2000" b="1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600200" y="914400"/>
            <a:ext cx="58674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2000" b="1" dirty="0">
                <a:latin typeface="Tahoma" pitchFamily="34" charset="0"/>
              </a:rPr>
              <a:t>LA CONSTRUCCION DEL JUEGO OFENSIVO</a:t>
            </a:r>
            <a:endParaRPr lang="es-ES" sz="2000" b="1" dirty="0">
              <a:latin typeface="Tahoma" pitchFamily="34" charset="0"/>
            </a:endParaRPr>
          </a:p>
        </p:txBody>
      </p:sp>
      <p:graphicFrame>
        <p:nvGraphicFramePr>
          <p:cNvPr id="6356" name="Group 212"/>
          <p:cNvGraphicFramePr>
            <a:graphicFrameLocks noGrp="1"/>
          </p:cNvGraphicFramePr>
          <p:nvPr/>
        </p:nvGraphicFramePr>
        <p:xfrm>
          <a:off x="228600" y="1524000"/>
          <a:ext cx="8686800" cy="5188268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373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 ATAQUE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51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OBJETIVOS.: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CONSEGUIR UN JUGADOR CON BALON EN BUENAS CIRCUNSTANCIAS PARA LANZAR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REALIZAR LANZAMIENTOS EFICACES </a:t>
                      </a: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(ver </a:t>
                      </a:r>
                      <a:r>
                        <a:rPr kumimoji="0" lang="es-ES_tradnl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metodologia</a:t>
                      </a: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-juego ofensivo)</a:t>
                      </a:r>
                      <a:endParaRPr kumimoji="0" lang="es-E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 ATAQUE SE CONSTRUYE CON TRES TAREAS BASICAS</a:t>
                      </a:r>
                      <a:endParaRPr kumimoji="0" lang="es-E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14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1º.- ACCCIONES PARA ENCONTRAR CIRCUNSTANCIAS DE LANZAMIENTO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MOMIVIENTO </a:t>
                      </a:r>
                      <a:r>
                        <a:rPr kumimoji="0" lang="es-ES" sz="12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INTENCIONAL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 DE LOS JUGADORES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2º.- TRANSPORTE DE BALON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MOVIMIENTO </a:t>
                      </a:r>
                      <a:r>
                        <a:rPr kumimoji="0" lang="es-ES_tradnl" sz="11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INTENCIONAL</a:t>
                      </a:r>
                      <a:r>
                        <a:rPr kumimoji="0" lang="es-ES_tradnl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 DEL BALON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3º.- LANZAMIENTOS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INTENCIONAL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COLECTIVAS</a:t>
                      </a:r>
                      <a:endParaRPr kumimoji="0" lang="es-E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INDIVIDUALES</a:t>
                      </a:r>
                      <a:endParaRPr kumimoji="0" lang="es-E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4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Aprovechamiento de las fijaciones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Procedimientos tácticos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Normas que implican a todos los jugadores (Sist.Of.)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Desmarques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Fintas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Fijaciones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Manejo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Bote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Recepciones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Desde diversas zonas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 formas diferentes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Con mayor y menor oposición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ADAPTADO A CADA UNA DE LAS DOS FASES DEL ATAQUE</a:t>
                      </a:r>
                      <a:endParaRPr kumimoji="0" lang="es-E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-219075" y="603250"/>
            <a:ext cx="1676400" cy="0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endParaRPr lang="es-E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1855788" y="52514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74934" name="Group 182"/>
          <p:cNvGraphicFramePr>
            <a:graphicFrameLocks noGrp="1"/>
          </p:cNvGraphicFramePr>
          <p:nvPr/>
        </p:nvGraphicFramePr>
        <p:xfrm>
          <a:off x="285720" y="819151"/>
          <a:ext cx="8429684" cy="589599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06870"/>
                <a:gridCol w="2109074"/>
                <a:gridCol w="2106870"/>
                <a:gridCol w="2106870"/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CONTRAATAQUE</a:t>
                      </a:r>
                      <a:endParaRPr kumimoji="0" lang="es-ES_tradnl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larendon Cd (W1)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ATAQUE PÒSICIONAL</a:t>
                      </a:r>
                      <a:endParaRPr kumimoji="0" lang="es-ES_tradnl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BALANCE DEFENSIVO</a:t>
                      </a:r>
                      <a:endParaRPr kumimoji="0" lang="es-ES_tradnl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DEFENSA POSICIONAL</a:t>
                      </a:r>
                      <a:endParaRPr kumimoji="0" lang="es-ES_tradnl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  <a:tr h="396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Individuales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Individuales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Individuales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Individuales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643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 transporte de balón.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utilización de los recursos de pases y recepciones en situaciones de oposición fuerte y limitación artificial del tiempo.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Ejercicios con tiempo limitado o con reglas que aceleren la toma de decisiones.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Pasar con movimientos cortos.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Engañar con la vista y con el gesto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El lanzamiento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Las habilidades para sorprender.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Lanzamientos </a:t>
                      </a: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(ver TTI, </a:t>
                      </a:r>
                      <a:r>
                        <a:rPr kumimoji="0" lang="es-ES_tradnl" sz="10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M.Laguna</a:t>
                      </a: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Con oposición</a:t>
                      </a: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La distancia de lanzamiento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La potencia, la precisión , la variedad.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La observación , la sorpresa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  <a:defRPr/>
                      </a:pPr>
                      <a:r>
                        <a:rPr kumimoji="0" lang="es-ES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Mejora del lanzamiento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 Que el balón no vaya donde la mano</a:t>
                      </a:r>
                      <a:endParaRPr kumimoji="0" lang="es-ES_tradnl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Transporte de balón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continuidad del juego en función del sistema defensivo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El ritmo de pase (cambio de ritmo).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Char char="i"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La continuidad del juego en función del sistema defensivo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  <a:defRPr/>
                      </a:pP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Los movimientos jugadores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Progresión en </a:t>
                      </a:r>
                      <a:r>
                        <a:rPr kumimoji="0" lang="es-ES_tradnl" sz="800" b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fintas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y </a:t>
                      </a:r>
                      <a:r>
                        <a:rPr kumimoji="0" lang="es-ES_tradnl" sz="800" b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desmarques</a:t>
                      </a:r>
                      <a:endParaRPr kumimoji="0" lang="es-ES" sz="800" b="1" u="sng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Importancia de la calidad en las </a:t>
                      </a:r>
                      <a:r>
                        <a:rPr kumimoji="0" lang="es-ES_tradnl" sz="800" b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fijaciones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Progresión en los con-</a:t>
                      </a:r>
                      <a:r>
                        <a:rPr kumimoji="0" lang="es-ES_tradnl" sz="8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ceptos</a:t>
                      </a: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del año anterior</a:t>
                      </a:r>
                      <a:endParaRPr kumimoji="0" lang="es-ES_tradnl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ntique Olv (W1)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 marcaje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Situación: capacidad de disuasión sobre impares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Interactuar con el atacante variando distancia, orienta-</a:t>
                      </a:r>
                      <a:r>
                        <a:rPr kumimoji="0" lang="es-ES_tradnl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ción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y gesto para evitar ajustes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 </a:t>
                      </a:r>
                      <a:endParaRPr kumimoji="0" lang="es-ES_tradnl" sz="800" u="sng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Interceptaciones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Estáticas 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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exigencias.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onotype Sort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Dinámicas 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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adaptación al espacio potencial 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onotype Sort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Ayudas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Ante el error 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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 x 2.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onotype Sort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Previas 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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Colaboración en el blocaje.</a:t>
                      </a:r>
                      <a:endParaRPr kumimoji="0" lang="es-ES_tradnl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Clarendon Cd (W1)" charset="0"/>
                        <a:cs typeface="Times New Roman" pitchFamily="18" charset="0"/>
                        <a:sym typeface="Monotype Sorts" charset="2"/>
                      </a:endParaRPr>
                    </a:p>
                  </a:txBody>
                  <a:tcPr horzOverflow="overflow"/>
                </a:tc>
              </a:tr>
              <a:tr h="401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Colectivos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Colectivos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Colectivos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Aspectos Colectivos</a:t>
                      </a:r>
                      <a:endParaRPr kumimoji="0" lang="es-ES_tradnl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5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Estudio de la fase de desarrollo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organización fase de </a:t>
                      </a:r>
                      <a:r>
                        <a:rPr kumimoji="0" lang="es-ES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iniciacion</a:t>
                      </a: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organización de los apoyos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Formas sencillas para “romper los carriles”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Las situaciones de igualdad en el desarrollo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(2x 2 y 3 x 3 …)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Las situaciones de  desigualdad en el desarrollo  </a:t>
                      </a: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(4x 3, 5 x 4, 6 x 5)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800" b="1" u="sng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Las situaciones de igualdad en el final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(6 x 6 y 5 x 5)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  <a:p>
                      <a:pPr marL="180975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arlett" pitchFamily="2" charset="2"/>
                        </a:rPr>
                        <a:t>El pase y va.</a:t>
                      </a:r>
                    </a:p>
                    <a:p>
                      <a:pPr marL="180975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arlett" pitchFamily="2" charset="2"/>
                        </a:rPr>
                        <a:t>Los cruces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1000" b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Procedimientos tácticos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Las situaciones de ventaja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Simples 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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progresión.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onotype Sort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Complejas 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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exigencia de eficacia.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onotype Sort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onotype Sorts" charset="2"/>
                        </a:rPr>
                        <a:t>Los sistemas de juego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La continuidad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charset="2"/>
                        <a:buChar char=""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El transporte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charset="2"/>
                        <a:buChar char=""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Las acciones individuales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9575" algn="l"/>
                        </a:tabLst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La utilización de movimientos colectivos.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Exigencias de los conceptos del año anterior en situaciones de mayor dificultad.</a:t>
                      </a:r>
                      <a:endParaRPr kumimoji="0" lang="es-ES" sz="800" u="none" strike="noStrike" cap="none" normalizeH="0" baseline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Entrenamiento con situaciones de dificultad aumentada artificialmente (2 balones, inferioridad numérica, etc.)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Procedimientos tácticos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Progresión en los conceptos del año anterior.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sng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Sistemas de juego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Progresión en los conceptos del año anterior.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El marcaje al pivote por pares.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La flotación.</a:t>
                      </a:r>
                      <a:endParaRPr kumimoji="0" lang="es-ES" sz="800" u="none" strike="noStrike" cap="none" normalizeH="0" baseline="0" dirty="0" smtClean="0">
                        <a:ln>
                          <a:noFill/>
                        </a:ln>
                        <a:effectLst/>
                        <a:sym typeface="Marlett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Marlett" pitchFamily="2" charset="2"/>
                        </a:rPr>
                        <a:t></a:t>
                      </a:r>
                      <a:r>
                        <a:rPr kumimoji="0" lang="es-ES_tradnl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La utilización de defensas alternativas en situaciones especiales (individual, 4:2, etc.)</a:t>
                      </a: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arlett" pitchFamily="2" charset="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4935" name="Rectangle 183"/>
          <p:cNvSpPr>
            <a:spLocks noChangeArrowheads="1"/>
          </p:cNvSpPr>
          <p:nvPr/>
        </p:nvSpPr>
        <p:spPr bwMode="auto">
          <a:xfrm>
            <a:off x="250825" y="260350"/>
            <a:ext cx="8569325" cy="304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l"/>
            <a:r>
              <a:rPr lang="es-ES_tradnl" sz="1400" b="0" dirty="0" smtClean="0"/>
              <a:t>C.B. HONDARRIBIA  -  LA BACALADERA HONDARRIBIA</a:t>
            </a:r>
            <a:endParaRPr lang="es-ES_tradnl" sz="1400" b="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  <a:solidFill>
            <a:srgbClr val="FFCC00"/>
          </a:solidFill>
        </p:spPr>
        <p:txBody>
          <a:bodyPr/>
          <a:lstStyle/>
          <a:p>
            <a:r>
              <a:rPr lang="es-ES_tradnl" sz="2000" b="1">
                <a:solidFill>
                  <a:schemeClr val="tx1"/>
                </a:solidFill>
                <a:latin typeface="Tahoma" pitchFamily="34" charset="0"/>
              </a:rPr>
              <a:t>LAS BASES DEL ENTRENAMIENTO EN DEFENSA</a:t>
            </a:r>
            <a:endParaRPr lang="es-ES" sz="2000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600200" y="914400"/>
            <a:ext cx="58674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2000" b="1">
                <a:latin typeface="Tahoma" pitchFamily="34" charset="0"/>
              </a:rPr>
              <a:t>LA CONSTRUCCION DEL JUEGO DEFENSIVO</a:t>
            </a:r>
            <a:endParaRPr lang="es-ES" sz="2000" b="1">
              <a:latin typeface="Tahoma" pitchFamily="34" charset="0"/>
            </a:endParaRPr>
          </a:p>
        </p:txBody>
      </p:sp>
      <p:graphicFrame>
        <p:nvGraphicFramePr>
          <p:cNvPr id="7243" name="Group 75"/>
          <p:cNvGraphicFramePr>
            <a:graphicFrameLocks noGrp="1"/>
          </p:cNvGraphicFramePr>
          <p:nvPr/>
        </p:nvGraphicFramePr>
        <p:xfrm>
          <a:off x="228600" y="1524000"/>
          <a:ext cx="8686800" cy="5029201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3746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 DEFENSA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31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OBJETIVOS.: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EVITAR EL GOL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RECUPERAR EL BALON</a:t>
                      </a:r>
                      <a:endParaRPr kumimoji="0" lang="es-E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48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 DEFENSA SE CONSTRUYE CON DOS TAREAS BASICAS</a:t>
                      </a:r>
                      <a:endParaRPr kumimoji="0" lang="es-E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82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1º.- OPONERSE A LOS MOVIMIENTOS EFICACES DE LOS ATACANTES</a:t>
                      </a:r>
                      <a:endParaRPr kumimoji="0" lang="es-E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2º.- OPONERSE AL BALON</a:t>
                      </a:r>
                      <a:endParaRPr kumimoji="0" lang="es-E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INDIVIDUAL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COLECTIVA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INDIVIDUAL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COLECTIVA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Marcaje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Ayudas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Procedimientos Tácticos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La Organización Colectiva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(Sistemas De Juego)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Interceptaciones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Blocaje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Colaboración en el Blocaje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 La Organización Colectiva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(Sistemas De Juego)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83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ADAPTADO A CADA UNA DE LAS DOS FASES DEL ATAQUE</a:t>
                      </a:r>
                      <a:endParaRPr kumimoji="0" lang="es-E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2421</TotalTime>
  <Words>944</Words>
  <Application>Microsoft PowerPoint</Application>
  <PresentationFormat>Presentación en pantalla (4:3)</PresentationFormat>
  <Paragraphs>153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Times New Roman</vt:lpstr>
      <vt:lpstr>Tahoma</vt:lpstr>
      <vt:lpstr>Diseño predeterminado</vt:lpstr>
      <vt:lpstr>Diapositiva 1</vt:lpstr>
      <vt:lpstr>LAS BASES DEL ENTRENAMIENTO EN ATAQUE</vt:lpstr>
      <vt:lpstr>LAS BASES DEL ENTRENAMIENTO EN ATAQUE</vt:lpstr>
      <vt:lpstr>Diapositiva 4</vt:lpstr>
      <vt:lpstr>LAS BASES DEL ENTRENAMIENTO EN DEFENSA</vt:lpstr>
    </vt:vector>
  </TitlesOfParts>
  <Company>Balonmano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BASES DEL ENTRENAMIENTO EN ATAQUE</dc:title>
  <dc:creator>Saldaña</dc:creator>
  <cp:lastModifiedBy>Javi</cp:lastModifiedBy>
  <cp:revision>23</cp:revision>
  <dcterms:created xsi:type="dcterms:W3CDTF">2004-04-01T14:56:47Z</dcterms:created>
  <dcterms:modified xsi:type="dcterms:W3CDTF">2010-08-26T13:43:25Z</dcterms:modified>
</cp:coreProperties>
</file>