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65" r:id="rId2"/>
    <p:sldId id="280" r:id="rId3"/>
    <p:sldId id="261" r:id="rId4"/>
    <p:sldId id="262" r:id="rId5"/>
    <p:sldId id="263" r:id="rId6"/>
    <p:sldId id="264" r:id="rId7"/>
    <p:sldId id="267" r:id="rId8"/>
    <p:sldId id="282" r:id="rId9"/>
    <p:sldId id="272" r:id="rId10"/>
    <p:sldId id="281" r:id="rId11"/>
    <p:sldId id="271" r:id="rId12"/>
    <p:sldId id="268" r:id="rId13"/>
    <p:sldId id="279" r:id="rId14"/>
    <p:sldId id="276" r:id="rId15"/>
    <p:sldId id="278" r:id="rId16"/>
    <p:sldId id="277" r:id="rId17"/>
    <p:sldId id="269" r:id="rId18"/>
    <p:sldId id="270" r:id="rId19"/>
    <p:sldId id="275" r:id="rId20"/>
    <p:sldId id="273" r:id="rId21"/>
    <p:sldId id="274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881" autoAdjust="0"/>
  </p:normalViewPr>
  <p:slideViewPr>
    <p:cSldViewPr>
      <p:cViewPr varScale="1">
        <p:scale>
          <a:sx n="79" d="100"/>
          <a:sy n="79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986B-1274-4AE3-91F6-F527C353E0DC}" type="datetimeFigureOut">
              <a:rPr lang="es-ES" smtClean="0"/>
              <a:t>18/08/2011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AA0B-072C-4C90-AC1D-B5D646D139D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teka.com/apuntes/comunicacion-109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="1" i="1" u="sng" dirty="0" smtClean="0"/>
              <a:t>Ver ejemplos en :  </a:t>
            </a:r>
            <a:r>
              <a:rPr lang="es-ES_tradnl" b="0" i="0" u="none" dirty="0" smtClean="0"/>
              <a:t>conductas-motrices-baloncesto.pdf</a:t>
            </a:r>
          </a:p>
          <a:p>
            <a:endParaRPr lang="es-ES_tradnl" b="1" i="1" u="sng" dirty="0" smtClean="0"/>
          </a:p>
          <a:p>
            <a:r>
              <a:rPr lang="es-ES_tradnl" b="1" i="1" u="sng" dirty="0" smtClean="0"/>
              <a:t>Conductas motrices: 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“Organización significativa del comportamiento motor”-Una conducta motriz sólo puede ser observada indirectamente-Se manifiesta mediante un comportamiento motor cuyos datos observados están dotados de sentido-Es vivido de forma consciente o inconsciente por la persona que actúa-Se trata de captar, junto a las manifestaciones observables, el significado de la vivencia tiene asociado directamente (intención, percepción, imagen mental, </a:t>
            </a:r>
            <a:r>
              <a:rPr lang="es-E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proyecto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motivación, deseo, frustración,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…) </a:t>
            </a:r>
          </a:p>
          <a:p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una finta, un desmarque, una “jugada”</a:t>
            </a:r>
            <a:endParaRPr lang="es-ES" b="0" i="1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AA0B-072C-4C90-AC1D-B5D646D139D8}" type="slidenum">
              <a:rPr lang="es-ES" smtClean="0"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1AE7BE-746B-4336-A843-A238EFA03856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79DEAF-908E-4103-97F0-970C66AA9D1C}" type="datetimeFigureOut">
              <a:rPr lang="es-ES" smtClean="0"/>
              <a:pPr/>
              <a:t>18/08/2011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Formas y sistemas de juego colectivas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Trabajo de FALTAS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034" y="1928802"/>
            <a:ext cx="835824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En el centro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2 x 2  B – E con pivote en diferentes posiciones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 Cruce B – A (con pivote en diferentes </a:t>
            </a:r>
            <a:r>
              <a:rPr lang="es-ES" sz="2400" smtClean="0"/>
              <a:t>posiciones)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34" y="1928802"/>
            <a:ext cx="828680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Trabajo de cruces + (CONTINUIDAD)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Cruce            (Con pivote en diferentes posiciones)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Contra-cruce (Con pivote en diferentes posiciones)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Cruce largo , lateral – lateral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Cruce con pivote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000240"/>
            <a:ext cx="8286808" cy="32932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Trabajo desdoblamientos CON BALON + (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CONTINUIDAD</a:t>
            </a:r>
            <a:r>
              <a:rPr lang="es-ES" sz="2400" dirty="0" smtClean="0"/>
              <a:t>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Desdoblamiento de lateral :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Corto </a:t>
            </a:r>
            <a:r>
              <a:rPr lang="es-ES" sz="2000" dirty="0" smtClean="0">
                <a:sym typeface="Wingdings" pitchFamily="2" charset="2"/>
              </a:rPr>
              <a:t> Pantalla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Largo  Situación de 1 x 1</a:t>
            </a:r>
            <a:endParaRPr lang="es-ES" sz="2000" dirty="0" smtClean="0"/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Desdoblamiento de extremo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2 x 2 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Iniciar ataque al centro sin balón.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No hacer nada </a:t>
            </a:r>
            <a:r>
              <a:rPr lang="es-ES" sz="2000" dirty="0" smtClean="0">
                <a:sym typeface="Wingdings" pitchFamily="2" charset="2"/>
              </a:rPr>
              <a:t> abrir para que inicie el ataque el central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Desdoblamiento de central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olidFill>
                  <a:srgbClr val="FF0000"/>
                </a:solidFill>
                <a:sym typeface="Wingdings" pitchFamily="2" charset="2"/>
              </a:rPr>
              <a:t>  ??????????????????????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000240"/>
            <a:ext cx="8286808" cy="236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Trabajo desdoblamientos SIN BALON + (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CONTINUIDAD</a:t>
            </a:r>
            <a:r>
              <a:rPr lang="es-ES" sz="2400" dirty="0" smtClean="0"/>
              <a:t>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Desdoblamiento de lateral :</a:t>
            </a:r>
          </a:p>
          <a:p>
            <a:pPr lvl="3">
              <a:buClr>
                <a:schemeClr val="bg2">
                  <a:lumMod val="75000"/>
                </a:schemeClr>
              </a:buClr>
            </a:pPr>
            <a:endParaRPr lang="es-ES" sz="2000" dirty="0" smtClean="0"/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Desdoblamiento de extremo</a:t>
            </a:r>
          </a:p>
          <a:p>
            <a:pPr lvl="3">
              <a:buClr>
                <a:schemeClr val="bg2">
                  <a:lumMod val="75000"/>
                </a:schemeClr>
              </a:buClr>
            </a:pPr>
            <a:endParaRPr lang="es-ES" sz="2000" dirty="0" smtClean="0">
              <a:sym typeface="Wingdings" pitchFamily="2" charset="2"/>
            </a:endParaRP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Desdoblamiento de central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Pantalla para lateral 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000240"/>
            <a:ext cx="8286808" cy="1138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Otras acciones + (CONTINUIDAD)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“Hacer saltar”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2 : 3 :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contra 5:1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contra 5:1(Zona lateral, </a:t>
            </a:r>
            <a:r>
              <a:rPr lang="es-ES" sz="2400" dirty="0" err="1" smtClean="0"/>
              <a:t>ej</a:t>
            </a:r>
            <a:r>
              <a:rPr lang="es-ES" sz="2400" dirty="0" smtClean="0"/>
              <a:t>: Pilar)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ante defensa 4:2 (Romo 9/11/2010)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2910" y="1428736"/>
            <a:ext cx="7215238" cy="3429024"/>
          </a:xfrm>
          <a:prstGeom prst="rect">
            <a:avLst/>
          </a:prstGeom>
          <a:ln w="28575">
            <a:solidFill>
              <a:srgbClr val="000066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PRIMER OBJETIVO: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Creación de un modelo teórico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OBJETIVO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Transmitirlo a los jugadores y entrenarlo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TERCER OBJETIVO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Consolidarlo y perfeccionarlo.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Superioridad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</a:t>
            </a:r>
            <a:r>
              <a:rPr lang="es-ES" sz="2400" smtClean="0"/>
              <a:t>Ataque inferioridad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927452" y="2500306"/>
            <a:ext cx="6002266" cy="193899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flatTx/>
          </a:bodyPr>
          <a:lstStyle/>
          <a:p>
            <a:pPr>
              <a:buFont typeface="Wingdings" pitchFamily="2" charset="2"/>
              <a:buChar char="q"/>
            </a:pPr>
            <a:r>
              <a:rPr lang="es-ES_tradnl" sz="2000" b="1" dirty="0" smtClean="0"/>
              <a:t>  Filosofía ofensiva</a:t>
            </a:r>
          </a:p>
          <a:p>
            <a:pPr>
              <a:buFont typeface="Wingdings" pitchFamily="2" charset="2"/>
              <a:buChar char="q"/>
            </a:pPr>
            <a:endParaRPr lang="es-ES_tradnl" sz="2000" b="1" dirty="0"/>
          </a:p>
          <a:p>
            <a:pPr>
              <a:buFont typeface="Wingdings" pitchFamily="2" charset="2"/>
              <a:buChar char="q"/>
            </a:pPr>
            <a:r>
              <a:rPr lang="es-ES_tradnl" sz="2000" b="1" dirty="0" smtClean="0"/>
              <a:t>  Conductas </a:t>
            </a:r>
            <a:r>
              <a:rPr lang="es-ES_tradnl" sz="2000" b="1" dirty="0"/>
              <a:t>motrices y comportamientos asociados al modelo de </a:t>
            </a:r>
            <a:r>
              <a:rPr lang="es-ES_tradnl" sz="2000" b="1" dirty="0" smtClean="0"/>
              <a:t>juego</a:t>
            </a:r>
          </a:p>
          <a:p>
            <a:pPr>
              <a:buFont typeface="Wingdings" pitchFamily="2" charset="2"/>
              <a:buChar char="q"/>
            </a:pPr>
            <a:endParaRPr lang="es-ES_tradnl" sz="2000" b="1" dirty="0"/>
          </a:p>
          <a:p>
            <a:pPr>
              <a:buFont typeface="Wingdings" pitchFamily="2" charset="2"/>
              <a:buChar char="q"/>
            </a:pPr>
            <a:r>
              <a:rPr lang="es-ES_tradnl" sz="2000" b="1" dirty="0" smtClean="0"/>
              <a:t>  Formas </a:t>
            </a:r>
            <a:r>
              <a:rPr lang="es-ES_tradnl" sz="2000" b="1" dirty="0"/>
              <a:t>y sistemas de juego colectivas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 rot="10800000">
            <a:off x="642911" y="1052513"/>
            <a:ext cx="1046440" cy="4826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>
            <a:spAutoFit/>
          </a:bodyPr>
          <a:lstStyle/>
          <a:p>
            <a:pPr algn="ctr"/>
            <a:r>
              <a:rPr lang="es-ES_trad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SOPORTE  FÍSICO </a:t>
            </a:r>
          </a:p>
          <a:p>
            <a:pPr algn="ctr"/>
            <a:r>
              <a:rPr lang="es-ES_trad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CARGA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063853" y="2995614"/>
            <a:ext cx="576262" cy="719138"/>
          </a:xfrm>
          <a:prstGeom prst="leftRightArrow">
            <a:avLst>
              <a:gd name="adj1" fmla="val 50000"/>
              <a:gd name="adj2" fmla="val 2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/>
          <p:cNvSpPr txBox="1">
            <a:spLocks noGrp="1" noChangeArrowheads="1"/>
          </p:cNvSpPr>
          <p:nvPr>
            <p:ph sz="quarter" idx="2"/>
          </p:nvPr>
        </p:nvSpPr>
        <p:spPr>
          <a:xfrm>
            <a:off x="642910" y="2500306"/>
            <a:ext cx="7143800" cy="3429024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s-ES_tradnl" sz="2400" dirty="0" smtClean="0">
                <a:solidFill>
                  <a:schemeClr val="bg1"/>
                </a:solidFill>
              </a:rPr>
              <a:t>Juego </a:t>
            </a:r>
            <a:r>
              <a:rPr lang="es-ES_tradnl" sz="2400" dirty="0">
                <a:solidFill>
                  <a:schemeClr val="bg1"/>
                </a:solidFill>
              </a:rPr>
              <a:t>complejo y sistematizado: </a:t>
            </a:r>
            <a:endParaRPr lang="es-ES_tradnl" sz="2400" dirty="0" smtClean="0">
              <a:solidFill>
                <a:schemeClr val="bg1"/>
              </a:solidFill>
            </a:endParaRPr>
          </a:p>
          <a:p>
            <a:pPr lvl="2">
              <a:spcBef>
                <a:spcPct val="50000"/>
              </a:spcBef>
              <a:buClr>
                <a:schemeClr val="bg1"/>
              </a:buClr>
            </a:pPr>
            <a:r>
              <a:rPr lang="es-ES_tradnl" sz="1800" dirty="0" smtClean="0">
                <a:solidFill>
                  <a:schemeClr val="bg1"/>
                </a:solidFill>
              </a:rPr>
              <a:t>sensación </a:t>
            </a:r>
            <a:r>
              <a:rPr lang="es-ES_tradnl" sz="1800" dirty="0">
                <a:solidFill>
                  <a:schemeClr val="bg1"/>
                </a:solidFill>
              </a:rPr>
              <a:t>de orden, </a:t>
            </a:r>
            <a:endParaRPr lang="es-ES_tradnl" sz="1800" dirty="0" smtClean="0">
              <a:solidFill>
                <a:schemeClr val="bg1"/>
              </a:solidFill>
            </a:endParaRPr>
          </a:p>
          <a:p>
            <a:pPr lvl="2">
              <a:spcBef>
                <a:spcPct val="50000"/>
              </a:spcBef>
              <a:buClr>
                <a:schemeClr val="bg1"/>
              </a:buClr>
            </a:pPr>
            <a:r>
              <a:rPr lang="es-ES_tradnl" sz="1800" dirty="0" smtClean="0">
                <a:solidFill>
                  <a:schemeClr val="bg1"/>
                </a:solidFill>
              </a:rPr>
              <a:t>regularidad </a:t>
            </a:r>
            <a:r>
              <a:rPr lang="es-ES_tradnl" sz="1800" dirty="0">
                <a:solidFill>
                  <a:schemeClr val="bg1"/>
                </a:solidFill>
              </a:rPr>
              <a:t>y </a:t>
            </a:r>
            <a:endParaRPr lang="es-ES_tradnl" sz="1800" dirty="0" smtClean="0">
              <a:solidFill>
                <a:schemeClr val="bg1"/>
              </a:solidFill>
            </a:endParaRPr>
          </a:p>
          <a:p>
            <a:pPr lvl="2">
              <a:spcBef>
                <a:spcPct val="50000"/>
              </a:spcBef>
              <a:buClr>
                <a:schemeClr val="bg1"/>
              </a:buClr>
            </a:pPr>
            <a:r>
              <a:rPr lang="es-ES_tradnl" sz="1800" dirty="0" smtClean="0">
                <a:solidFill>
                  <a:schemeClr val="bg1"/>
                </a:solidFill>
              </a:rPr>
              <a:t>ce </a:t>
            </a:r>
            <a:r>
              <a:rPr lang="es-ES_tradnl" sz="1800" dirty="0">
                <a:solidFill>
                  <a:schemeClr val="bg1"/>
                </a:solidFill>
              </a:rPr>
              <a:t>situaciones entrenadas.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s-ES_tradnl" sz="2400" dirty="0">
                <a:solidFill>
                  <a:schemeClr val="bg1"/>
                </a:solidFill>
              </a:rPr>
              <a:t>Plan operativo de juego previsto y organizado.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s-ES_tradnl" sz="2400" dirty="0">
                <a:solidFill>
                  <a:schemeClr val="bg1"/>
                </a:solidFill>
              </a:rPr>
              <a:t>Predominio de lo colectivo sobre lo individual.</a:t>
            </a: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Concepción del modelo de juego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42910" y="1357298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s-ES_tradnl" sz="3200" dirty="0" smtClean="0">
                <a:solidFill>
                  <a:srgbClr val="000066"/>
                </a:solidFill>
              </a:rPr>
              <a:t>Concepción estructuralista</a:t>
            </a:r>
            <a:endParaRPr lang="es-ES_tradnl" sz="32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85786" y="1571612"/>
            <a:ext cx="5929354" cy="17081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</a:t>
            </a: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</a:t>
            </a:r>
            <a:r>
              <a:rPr lang="es-ES_tradnl" sz="2400" dirty="0" smtClean="0">
                <a:solidFill>
                  <a:schemeClr val="bg1"/>
                </a:solidFill>
                <a:latin typeface="Tahoma" charset="0"/>
              </a:rPr>
              <a:t>Juego </a:t>
            </a:r>
            <a:r>
              <a:rPr lang="es-ES_tradnl" sz="2400" dirty="0">
                <a:solidFill>
                  <a:schemeClr val="bg1"/>
                </a:solidFill>
                <a:latin typeface="Tahoma" charset="0"/>
              </a:rPr>
              <a:t>sistematizado inicialmente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Procedimientos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tácticos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Coordinación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 procedimientos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Respuestas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variables</a:t>
            </a: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.</a:t>
            </a:r>
            <a:endParaRPr lang="es-ES_tradnl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85786" y="3805672"/>
            <a:ext cx="5929354" cy="20313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Sistemas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 juego</a:t>
            </a:r>
          </a:p>
          <a:p>
            <a:pPr lvl="2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Sistemática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 procedimientos  tácticos.</a:t>
            </a:r>
          </a:p>
          <a:p>
            <a:pPr lvl="2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Alternancias</a:t>
            </a:r>
            <a:endParaRPr lang="es-ES_tradnl" dirty="0">
              <a:solidFill>
                <a:schemeClr val="bg1"/>
              </a:solidFill>
              <a:latin typeface="Tahoma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Transformaciones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del sistema </a:t>
            </a:r>
          </a:p>
          <a:p>
            <a:pPr lvl="2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Variantes.</a:t>
            </a:r>
            <a:endParaRPr lang="es-ES_tradnl" dirty="0">
              <a:solidFill>
                <a:schemeClr val="bg1"/>
              </a:solidFill>
              <a:latin typeface="Tahoma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s-ES_tradnl" dirty="0">
                <a:solidFill>
                  <a:schemeClr val="bg1"/>
                </a:solidFill>
                <a:latin typeface="Tahoma" charset="0"/>
              </a:rPr>
              <a:t> </a:t>
            </a: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</a:t>
            </a: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Soluciones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en situaciones especiales.</a:t>
            </a:r>
          </a:p>
          <a:p>
            <a:pPr algn="l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Sorpresas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tácticas y estratégicas.</a:t>
            </a: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Un modelo de juego: Idea de juego ofensivo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Desarrollo de la idea ofensiva</a:t>
            </a:r>
            <a:endParaRPr lang="es-ES_tradnl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85786" y="1428736"/>
            <a:ext cx="6786610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flatTx/>
          </a:bodyPr>
          <a:lstStyle/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Filosofía ofensiva</a:t>
            </a:r>
          </a:p>
          <a:p>
            <a:pPr>
              <a:buFont typeface="Wingdings" pitchFamily="2" charset="2"/>
              <a:buChar char="q"/>
            </a:pPr>
            <a:endParaRPr lang="es-ES_tradnl" sz="1600" b="1" dirty="0"/>
          </a:p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Conductas </a:t>
            </a:r>
            <a:r>
              <a:rPr lang="es-ES_tradnl" sz="1600" b="1" dirty="0"/>
              <a:t>motrices y comportamientos asociados al modelo de </a:t>
            </a:r>
            <a:r>
              <a:rPr lang="es-ES_tradnl" sz="1600" b="1" dirty="0" smtClean="0"/>
              <a:t>juego</a:t>
            </a:r>
          </a:p>
          <a:p>
            <a:pPr>
              <a:buFont typeface="Wingdings" pitchFamily="2" charset="2"/>
              <a:buChar char="q"/>
            </a:pPr>
            <a:endParaRPr lang="es-ES_tradnl" sz="1600" b="1" dirty="0"/>
          </a:p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Formas </a:t>
            </a:r>
            <a:r>
              <a:rPr lang="es-ES_tradnl" sz="1600" b="1" dirty="0"/>
              <a:t>y sistemas de juego colectivas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Filosofía ofensiva</a:t>
            </a:r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Filosofía ofensiva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Conductas motrices y comportamientos asociados al modelo de </a:t>
            </a:r>
            <a:r>
              <a:rPr lang="es-ES_tradnl" b="1" dirty="0" smtClean="0"/>
              <a:t>juego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  <p:sp>
        <p:nvSpPr>
          <p:cNvPr id="5" name="4 Rectángulo"/>
          <p:cNvSpPr/>
          <p:nvPr/>
        </p:nvSpPr>
        <p:spPr>
          <a:xfrm>
            <a:off x="1000100" y="714356"/>
            <a:ext cx="6929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0" dirty="0" smtClean="0">
                <a:solidFill>
                  <a:srgbClr val="FF0000"/>
                </a:solidFill>
              </a:rPr>
              <a:t>Aspectos técnico- tácticos individuales</a:t>
            </a:r>
            <a:endParaRPr lang="es-E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483</TotalTime>
  <Words>562</Words>
  <Application>Microsoft Office PowerPoint</Application>
  <PresentationFormat>Presentación en pantalla (4:3)</PresentationFormat>
  <Paragraphs>103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Origen</vt:lpstr>
      <vt:lpstr>Desarrollo de la idea ofensiva</vt:lpstr>
      <vt:lpstr>Diapositiva 2</vt:lpstr>
      <vt:lpstr>Diapositiva 3</vt:lpstr>
      <vt:lpstr>Concepción del modelo de juego</vt:lpstr>
      <vt:lpstr>Un modelo de juego: Idea de juego ofensivo</vt:lpstr>
      <vt:lpstr>Desarrollo de la idea ofensiva</vt:lpstr>
      <vt:lpstr>Desarrollo de la idea ofensiva</vt:lpstr>
      <vt:lpstr>Filosofía ofensiva</vt:lpstr>
      <vt:lpstr>Desarrollo de la idea ofensiva</vt:lpstr>
      <vt:lpstr>Diapositiva 10</vt:lpstr>
      <vt:lpstr>Desarrollo de la idea ofensiva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</dc:creator>
  <cp:lastModifiedBy>Javi</cp:lastModifiedBy>
  <cp:revision>24</cp:revision>
  <dcterms:created xsi:type="dcterms:W3CDTF">2011-08-16T10:17:09Z</dcterms:created>
  <dcterms:modified xsi:type="dcterms:W3CDTF">2011-08-18T13:14:37Z</dcterms:modified>
</cp:coreProperties>
</file>