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3" r:id="rId9"/>
    <p:sldId id="258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3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06/10/2010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DEFANSA 5 : 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Ejercicios  en forma de juegos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35824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4644"/>
                <a:gridCol w="2571768"/>
                <a:gridCol w="3071836"/>
              </a:tblGrid>
              <a:tr h="1414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Defensa del castillo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(Según el esquema 3x3)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 atacantes tratan de entrar en el cuadrado com el balón en la mano, los defensores se oponen.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pueden atacar dos a la vez por la misma puerta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Desplazamientos en posición de base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Alternar desplazamientos en posición de base y en forma de carrera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68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35" name="Group 104"/>
          <p:cNvGrpSpPr>
            <a:grpSpLocks/>
          </p:cNvGrpSpPr>
          <p:nvPr/>
        </p:nvGrpSpPr>
        <p:grpSpPr bwMode="auto">
          <a:xfrm>
            <a:off x="3571868" y="1643050"/>
            <a:ext cx="1214446" cy="1071570"/>
            <a:chOff x="3141" y="2114"/>
            <a:chExt cx="7111" cy="7223"/>
          </a:xfrm>
        </p:grpSpPr>
        <p:sp>
          <p:nvSpPr>
            <p:cNvPr id="36" name="Oval 105"/>
            <p:cNvSpPr>
              <a:spLocks noChangeArrowheads="1"/>
            </p:cNvSpPr>
            <p:nvPr/>
          </p:nvSpPr>
          <p:spPr bwMode="auto">
            <a:xfrm>
              <a:off x="6561" y="2137"/>
              <a:ext cx="131" cy="1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37" name="Group 106"/>
            <p:cNvGrpSpPr>
              <a:grpSpLocks/>
            </p:cNvGrpSpPr>
            <p:nvPr/>
          </p:nvGrpSpPr>
          <p:grpSpPr bwMode="auto">
            <a:xfrm>
              <a:off x="3141" y="2114"/>
              <a:ext cx="7111" cy="7223"/>
              <a:chOff x="3081" y="2497"/>
              <a:chExt cx="7111" cy="7223"/>
            </a:xfrm>
          </p:grpSpPr>
          <p:sp>
            <p:nvSpPr>
              <p:cNvPr id="38" name="Rectangle 107"/>
              <p:cNvSpPr>
                <a:spLocks noChangeArrowheads="1"/>
              </p:cNvSpPr>
              <p:nvPr/>
            </p:nvSpPr>
            <p:spPr bwMode="auto">
              <a:xfrm>
                <a:off x="5121" y="4837"/>
                <a:ext cx="2700" cy="2520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Oval 108"/>
              <p:cNvSpPr>
                <a:spLocks noChangeArrowheads="1"/>
              </p:cNvSpPr>
              <p:nvPr/>
            </p:nvSpPr>
            <p:spPr bwMode="auto">
              <a:xfrm>
                <a:off x="6021" y="2497"/>
                <a:ext cx="391" cy="3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AutoShape 109"/>
              <p:cNvSpPr>
                <a:spLocks noChangeArrowheads="1"/>
              </p:cNvSpPr>
              <p:nvPr/>
            </p:nvSpPr>
            <p:spPr bwMode="auto">
              <a:xfrm>
                <a:off x="6021" y="4117"/>
                <a:ext cx="522" cy="382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AutoShape 110"/>
              <p:cNvSpPr>
                <a:spLocks noChangeArrowheads="1"/>
              </p:cNvSpPr>
              <p:nvPr/>
            </p:nvSpPr>
            <p:spPr bwMode="auto">
              <a:xfrm rot="-5166431">
                <a:off x="4511" y="5987"/>
                <a:ext cx="521" cy="382"/>
              </a:xfrm>
              <a:prstGeom prst="triangle">
                <a:avLst>
                  <a:gd name="adj" fmla="val 50000"/>
                </a:avLst>
              </a:prstGeom>
              <a:solidFill>
                <a:srgbClr val="FF0000">
                  <a:alpha val="50195"/>
                </a:srgbClr>
              </a:solidFill>
              <a:ln w="95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Oval 111"/>
              <p:cNvSpPr>
                <a:spLocks noChangeArrowheads="1"/>
              </p:cNvSpPr>
              <p:nvPr/>
            </p:nvSpPr>
            <p:spPr bwMode="auto">
              <a:xfrm>
                <a:off x="3681" y="5917"/>
                <a:ext cx="391" cy="382"/>
              </a:xfrm>
              <a:prstGeom prst="ellipse">
                <a:avLst/>
              </a:prstGeom>
              <a:solidFill>
                <a:srgbClr val="0000FF">
                  <a:alpha val="50195"/>
                </a:srgbClr>
              </a:solidFill>
              <a:ln w="952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AutoShape 112"/>
              <p:cNvSpPr>
                <a:spLocks noChangeArrowheads="1"/>
              </p:cNvSpPr>
              <p:nvPr/>
            </p:nvSpPr>
            <p:spPr bwMode="auto">
              <a:xfrm>
                <a:off x="5121" y="4477"/>
                <a:ext cx="180" cy="540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AutoShape 113"/>
              <p:cNvSpPr>
                <a:spLocks noChangeArrowheads="1"/>
              </p:cNvSpPr>
              <p:nvPr/>
            </p:nvSpPr>
            <p:spPr bwMode="auto">
              <a:xfrm>
                <a:off x="5121" y="6997"/>
                <a:ext cx="180" cy="540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AutoShape 114"/>
              <p:cNvSpPr>
                <a:spLocks noChangeArrowheads="1"/>
              </p:cNvSpPr>
              <p:nvPr/>
            </p:nvSpPr>
            <p:spPr bwMode="auto">
              <a:xfrm>
                <a:off x="7641" y="4477"/>
                <a:ext cx="180" cy="540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AutoShape 115"/>
              <p:cNvSpPr>
                <a:spLocks noChangeArrowheads="1"/>
              </p:cNvSpPr>
              <p:nvPr/>
            </p:nvSpPr>
            <p:spPr bwMode="auto">
              <a:xfrm>
                <a:off x="7641" y="6997"/>
                <a:ext cx="180" cy="540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Oval 116"/>
              <p:cNvSpPr>
                <a:spLocks noChangeArrowheads="1"/>
              </p:cNvSpPr>
              <p:nvPr/>
            </p:nvSpPr>
            <p:spPr bwMode="auto">
              <a:xfrm>
                <a:off x="6201" y="9337"/>
                <a:ext cx="391" cy="3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Oval 117"/>
              <p:cNvSpPr>
                <a:spLocks noChangeArrowheads="1"/>
              </p:cNvSpPr>
              <p:nvPr/>
            </p:nvSpPr>
            <p:spPr bwMode="auto">
              <a:xfrm>
                <a:off x="9801" y="5557"/>
                <a:ext cx="391" cy="3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AutoShape 118"/>
              <p:cNvSpPr>
                <a:spLocks noChangeArrowheads="1"/>
              </p:cNvSpPr>
              <p:nvPr/>
            </p:nvSpPr>
            <p:spPr bwMode="auto">
              <a:xfrm rot="10800000">
                <a:off x="6201" y="7875"/>
                <a:ext cx="522" cy="382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AutoShape 119"/>
              <p:cNvSpPr>
                <a:spLocks noChangeArrowheads="1"/>
              </p:cNvSpPr>
              <p:nvPr/>
            </p:nvSpPr>
            <p:spPr bwMode="auto">
              <a:xfrm rot="5637879">
                <a:off x="8269" y="5645"/>
                <a:ext cx="522" cy="382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Line 120"/>
              <p:cNvSpPr>
                <a:spLocks noChangeShapeType="1"/>
              </p:cNvSpPr>
              <p:nvPr/>
            </p:nvSpPr>
            <p:spPr bwMode="auto">
              <a:xfrm>
                <a:off x="6741" y="2677"/>
                <a:ext cx="306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Line 121"/>
              <p:cNvSpPr>
                <a:spLocks noChangeShapeType="1"/>
              </p:cNvSpPr>
              <p:nvPr/>
            </p:nvSpPr>
            <p:spPr bwMode="auto">
              <a:xfrm flipH="1">
                <a:off x="6561" y="5917"/>
                <a:ext cx="3240" cy="3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" name="Freeform 122"/>
              <p:cNvSpPr>
                <a:spLocks/>
              </p:cNvSpPr>
              <p:nvPr/>
            </p:nvSpPr>
            <p:spPr bwMode="auto">
              <a:xfrm>
                <a:off x="3081" y="2677"/>
                <a:ext cx="2760" cy="3240"/>
              </a:xfrm>
              <a:custGeom>
                <a:avLst/>
                <a:gdLst>
                  <a:gd name="T0" fmla="*/ 2760 w 2760"/>
                  <a:gd name="T1" fmla="*/ 0 h 3240"/>
                  <a:gd name="T2" fmla="*/ 1140 w 2760"/>
                  <a:gd name="T3" fmla="*/ 540 h 3240"/>
                  <a:gd name="T4" fmla="*/ 240 w 2760"/>
                  <a:gd name="T5" fmla="*/ 1440 h 3240"/>
                  <a:gd name="T6" fmla="*/ 60 w 2760"/>
                  <a:gd name="T7" fmla="*/ 2520 h 3240"/>
                  <a:gd name="T8" fmla="*/ 600 w 2760"/>
                  <a:gd name="T9" fmla="*/ 3240 h 3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0"/>
                  <a:gd name="T16" fmla="*/ 0 h 3240"/>
                  <a:gd name="T17" fmla="*/ 2760 w 2760"/>
                  <a:gd name="T18" fmla="*/ 3240 h 3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0" h="3240">
                    <a:moveTo>
                      <a:pt x="2760" y="0"/>
                    </a:moveTo>
                    <a:cubicBezTo>
                      <a:pt x="2160" y="150"/>
                      <a:pt x="1560" y="300"/>
                      <a:pt x="1140" y="540"/>
                    </a:cubicBezTo>
                    <a:cubicBezTo>
                      <a:pt x="720" y="780"/>
                      <a:pt x="420" y="1110"/>
                      <a:pt x="240" y="1440"/>
                    </a:cubicBezTo>
                    <a:cubicBezTo>
                      <a:pt x="60" y="1770"/>
                      <a:pt x="0" y="2220"/>
                      <a:pt x="60" y="2520"/>
                    </a:cubicBezTo>
                    <a:cubicBezTo>
                      <a:pt x="120" y="2820"/>
                      <a:pt x="510" y="3120"/>
                      <a:pt x="600" y="324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" name="Freeform 123"/>
              <p:cNvSpPr>
                <a:spLocks/>
              </p:cNvSpPr>
              <p:nvPr/>
            </p:nvSpPr>
            <p:spPr bwMode="auto">
              <a:xfrm>
                <a:off x="4341" y="3907"/>
                <a:ext cx="1680" cy="2010"/>
              </a:xfrm>
              <a:custGeom>
                <a:avLst/>
                <a:gdLst>
                  <a:gd name="T0" fmla="*/ 1680 w 1680"/>
                  <a:gd name="T1" fmla="*/ 390 h 2010"/>
                  <a:gd name="T2" fmla="*/ 1320 w 1680"/>
                  <a:gd name="T3" fmla="*/ 210 h 2010"/>
                  <a:gd name="T4" fmla="*/ 780 w 1680"/>
                  <a:gd name="T5" fmla="*/ 30 h 2010"/>
                  <a:gd name="T6" fmla="*/ 60 w 1680"/>
                  <a:gd name="T7" fmla="*/ 390 h 2010"/>
                  <a:gd name="T8" fmla="*/ 420 w 1680"/>
                  <a:gd name="T9" fmla="*/ 2010 h 20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0"/>
                  <a:gd name="T16" fmla="*/ 0 h 2010"/>
                  <a:gd name="T17" fmla="*/ 1680 w 1680"/>
                  <a:gd name="T18" fmla="*/ 2010 h 20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0" h="2010">
                    <a:moveTo>
                      <a:pt x="1680" y="390"/>
                    </a:moveTo>
                    <a:cubicBezTo>
                      <a:pt x="1575" y="330"/>
                      <a:pt x="1470" y="270"/>
                      <a:pt x="1320" y="210"/>
                    </a:cubicBezTo>
                    <a:cubicBezTo>
                      <a:pt x="1170" y="150"/>
                      <a:pt x="990" y="0"/>
                      <a:pt x="780" y="30"/>
                    </a:cubicBezTo>
                    <a:cubicBezTo>
                      <a:pt x="570" y="60"/>
                      <a:pt x="120" y="60"/>
                      <a:pt x="60" y="390"/>
                    </a:cubicBezTo>
                    <a:cubicBezTo>
                      <a:pt x="0" y="720"/>
                      <a:pt x="360" y="1740"/>
                      <a:pt x="420" y="201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Ejercicios de calentamiento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428736"/>
          <a:ext cx="8358247" cy="524385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86082"/>
                <a:gridCol w="2786083"/>
                <a:gridCol w="2786082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</a:tr>
              <a:tr h="174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785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4" name="Oval 35"/>
          <p:cNvSpPr>
            <a:spLocks noChangeArrowheads="1"/>
          </p:cNvSpPr>
          <p:nvPr/>
        </p:nvSpPr>
        <p:spPr bwMode="auto">
          <a:xfrm rot="10800000">
            <a:off x="6643702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Oval 38" descr="Diagonal descendente escura"/>
          <p:cNvSpPr>
            <a:spLocks noChangeArrowheads="1"/>
          </p:cNvSpPr>
          <p:nvPr/>
        </p:nvSpPr>
        <p:spPr bwMode="auto">
          <a:xfrm rot="10800000">
            <a:off x="7286644" y="435769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6" name="AutoShape 36"/>
          <p:cNvSpPr>
            <a:spLocks noChangeArrowheads="1"/>
          </p:cNvSpPr>
          <p:nvPr/>
        </p:nvSpPr>
        <p:spPr bwMode="auto">
          <a:xfrm rot="10800000" flipV="1">
            <a:off x="6858016" y="3786190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Line 43"/>
          <p:cNvSpPr>
            <a:spLocks noChangeShapeType="1"/>
          </p:cNvSpPr>
          <p:nvPr/>
        </p:nvSpPr>
        <p:spPr bwMode="auto">
          <a:xfrm rot="10800000">
            <a:off x="6786578" y="3643314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07" name="106 Grupo"/>
          <p:cNvGrpSpPr/>
          <p:nvPr/>
        </p:nvGrpSpPr>
        <p:grpSpPr>
          <a:xfrm>
            <a:off x="3571868" y="1571612"/>
            <a:ext cx="2143140" cy="1500198"/>
            <a:chOff x="3571868" y="1571612"/>
            <a:chExt cx="2143140" cy="1500198"/>
          </a:xfrm>
        </p:grpSpPr>
        <p:grpSp>
          <p:nvGrpSpPr>
            <p:cNvPr id="64" name="Group 26"/>
            <p:cNvGrpSpPr>
              <a:grpSpLocks/>
            </p:cNvGrpSpPr>
            <p:nvPr/>
          </p:nvGrpSpPr>
          <p:grpSpPr bwMode="auto">
            <a:xfrm rot="10800000">
              <a:off x="3571868" y="1571612"/>
              <a:ext cx="2143140" cy="1500198"/>
              <a:chOff x="1846" y="2556"/>
              <a:chExt cx="7952" cy="5822"/>
            </a:xfrm>
          </p:grpSpPr>
          <p:sp>
            <p:nvSpPr>
              <p:cNvPr id="65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9" name="AutoShape 36"/>
            <p:cNvSpPr>
              <a:spLocks noChangeArrowheads="1"/>
            </p:cNvSpPr>
            <p:nvPr/>
          </p:nvSpPr>
          <p:spPr bwMode="auto">
            <a:xfrm rot="10800000" flipV="1">
              <a:off x="4929190" y="2571744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 rot="10800000">
              <a:off x="3786182" y="1785926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Oval 35"/>
            <p:cNvSpPr>
              <a:spLocks noChangeArrowheads="1"/>
            </p:cNvSpPr>
            <p:nvPr/>
          </p:nvSpPr>
          <p:spPr bwMode="auto">
            <a:xfrm rot="10800000">
              <a:off x="3929058" y="2000240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 rot="10800000">
              <a:off x="5214942" y="2000240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5357818" y="185736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AutoShape 36"/>
            <p:cNvSpPr>
              <a:spLocks noChangeArrowheads="1"/>
            </p:cNvSpPr>
            <p:nvPr/>
          </p:nvSpPr>
          <p:spPr bwMode="auto">
            <a:xfrm rot="10800000" flipV="1">
              <a:off x="4929190" y="271462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2571744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271462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AutoShape 36"/>
            <p:cNvSpPr>
              <a:spLocks noChangeArrowheads="1"/>
            </p:cNvSpPr>
            <p:nvPr/>
          </p:nvSpPr>
          <p:spPr bwMode="auto">
            <a:xfrm rot="10800000" flipV="1">
              <a:off x="5072066" y="2285992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91 Forma libre"/>
            <p:cNvSpPr/>
            <p:nvPr/>
          </p:nvSpPr>
          <p:spPr>
            <a:xfrm>
              <a:off x="4975761" y="2101932"/>
              <a:ext cx="419595" cy="201881"/>
            </a:xfrm>
            <a:custGeom>
              <a:avLst/>
              <a:gdLst>
                <a:gd name="connsiteX0" fmla="*/ 308758 w 419595"/>
                <a:gd name="connsiteY0" fmla="*/ 0 h 201881"/>
                <a:gd name="connsiteX1" fmla="*/ 385948 w 419595"/>
                <a:gd name="connsiteY1" fmla="*/ 184068 h 201881"/>
                <a:gd name="connsiteX2" fmla="*/ 106878 w 419595"/>
                <a:gd name="connsiteY2" fmla="*/ 77190 h 201881"/>
                <a:gd name="connsiteX3" fmla="*/ 0 w 419595"/>
                <a:gd name="connsiteY3" fmla="*/ 201881 h 2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595" h="201881">
                  <a:moveTo>
                    <a:pt x="308758" y="0"/>
                  </a:moveTo>
                  <a:cubicBezTo>
                    <a:pt x="364176" y="85601"/>
                    <a:pt x="419595" y="171203"/>
                    <a:pt x="385948" y="184068"/>
                  </a:cubicBezTo>
                  <a:cubicBezTo>
                    <a:pt x="352301" y="196933"/>
                    <a:pt x="171202" y="74221"/>
                    <a:pt x="106878" y="77190"/>
                  </a:cubicBezTo>
                  <a:cubicBezTo>
                    <a:pt x="42554" y="80159"/>
                    <a:pt x="21277" y="141020"/>
                    <a:pt x="0" y="20188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92 Forma libre"/>
            <p:cNvSpPr/>
            <p:nvPr/>
          </p:nvSpPr>
          <p:spPr>
            <a:xfrm>
              <a:off x="5201392" y="1733797"/>
              <a:ext cx="462149" cy="664029"/>
            </a:xfrm>
            <a:custGeom>
              <a:avLst/>
              <a:gdLst>
                <a:gd name="connsiteX0" fmla="*/ 0 w 462149"/>
                <a:gd name="connsiteY0" fmla="*/ 641268 h 664029"/>
                <a:gd name="connsiteX1" fmla="*/ 338447 w 462149"/>
                <a:gd name="connsiteY1" fmla="*/ 570016 h 664029"/>
                <a:gd name="connsiteX2" fmla="*/ 451263 w 462149"/>
                <a:gd name="connsiteY2" fmla="*/ 77190 h 664029"/>
                <a:gd name="connsiteX3" fmla="*/ 273133 w 462149"/>
                <a:gd name="connsiteY3" fmla="*/ 106878 h 66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149" h="664029">
                  <a:moveTo>
                    <a:pt x="0" y="641268"/>
                  </a:moveTo>
                  <a:cubicBezTo>
                    <a:pt x="131618" y="652648"/>
                    <a:pt x="263237" y="664029"/>
                    <a:pt x="338447" y="570016"/>
                  </a:cubicBezTo>
                  <a:cubicBezTo>
                    <a:pt x="413657" y="476003"/>
                    <a:pt x="462149" y="154380"/>
                    <a:pt x="451263" y="77190"/>
                  </a:cubicBezTo>
                  <a:cubicBezTo>
                    <a:pt x="440377" y="0"/>
                    <a:pt x="356755" y="53439"/>
                    <a:pt x="273133" y="10687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Forma libre"/>
            <p:cNvSpPr/>
            <p:nvPr/>
          </p:nvSpPr>
          <p:spPr>
            <a:xfrm>
              <a:off x="4281055" y="2297875"/>
              <a:ext cx="688768" cy="755073"/>
            </a:xfrm>
            <a:custGeom>
              <a:avLst/>
              <a:gdLst>
                <a:gd name="connsiteX0" fmla="*/ 688768 w 688768"/>
                <a:gd name="connsiteY0" fmla="*/ 0 h 755073"/>
                <a:gd name="connsiteX1" fmla="*/ 160316 w 688768"/>
                <a:gd name="connsiteY1" fmla="*/ 659081 h 755073"/>
                <a:gd name="connsiteX2" fmla="*/ 0 w 688768"/>
                <a:gd name="connsiteY2" fmla="*/ 575954 h 755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768" h="755073">
                  <a:moveTo>
                    <a:pt x="688768" y="0"/>
                  </a:moveTo>
                  <a:cubicBezTo>
                    <a:pt x="481939" y="281544"/>
                    <a:pt x="275111" y="563089"/>
                    <a:pt x="160316" y="659081"/>
                  </a:cubicBezTo>
                  <a:cubicBezTo>
                    <a:pt x="45521" y="755073"/>
                    <a:pt x="22760" y="665513"/>
                    <a:pt x="0" y="57595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6" name="95 Conector recto de flecha"/>
            <p:cNvCxnSpPr>
              <a:stCxn id="79" idx="0"/>
              <a:endCxn id="89" idx="4"/>
            </p:cNvCxnSpPr>
            <p:nvPr/>
          </p:nvCxnSpPr>
          <p:spPr>
            <a:xfrm rot="5400000" flipH="1" flipV="1">
              <a:off x="4937906" y="2437584"/>
              <a:ext cx="193147" cy="75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Line 43"/>
            <p:cNvSpPr>
              <a:spLocks noChangeShapeType="1"/>
            </p:cNvSpPr>
            <p:nvPr/>
          </p:nvSpPr>
          <p:spPr bwMode="auto">
            <a:xfrm rot="10800000">
              <a:off x="4071933" y="2071677"/>
              <a:ext cx="905173" cy="188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Oval 84"/>
            <p:cNvSpPr>
              <a:spLocks noChangeArrowheads="1"/>
            </p:cNvSpPr>
            <p:nvPr/>
          </p:nvSpPr>
          <p:spPr bwMode="auto">
            <a:xfrm rot="10800000" flipH="1">
              <a:off x="5184779" y="2071678"/>
              <a:ext cx="30163" cy="2698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5" name="Oval 84"/>
          <p:cNvSpPr>
            <a:spLocks noChangeArrowheads="1"/>
          </p:cNvSpPr>
          <p:nvPr/>
        </p:nvSpPr>
        <p:spPr bwMode="auto">
          <a:xfrm rot="10800000" flipH="1">
            <a:off x="6796102" y="3724276"/>
            <a:ext cx="30163" cy="269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 rot="10800000">
            <a:off x="4485236" y="4746124"/>
            <a:ext cx="316404" cy="40198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84"/>
          <p:cNvSpPr>
            <a:spLocks noChangeArrowheads="1"/>
          </p:cNvSpPr>
          <p:nvPr/>
        </p:nvSpPr>
        <p:spPr bwMode="auto">
          <a:xfrm rot="10800000" flipH="1">
            <a:off x="5184779" y="3786190"/>
            <a:ext cx="30163" cy="269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95" name="94 Grupo"/>
          <p:cNvGrpSpPr/>
          <p:nvPr/>
        </p:nvGrpSpPr>
        <p:grpSpPr>
          <a:xfrm>
            <a:off x="3571868" y="3286124"/>
            <a:ext cx="2143140" cy="1477265"/>
            <a:chOff x="3571868" y="3286124"/>
            <a:chExt cx="2143140" cy="1477265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 rot="10800000">
              <a:off x="3571868" y="3286124"/>
              <a:ext cx="2143140" cy="14772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126" name="Arc 28"/>
            <p:cNvSpPr>
              <a:spLocks/>
            </p:cNvSpPr>
            <p:nvPr/>
          </p:nvSpPr>
          <p:spPr bwMode="auto">
            <a:xfrm rot="10800000" flipH="1" flipV="1">
              <a:off x="4801640" y="4172534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rot="10800000">
              <a:off x="4485236" y="4172534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rc 31"/>
            <p:cNvSpPr>
              <a:spLocks/>
            </p:cNvSpPr>
            <p:nvPr/>
          </p:nvSpPr>
          <p:spPr bwMode="auto">
            <a:xfrm rot="10800000" flipV="1">
              <a:off x="3852966" y="4172534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Arc 32"/>
            <p:cNvSpPr>
              <a:spLocks/>
            </p:cNvSpPr>
            <p:nvPr/>
          </p:nvSpPr>
          <p:spPr bwMode="auto">
            <a:xfrm rot="10800000" flipH="1" flipV="1">
              <a:off x="4801640" y="3876978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Arc 33"/>
            <p:cNvSpPr>
              <a:spLocks/>
            </p:cNvSpPr>
            <p:nvPr/>
          </p:nvSpPr>
          <p:spPr bwMode="auto">
            <a:xfrm rot="10800000" flipV="1">
              <a:off x="3571868" y="3876978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Line 34"/>
            <p:cNvSpPr>
              <a:spLocks noChangeShapeType="1"/>
            </p:cNvSpPr>
            <p:nvPr/>
          </p:nvSpPr>
          <p:spPr bwMode="auto">
            <a:xfrm rot="10800000">
              <a:off x="4485236" y="3876978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utoShape 36"/>
            <p:cNvSpPr>
              <a:spLocks noChangeArrowheads="1"/>
            </p:cNvSpPr>
            <p:nvPr/>
          </p:nvSpPr>
          <p:spPr bwMode="auto">
            <a:xfrm rot="10800000" flipV="1">
              <a:off x="4929190" y="4143380"/>
              <a:ext cx="135405" cy="9260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35"/>
            <p:cNvSpPr>
              <a:spLocks noChangeArrowheads="1"/>
            </p:cNvSpPr>
            <p:nvPr/>
          </p:nvSpPr>
          <p:spPr bwMode="auto">
            <a:xfrm rot="10800000">
              <a:off x="3786182" y="350043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auto">
            <a:xfrm rot="10800000">
              <a:off x="3929058" y="371475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Oval 35"/>
            <p:cNvSpPr>
              <a:spLocks noChangeArrowheads="1"/>
            </p:cNvSpPr>
            <p:nvPr/>
          </p:nvSpPr>
          <p:spPr bwMode="auto">
            <a:xfrm rot="10800000">
              <a:off x="5214942" y="371475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Oval 35"/>
            <p:cNvSpPr>
              <a:spLocks noChangeArrowheads="1"/>
            </p:cNvSpPr>
            <p:nvPr/>
          </p:nvSpPr>
          <p:spPr bwMode="auto">
            <a:xfrm rot="10800000">
              <a:off x="5357818" y="3571876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AutoShape 36"/>
            <p:cNvSpPr>
              <a:spLocks noChangeArrowheads="1"/>
            </p:cNvSpPr>
            <p:nvPr/>
          </p:nvSpPr>
          <p:spPr bwMode="auto">
            <a:xfrm rot="10800000" flipV="1">
              <a:off x="4143372" y="4000504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4429132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AutoShape 36"/>
            <p:cNvSpPr>
              <a:spLocks noChangeArrowheads="1"/>
            </p:cNvSpPr>
            <p:nvPr/>
          </p:nvSpPr>
          <p:spPr bwMode="auto">
            <a:xfrm rot="10800000" flipV="1">
              <a:off x="5072066" y="3929066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118 Forma libre"/>
            <p:cNvSpPr/>
            <p:nvPr/>
          </p:nvSpPr>
          <p:spPr>
            <a:xfrm>
              <a:off x="4975761" y="3816444"/>
              <a:ext cx="419595" cy="201881"/>
            </a:xfrm>
            <a:custGeom>
              <a:avLst/>
              <a:gdLst>
                <a:gd name="connsiteX0" fmla="*/ 308758 w 419595"/>
                <a:gd name="connsiteY0" fmla="*/ 0 h 201881"/>
                <a:gd name="connsiteX1" fmla="*/ 385948 w 419595"/>
                <a:gd name="connsiteY1" fmla="*/ 184068 h 201881"/>
                <a:gd name="connsiteX2" fmla="*/ 106878 w 419595"/>
                <a:gd name="connsiteY2" fmla="*/ 77190 h 201881"/>
                <a:gd name="connsiteX3" fmla="*/ 0 w 419595"/>
                <a:gd name="connsiteY3" fmla="*/ 201881 h 2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595" h="201881">
                  <a:moveTo>
                    <a:pt x="308758" y="0"/>
                  </a:moveTo>
                  <a:cubicBezTo>
                    <a:pt x="364176" y="85601"/>
                    <a:pt x="419595" y="171203"/>
                    <a:pt x="385948" y="184068"/>
                  </a:cubicBezTo>
                  <a:cubicBezTo>
                    <a:pt x="352301" y="196933"/>
                    <a:pt x="171202" y="74221"/>
                    <a:pt x="106878" y="77190"/>
                  </a:cubicBezTo>
                  <a:cubicBezTo>
                    <a:pt x="42554" y="80159"/>
                    <a:pt x="21277" y="141020"/>
                    <a:pt x="0" y="20188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2" name="121 Conector recto de flecha"/>
            <p:cNvCxnSpPr>
              <a:stCxn id="110" idx="0"/>
              <a:endCxn id="118" idx="4"/>
            </p:cNvCxnSpPr>
            <p:nvPr/>
          </p:nvCxnSpPr>
          <p:spPr>
            <a:xfrm rot="5400000" flipH="1" flipV="1">
              <a:off x="4973625" y="4044939"/>
              <a:ext cx="121709" cy="75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Line 43"/>
            <p:cNvSpPr>
              <a:spLocks noChangeShapeType="1"/>
            </p:cNvSpPr>
            <p:nvPr/>
          </p:nvSpPr>
          <p:spPr bwMode="auto">
            <a:xfrm rot="10800000" flipV="1">
              <a:off x="4000496" y="3760470"/>
              <a:ext cx="1214445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132 CuadroTexto"/>
            <p:cNvSpPr txBox="1"/>
            <p:nvPr/>
          </p:nvSpPr>
          <p:spPr>
            <a:xfrm>
              <a:off x="4286248" y="3643314"/>
              <a:ext cx="6639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5 – 6 acciones</a:t>
              </a:r>
              <a:endParaRPr lang="es-ES" sz="600" dirty="0"/>
            </a:p>
          </p:txBody>
        </p: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4357686" y="407194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Oval 35"/>
            <p:cNvSpPr>
              <a:spLocks noChangeArrowheads="1"/>
            </p:cNvSpPr>
            <p:nvPr/>
          </p:nvSpPr>
          <p:spPr bwMode="auto">
            <a:xfrm rot="10800000">
              <a:off x="4857752" y="407194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135 Forma libre"/>
            <p:cNvSpPr/>
            <p:nvPr/>
          </p:nvSpPr>
          <p:spPr>
            <a:xfrm>
              <a:off x="4237348" y="4005606"/>
              <a:ext cx="278091" cy="57347"/>
            </a:xfrm>
            <a:custGeom>
              <a:avLst/>
              <a:gdLst>
                <a:gd name="connsiteX0" fmla="*/ 0 w 278091"/>
                <a:gd name="connsiteY0" fmla="*/ 24353 h 57347"/>
                <a:gd name="connsiteX1" fmla="*/ 183823 w 278091"/>
                <a:gd name="connsiteY1" fmla="*/ 5499 h 57347"/>
                <a:gd name="connsiteX2" fmla="*/ 278091 w 278091"/>
                <a:gd name="connsiteY2" fmla="*/ 57347 h 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091" h="57347">
                  <a:moveTo>
                    <a:pt x="0" y="24353"/>
                  </a:moveTo>
                  <a:cubicBezTo>
                    <a:pt x="68737" y="12176"/>
                    <a:pt x="137475" y="0"/>
                    <a:pt x="183823" y="5499"/>
                  </a:cubicBezTo>
                  <a:cubicBezTo>
                    <a:pt x="230171" y="10998"/>
                    <a:pt x="254131" y="34172"/>
                    <a:pt x="278091" y="57347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AutoShape 36"/>
            <p:cNvSpPr>
              <a:spLocks noChangeArrowheads="1"/>
            </p:cNvSpPr>
            <p:nvPr/>
          </p:nvSpPr>
          <p:spPr bwMode="auto">
            <a:xfrm rot="10800000" flipV="1">
              <a:off x="4500562" y="4000504"/>
              <a:ext cx="135405" cy="9260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AutoShape 36"/>
            <p:cNvSpPr>
              <a:spLocks noChangeArrowheads="1"/>
            </p:cNvSpPr>
            <p:nvPr/>
          </p:nvSpPr>
          <p:spPr bwMode="auto">
            <a:xfrm rot="10800000" flipV="1">
              <a:off x="4929190" y="4429132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" name="AutoShape 50"/>
          <p:cNvSpPr>
            <a:spLocks noChangeArrowheads="1"/>
          </p:cNvSpPr>
          <p:nvPr/>
        </p:nvSpPr>
        <p:spPr bwMode="auto">
          <a:xfrm rot="10800000" flipV="1">
            <a:off x="6643702" y="378619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62" name="161 Grupo"/>
          <p:cNvGrpSpPr/>
          <p:nvPr/>
        </p:nvGrpSpPr>
        <p:grpSpPr>
          <a:xfrm>
            <a:off x="3571868" y="5000636"/>
            <a:ext cx="2143140" cy="1477265"/>
            <a:chOff x="3571868" y="5000636"/>
            <a:chExt cx="2143140" cy="1477265"/>
          </a:xfrm>
        </p:grpSpPr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 rot="10800000">
              <a:off x="3571868" y="5000636"/>
              <a:ext cx="2143140" cy="14772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99" name="Arc 28"/>
            <p:cNvSpPr>
              <a:spLocks/>
            </p:cNvSpPr>
            <p:nvPr/>
          </p:nvSpPr>
          <p:spPr bwMode="auto">
            <a:xfrm rot="10800000" flipH="1" flipV="1">
              <a:off x="4801640" y="5887046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 rot="10800000">
              <a:off x="4485236" y="5887046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Arc 31"/>
            <p:cNvSpPr>
              <a:spLocks/>
            </p:cNvSpPr>
            <p:nvPr/>
          </p:nvSpPr>
          <p:spPr bwMode="auto">
            <a:xfrm rot="10800000" flipV="1">
              <a:off x="3852966" y="5887046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Arc 32"/>
            <p:cNvSpPr>
              <a:spLocks/>
            </p:cNvSpPr>
            <p:nvPr/>
          </p:nvSpPr>
          <p:spPr bwMode="auto">
            <a:xfrm rot="10800000" flipH="1" flipV="1">
              <a:off x="4801640" y="5591490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Arc 33"/>
            <p:cNvSpPr>
              <a:spLocks/>
            </p:cNvSpPr>
            <p:nvPr/>
          </p:nvSpPr>
          <p:spPr bwMode="auto">
            <a:xfrm rot="10800000" flipV="1">
              <a:off x="3571868" y="5591490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Line 34"/>
            <p:cNvSpPr>
              <a:spLocks noChangeShapeType="1"/>
            </p:cNvSpPr>
            <p:nvPr/>
          </p:nvSpPr>
          <p:spPr bwMode="auto">
            <a:xfrm rot="10800000">
              <a:off x="4485236" y="5591490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 rot="10800000">
              <a:off x="3786182" y="5214950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Oval 35"/>
            <p:cNvSpPr>
              <a:spLocks noChangeArrowheads="1"/>
            </p:cNvSpPr>
            <p:nvPr/>
          </p:nvSpPr>
          <p:spPr bwMode="auto">
            <a:xfrm rot="10800000">
              <a:off x="3857620" y="550070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Oval 35"/>
            <p:cNvSpPr>
              <a:spLocks noChangeArrowheads="1"/>
            </p:cNvSpPr>
            <p:nvPr/>
          </p:nvSpPr>
          <p:spPr bwMode="auto">
            <a:xfrm rot="10800000">
              <a:off x="5214942" y="542926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Oval 35"/>
            <p:cNvSpPr>
              <a:spLocks noChangeArrowheads="1"/>
            </p:cNvSpPr>
            <p:nvPr/>
          </p:nvSpPr>
          <p:spPr bwMode="auto">
            <a:xfrm rot="10800000">
              <a:off x="5357818" y="528638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AutoShape 36"/>
            <p:cNvSpPr>
              <a:spLocks noChangeArrowheads="1"/>
            </p:cNvSpPr>
            <p:nvPr/>
          </p:nvSpPr>
          <p:spPr bwMode="auto">
            <a:xfrm rot="10800000" flipV="1">
              <a:off x="4143372" y="5715016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AutoShape 36"/>
            <p:cNvSpPr>
              <a:spLocks noChangeArrowheads="1"/>
            </p:cNvSpPr>
            <p:nvPr/>
          </p:nvSpPr>
          <p:spPr bwMode="auto">
            <a:xfrm rot="10800000" flipV="1">
              <a:off x="3857620" y="592933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AutoShape 36"/>
            <p:cNvSpPr>
              <a:spLocks noChangeArrowheads="1"/>
            </p:cNvSpPr>
            <p:nvPr/>
          </p:nvSpPr>
          <p:spPr bwMode="auto">
            <a:xfrm rot="10800000" flipV="1">
              <a:off x="5000628" y="564357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143 Forma libre"/>
            <p:cNvSpPr/>
            <p:nvPr/>
          </p:nvSpPr>
          <p:spPr>
            <a:xfrm>
              <a:off x="4975761" y="5530956"/>
              <a:ext cx="419595" cy="201881"/>
            </a:xfrm>
            <a:custGeom>
              <a:avLst/>
              <a:gdLst>
                <a:gd name="connsiteX0" fmla="*/ 308758 w 419595"/>
                <a:gd name="connsiteY0" fmla="*/ 0 h 201881"/>
                <a:gd name="connsiteX1" fmla="*/ 385948 w 419595"/>
                <a:gd name="connsiteY1" fmla="*/ 184068 h 201881"/>
                <a:gd name="connsiteX2" fmla="*/ 106878 w 419595"/>
                <a:gd name="connsiteY2" fmla="*/ 77190 h 201881"/>
                <a:gd name="connsiteX3" fmla="*/ 0 w 419595"/>
                <a:gd name="connsiteY3" fmla="*/ 201881 h 2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595" h="201881">
                  <a:moveTo>
                    <a:pt x="308758" y="0"/>
                  </a:moveTo>
                  <a:cubicBezTo>
                    <a:pt x="364176" y="85601"/>
                    <a:pt x="419595" y="171203"/>
                    <a:pt x="385948" y="184068"/>
                  </a:cubicBezTo>
                  <a:cubicBezTo>
                    <a:pt x="352301" y="196933"/>
                    <a:pt x="171202" y="74221"/>
                    <a:pt x="106878" y="77190"/>
                  </a:cubicBezTo>
                  <a:cubicBezTo>
                    <a:pt x="42554" y="80159"/>
                    <a:pt x="21277" y="141020"/>
                    <a:pt x="0" y="20188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 rot="10800000" flipV="1">
              <a:off x="4000496" y="5474982"/>
              <a:ext cx="1214445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Oval 35"/>
            <p:cNvSpPr>
              <a:spLocks noChangeArrowheads="1"/>
            </p:cNvSpPr>
            <p:nvPr/>
          </p:nvSpPr>
          <p:spPr bwMode="auto">
            <a:xfrm rot="10800000">
              <a:off x="4286248" y="578645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Oval 35"/>
            <p:cNvSpPr>
              <a:spLocks noChangeArrowheads="1"/>
            </p:cNvSpPr>
            <p:nvPr/>
          </p:nvSpPr>
          <p:spPr bwMode="auto">
            <a:xfrm rot="10800000">
              <a:off x="5214942" y="600076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AutoShape 36"/>
            <p:cNvSpPr>
              <a:spLocks noChangeArrowheads="1"/>
            </p:cNvSpPr>
            <p:nvPr/>
          </p:nvSpPr>
          <p:spPr bwMode="auto">
            <a:xfrm rot="10800000" flipV="1">
              <a:off x="5357818" y="592933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Oval 35"/>
            <p:cNvSpPr>
              <a:spLocks noChangeArrowheads="1"/>
            </p:cNvSpPr>
            <p:nvPr/>
          </p:nvSpPr>
          <p:spPr bwMode="auto">
            <a:xfrm rot="10800000">
              <a:off x="5572132" y="621508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Oval 35"/>
            <p:cNvSpPr>
              <a:spLocks noChangeArrowheads="1"/>
            </p:cNvSpPr>
            <p:nvPr/>
          </p:nvSpPr>
          <p:spPr bwMode="auto">
            <a:xfrm rot="10800000">
              <a:off x="3643306" y="621508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AutoShape 50"/>
            <p:cNvSpPr>
              <a:spLocks noChangeArrowheads="1"/>
            </p:cNvSpPr>
            <p:nvPr/>
          </p:nvSpPr>
          <p:spPr bwMode="auto">
            <a:xfrm rot="10800000" flipV="1">
              <a:off x="4786314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AutoShape 50"/>
            <p:cNvSpPr>
              <a:spLocks noChangeArrowheads="1"/>
            </p:cNvSpPr>
            <p:nvPr/>
          </p:nvSpPr>
          <p:spPr bwMode="auto">
            <a:xfrm rot="10800000" flipV="1">
              <a:off x="4429124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Line 43"/>
            <p:cNvSpPr>
              <a:spLocks noChangeShapeType="1"/>
            </p:cNvSpPr>
            <p:nvPr/>
          </p:nvSpPr>
          <p:spPr bwMode="auto">
            <a:xfrm rot="10800000" flipV="1">
              <a:off x="5214941" y="5500702"/>
              <a:ext cx="47917" cy="5000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8" name="Line 43"/>
          <p:cNvSpPr>
            <a:spLocks noChangeShapeType="1"/>
          </p:cNvSpPr>
          <p:nvPr/>
        </p:nvSpPr>
        <p:spPr bwMode="auto">
          <a:xfrm rot="10800000" flipH="1" flipV="1">
            <a:off x="5262858" y="5500702"/>
            <a:ext cx="380711" cy="71438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Ejercicios genéricos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358247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86082"/>
                <a:gridCol w="2786083"/>
                <a:gridCol w="2786082"/>
              </a:tblGrid>
              <a:tr h="1414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1X1 Defensor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(Visión defensiva)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Equilibrio en los desplazamientos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Engañar, no declarar las intenciones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Amenazar los pases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Variar, no actuar siempre de la misma forma</a:t>
                      </a:r>
                    </a:p>
                  </a:txBody>
                  <a:tcPr horzOverflow="overflow"/>
                </a:tc>
              </a:tr>
              <a:tr h="168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1X1 Defensor en desventaja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(Visión defensiva)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Cuando el atacante pasa a los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pasadores el defensor debe de tocar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uno de los conos antes de defender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Organización en diferentes puestos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Específicos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Equilibrio en los desplazamientos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Engañar, no declarar las intenciones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Amenazar los pases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Variar, no actuar siempre de la misma forma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43306" y="3000372"/>
            <a:ext cx="2071702" cy="1428760"/>
            <a:chOff x="2245" y="482"/>
            <a:chExt cx="1224" cy="864"/>
          </a:xfrm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2245" y="482"/>
              <a:ext cx="1224" cy="864"/>
              <a:chOff x="2245" y="482"/>
              <a:chExt cx="1224" cy="864"/>
            </a:xfrm>
          </p:grpSpPr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 rot="10800000">
                <a:off x="2245" y="482"/>
                <a:ext cx="1224" cy="864"/>
                <a:chOff x="1846" y="2556"/>
                <a:chExt cx="7952" cy="5822"/>
              </a:xfrm>
            </p:grpSpPr>
            <p:sp>
              <p:nvSpPr>
                <p:cNvPr id="26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6" y="2645"/>
                  <a:ext cx="7952" cy="5733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7" name="Arc 28"/>
                <p:cNvSpPr>
                  <a:spLocks/>
                </p:cNvSpPr>
                <p:nvPr/>
              </p:nvSpPr>
              <p:spPr bwMode="auto">
                <a:xfrm flipH="1" flipV="1">
                  <a:off x="2889" y="2645"/>
                  <a:ext cx="2346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8" name="Line 29"/>
                <p:cNvSpPr>
                  <a:spLocks noChangeShapeType="1"/>
                </p:cNvSpPr>
                <p:nvPr/>
              </p:nvSpPr>
              <p:spPr bwMode="auto">
                <a:xfrm>
                  <a:off x="5235" y="4938"/>
                  <a:ext cx="11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9" name="Rectangle 30"/>
                <p:cNvSpPr>
                  <a:spLocks noChangeArrowheads="1"/>
                </p:cNvSpPr>
                <p:nvPr/>
              </p:nvSpPr>
              <p:spPr bwMode="auto">
                <a:xfrm>
                  <a:off x="5235" y="2556"/>
                  <a:ext cx="1174" cy="15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" name="Arc 31"/>
                <p:cNvSpPr>
                  <a:spLocks/>
                </p:cNvSpPr>
                <p:nvPr/>
              </p:nvSpPr>
              <p:spPr bwMode="auto">
                <a:xfrm flipV="1">
                  <a:off x="6409" y="2645"/>
                  <a:ext cx="2346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1" name="Arc 32"/>
                <p:cNvSpPr>
                  <a:spLocks/>
                </p:cNvSpPr>
                <p:nvPr/>
              </p:nvSpPr>
              <p:spPr bwMode="auto">
                <a:xfrm flipH="1" flipV="1">
                  <a:off x="1846" y="3792"/>
                  <a:ext cx="3389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2" name="Arc 33"/>
                <p:cNvSpPr>
                  <a:spLocks/>
                </p:cNvSpPr>
                <p:nvPr/>
              </p:nvSpPr>
              <p:spPr bwMode="auto">
                <a:xfrm flipV="1">
                  <a:off x="6409" y="3792"/>
                  <a:ext cx="3389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3" name="Line 34"/>
                <p:cNvSpPr>
                  <a:spLocks noChangeShapeType="1"/>
                </p:cNvSpPr>
                <p:nvPr/>
              </p:nvSpPr>
              <p:spPr bwMode="auto">
                <a:xfrm>
                  <a:off x="5235" y="6085"/>
                  <a:ext cx="11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2" name="Oval 35"/>
              <p:cNvSpPr>
                <a:spLocks noChangeArrowheads="1"/>
              </p:cNvSpPr>
              <p:nvPr/>
            </p:nvSpPr>
            <p:spPr bwMode="auto">
              <a:xfrm rot="10800000">
                <a:off x="2834" y="524"/>
                <a:ext cx="60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2804" y="1253"/>
                <a:ext cx="80" cy="5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" name="Oval 37"/>
              <p:cNvSpPr>
                <a:spLocks noChangeArrowheads="1"/>
              </p:cNvSpPr>
              <p:nvPr/>
            </p:nvSpPr>
            <p:spPr bwMode="auto">
              <a:xfrm rot="10800000">
                <a:off x="2806" y="540"/>
                <a:ext cx="21" cy="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" name="Oval 38" descr="Diagonal descendente escura"/>
              <p:cNvSpPr>
                <a:spLocks noChangeArrowheads="1"/>
              </p:cNvSpPr>
              <p:nvPr/>
            </p:nvSpPr>
            <p:spPr bwMode="auto">
              <a:xfrm rot="10800000">
                <a:off x="3122" y="780"/>
                <a:ext cx="60" cy="57"/>
              </a:xfrm>
              <a:prstGeom prst="ellipse">
                <a:avLst/>
              </a:prstGeom>
              <a:pattFill prst="dkDnDiag">
                <a:fgClr>
                  <a:srgbClr val="000080"/>
                </a:fgClr>
                <a:bgClr>
                  <a:srgbClr val="FFFFFF"/>
                </a:bgClr>
              </a:patt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Oval 39" descr="Diagonal descendente escura"/>
              <p:cNvSpPr>
                <a:spLocks noChangeArrowheads="1"/>
              </p:cNvSpPr>
              <p:nvPr/>
            </p:nvSpPr>
            <p:spPr bwMode="auto">
              <a:xfrm rot="10800000">
                <a:off x="2479" y="780"/>
                <a:ext cx="60" cy="57"/>
              </a:xfrm>
              <a:prstGeom prst="ellipse">
                <a:avLst/>
              </a:prstGeom>
              <a:pattFill prst="dkDnDiag">
                <a:fgClr>
                  <a:srgbClr val="000080"/>
                </a:fgClr>
                <a:bgClr>
                  <a:srgbClr val="FFFFFF"/>
                </a:bgClr>
              </a:patt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AutoShape 40"/>
              <p:cNvSpPr>
                <a:spLocks noChangeArrowheads="1"/>
              </p:cNvSpPr>
              <p:nvPr/>
            </p:nvSpPr>
            <p:spPr bwMode="auto">
              <a:xfrm rot="10800000" flipV="1">
                <a:off x="2799" y="924"/>
                <a:ext cx="80" cy="56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AutoShape 41"/>
              <p:cNvSpPr>
                <a:spLocks noChangeArrowheads="1"/>
              </p:cNvSpPr>
              <p:nvPr/>
            </p:nvSpPr>
            <p:spPr bwMode="auto">
              <a:xfrm rot="10800000" flipV="1">
                <a:off x="2973" y="863"/>
                <a:ext cx="80" cy="57"/>
              </a:xfrm>
              <a:prstGeom prst="triangle">
                <a:avLst>
                  <a:gd name="adj" fmla="val 50000"/>
                </a:avLst>
              </a:prstGeom>
              <a:solidFill>
                <a:srgbClr val="FF0000">
                  <a:alpha val="50195"/>
                </a:srgbClr>
              </a:solidFill>
              <a:ln w="95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 rot="10800000" flipH="1" flipV="1">
                <a:off x="2832" y="569"/>
                <a:ext cx="284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 rot="10800000">
                <a:off x="2538" y="817"/>
                <a:ext cx="5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 rot="10800000" flipH="1" flipV="1">
                <a:off x="2516" y="838"/>
                <a:ext cx="155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AutoShape 45"/>
              <p:cNvSpPr>
                <a:spLocks noChangeArrowheads="1"/>
              </p:cNvSpPr>
              <p:nvPr/>
            </p:nvSpPr>
            <p:spPr bwMode="auto">
              <a:xfrm rot="9804243">
                <a:off x="2754" y="988"/>
                <a:ext cx="22" cy="85"/>
              </a:xfrm>
              <a:prstGeom prst="upArrow">
                <a:avLst>
                  <a:gd name="adj1" fmla="val 50000"/>
                  <a:gd name="adj2" fmla="val 9659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2638" y="970"/>
                <a:ext cx="166" cy="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 rot="10800000" flipH="1">
                <a:off x="2638" y="890"/>
                <a:ext cx="332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8"/>
              <p:cNvSpPr>
                <a:spLocks/>
              </p:cNvSpPr>
              <p:nvPr/>
            </p:nvSpPr>
            <p:spPr bwMode="auto">
              <a:xfrm rot="10800000">
                <a:off x="2738" y="543"/>
                <a:ext cx="319" cy="427"/>
              </a:xfrm>
              <a:custGeom>
                <a:avLst/>
                <a:gdLst>
                  <a:gd name="T0" fmla="*/ 171 w 2070"/>
                  <a:gd name="T1" fmla="*/ 427 h 2880"/>
                  <a:gd name="T2" fmla="*/ 60 w 2070"/>
                  <a:gd name="T3" fmla="*/ 347 h 2880"/>
                  <a:gd name="T4" fmla="*/ 5 w 2070"/>
                  <a:gd name="T5" fmla="*/ 133 h 2880"/>
                  <a:gd name="T6" fmla="*/ 32 w 2070"/>
                  <a:gd name="T7" fmla="*/ 160 h 2880"/>
                  <a:gd name="T8" fmla="*/ 88 w 2070"/>
                  <a:gd name="T9" fmla="*/ 187 h 2880"/>
                  <a:gd name="T10" fmla="*/ 171 w 2070"/>
                  <a:gd name="T11" fmla="*/ 187 h 2880"/>
                  <a:gd name="T12" fmla="*/ 254 w 2070"/>
                  <a:gd name="T13" fmla="*/ 160 h 2880"/>
                  <a:gd name="T14" fmla="*/ 310 w 2070"/>
                  <a:gd name="T15" fmla="*/ 53 h 2880"/>
                  <a:gd name="T16" fmla="*/ 310 w 2070"/>
                  <a:gd name="T17" fmla="*/ 0 h 28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70"/>
                  <a:gd name="T28" fmla="*/ 0 h 2880"/>
                  <a:gd name="T29" fmla="*/ 2070 w 2070"/>
                  <a:gd name="T30" fmla="*/ 2880 h 28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70" h="2880">
                    <a:moveTo>
                      <a:pt x="1110" y="2880"/>
                    </a:moveTo>
                    <a:cubicBezTo>
                      <a:pt x="840" y="2775"/>
                      <a:pt x="570" y="2670"/>
                      <a:pt x="390" y="2340"/>
                    </a:cubicBezTo>
                    <a:cubicBezTo>
                      <a:pt x="210" y="2010"/>
                      <a:pt x="60" y="1110"/>
                      <a:pt x="30" y="900"/>
                    </a:cubicBezTo>
                    <a:cubicBezTo>
                      <a:pt x="0" y="690"/>
                      <a:pt x="120" y="1020"/>
                      <a:pt x="210" y="1080"/>
                    </a:cubicBezTo>
                    <a:cubicBezTo>
                      <a:pt x="300" y="1140"/>
                      <a:pt x="420" y="1230"/>
                      <a:pt x="570" y="1260"/>
                    </a:cubicBezTo>
                    <a:cubicBezTo>
                      <a:pt x="720" y="1290"/>
                      <a:pt x="930" y="1290"/>
                      <a:pt x="1110" y="1260"/>
                    </a:cubicBezTo>
                    <a:cubicBezTo>
                      <a:pt x="1290" y="1230"/>
                      <a:pt x="1500" y="1230"/>
                      <a:pt x="1650" y="1080"/>
                    </a:cubicBezTo>
                    <a:cubicBezTo>
                      <a:pt x="1800" y="930"/>
                      <a:pt x="1950" y="540"/>
                      <a:pt x="2010" y="360"/>
                    </a:cubicBezTo>
                    <a:cubicBezTo>
                      <a:pt x="2070" y="180"/>
                      <a:pt x="2010" y="60"/>
                      <a:pt x="2010" y="0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2606" y="935"/>
              <a:ext cx="443" cy="86"/>
              <a:chOff x="2606" y="935"/>
              <a:chExt cx="443" cy="86"/>
            </a:xfrm>
          </p:grpSpPr>
          <p:sp>
            <p:nvSpPr>
              <p:cNvPr id="9" name="AutoShape 50"/>
              <p:cNvSpPr>
                <a:spLocks noChangeArrowheads="1"/>
              </p:cNvSpPr>
              <p:nvPr/>
            </p:nvSpPr>
            <p:spPr bwMode="auto">
              <a:xfrm rot="10800000" flipV="1">
                <a:off x="3027" y="935"/>
                <a:ext cx="22" cy="6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AutoShape 51"/>
              <p:cNvSpPr>
                <a:spLocks noChangeArrowheads="1"/>
              </p:cNvSpPr>
              <p:nvPr/>
            </p:nvSpPr>
            <p:spPr bwMode="auto">
              <a:xfrm rot="10800000" flipV="1">
                <a:off x="2606" y="957"/>
                <a:ext cx="22" cy="6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358247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86082"/>
                <a:gridCol w="2786083"/>
                <a:gridCol w="2786082"/>
              </a:tblGrid>
              <a:tr h="1414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</a:tr>
              <a:tr h="168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4" name="3 Grupo"/>
          <p:cNvGrpSpPr/>
          <p:nvPr/>
        </p:nvGrpSpPr>
        <p:grpSpPr>
          <a:xfrm>
            <a:off x="3571868" y="3000372"/>
            <a:ext cx="2143140" cy="1477265"/>
            <a:chOff x="3571868" y="3286124"/>
            <a:chExt cx="2143140" cy="1477265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 rot="10800000">
              <a:off x="3571868" y="3286124"/>
              <a:ext cx="2143140" cy="14772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7" name="Arc 28"/>
            <p:cNvSpPr>
              <a:spLocks/>
            </p:cNvSpPr>
            <p:nvPr/>
          </p:nvSpPr>
          <p:spPr bwMode="auto">
            <a:xfrm rot="10800000" flipH="1" flipV="1">
              <a:off x="4801640" y="4172534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 rot="10800000">
              <a:off x="4485236" y="4172534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Arc 31"/>
            <p:cNvSpPr>
              <a:spLocks/>
            </p:cNvSpPr>
            <p:nvPr/>
          </p:nvSpPr>
          <p:spPr bwMode="auto">
            <a:xfrm rot="10800000" flipV="1">
              <a:off x="3852966" y="4172534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Arc 32"/>
            <p:cNvSpPr>
              <a:spLocks/>
            </p:cNvSpPr>
            <p:nvPr/>
          </p:nvSpPr>
          <p:spPr bwMode="auto">
            <a:xfrm rot="10800000" flipH="1" flipV="1">
              <a:off x="4801640" y="3876978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Arc 33"/>
            <p:cNvSpPr>
              <a:spLocks/>
            </p:cNvSpPr>
            <p:nvPr/>
          </p:nvSpPr>
          <p:spPr bwMode="auto">
            <a:xfrm rot="10800000" flipV="1">
              <a:off x="3571868" y="3876978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rot="10800000">
              <a:off x="4485236" y="3876978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AutoShape 36"/>
            <p:cNvSpPr>
              <a:spLocks noChangeArrowheads="1"/>
            </p:cNvSpPr>
            <p:nvPr/>
          </p:nvSpPr>
          <p:spPr bwMode="auto">
            <a:xfrm rot="10800000" flipV="1">
              <a:off x="4929190" y="4143380"/>
              <a:ext cx="135405" cy="9260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 rot="10800000">
              <a:off x="3786182" y="350043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Oval 35"/>
            <p:cNvSpPr>
              <a:spLocks noChangeArrowheads="1"/>
            </p:cNvSpPr>
            <p:nvPr/>
          </p:nvSpPr>
          <p:spPr bwMode="auto">
            <a:xfrm rot="10800000">
              <a:off x="3929058" y="371475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auto">
            <a:xfrm rot="10800000">
              <a:off x="5214942" y="371475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 rot="10800000">
              <a:off x="5357818" y="3571876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 rot="10800000" flipV="1">
              <a:off x="4143372" y="4000504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4429132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0800000" flipV="1">
              <a:off x="5072066" y="3929066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4975761" y="3816444"/>
              <a:ext cx="419595" cy="201881"/>
            </a:xfrm>
            <a:custGeom>
              <a:avLst/>
              <a:gdLst>
                <a:gd name="connsiteX0" fmla="*/ 308758 w 419595"/>
                <a:gd name="connsiteY0" fmla="*/ 0 h 201881"/>
                <a:gd name="connsiteX1" fmla="*/ 385948 w 419595"/>
                <a:gd name="connsiteY1" fmla="*/ 184068 h 201881"/>
                <a:gd name="connsiteX2" fmla="*/ 106878 w 419595"/>
                <a:gd name="connsiteY2" fmla="*/ 77190 h 201881"/>
                <a:gd name="connsiteX3" fmla="*/ 0 w 419595"/>
                <a:gd name="connsiteY3" fmla="*/ 201881 h 2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595" h="201881">
                  <a:moveTo>
                    <a:pt x="308758" y="0"/>
                  </a:moveTo>
                  <a:cubicBezTo>
                    <a:pt x="364176" y="85601"/>
                    <a:pt x="419595" y="171203"/>
                    <a:pt x="385948" y="184068"/>
                  </a:cubicBezTo>
                  <a:cubicBezTo>
                    <a:pt x="352301" y="196933"/>
                    <a:pt x="171202" y="74221"/>
                    <a:pt x="106878" y="77190"/>
                  </a:cubicBezTo>
                  <a:cubicBezTo>
                    <a:pt x="42554" y="80159"/>
                    <a:pt x="21277" y="141020"/>
                    <a:pt x="0" y="20188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21 Conector recto de flecha"/>
            <p:cNvCxnSpPr>
              <a:stCxn id="13" idx="0"/>
              <a:endCxn id="20" idx="4"/>
            </p:cNvCxnSpPr>
            <p:nvPr/>
          </p:nvCxnSpPr>
          <p:spPr>
            <a:xfrm rot="5400000" flipH="1" flipV="1">
              <a:off x="4973625" y="4044939"/>
              <a:ext cx="121709" cy="75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 rot="10800000" flipV="1">
              <a:off x="4000496" y="3760470"/>
              <a:ext cx="1214445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286248" y="3643314"/>
              <a:ext cx="6639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5 – 6 acciones</a:t>
              </a:r>
              <a:endParaRPr lang="es-ES" sz="600" dirty="0"/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 rot="10800000">
              <a:off x="4357686" y="407194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 rot="10800000">
              <a:off x="4857752" y="407194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26 Forma libre"/>
            <p:cNvSpPr/>
            <p:nvPr/>
          </p:nvSpPr>
          <p:spPr>
            <a:xfrm>
              <a:off x="4237348" y="4005606"/>
              <a:ext cx="278091" cy="57347"/>
            </a:xfrm>
            <a:custGeom>
              <a:avLst/>
              <a:gdLst>
                <a:gd name="connsiteX0" fmla="*/ 0 w 278091"/>
                <a:gd name="connsiteY0" fmla="*/ 24353 h 57347"/>
                <a:gd name="connsiteX1" fmla="*/ 183823 w 278091"/>
                <a:gd name="connsiteY1" fmla="*/ 5499 h 57347"/>
                <a:gd name="connsiteX2" fmla="*/ 278091 w 278091"/>
                <a:gd name="connsiteY2" fmla="*/ 57347 h 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091" h="57347">
                  <a:moveTo>
                    <a:pt x="0" y="24353"/>
                  </a:moveTo>
                  <a:cubicBezTo>
                    <a:pt x="68737" y="12176"/>
                    <a:pt x="137475" y="0"/>
                    <a:pt x="183823" y="5499"/>
                  </a:cubicBezTo>
                  <a:cubicBezTo>
                    <a:pt x="230171" y="10998"/>
                    <a:pt x="254131" y="34172"/>
                    <a:pt x="278091" y="57347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AutoShape 36"/>
            <p:cNvSpPr>
              <a:spLocks noChangeArrowheads="1"/>
            </p:cNvSpPr>
            <p:nvPr/>
          </p:nvSpPr>
          <p:spPr bwMode="auto">
            <a:xfrm rot="10800000" flipV="1">
              <a:off x="4500562" y="4000504"/>
              <a:ext cx="135405" cy="9260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AutoShape 36"/>
            <p:cNvSpPr>
              <a:spLocks noChangeArrowheads="1"/>
            </p:cNvSpPr>
            <p:nvPr/>
          </p:nvSpPr>
          <p:spPr bwMode="auto">
            <a:xfrm rot="10800000" flipV="1">
              <a:off x="4929190" y="4429132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3571868" y="4809255"/>
            <a:ext cx="2143140" cy="1477265"/>
            <a:chOff x="3571868" y="5000636"/>
            <a:chExt cx="2143140" cy="1477265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 rot="10800000">
              <a:off x="3571868" y="5000636"/>
              <a:ext cx="2143140" cy="14772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32" name="Arc 28"/>
            <p:cNvSpPr>
              <a:spLocks/>
            </p:cNvSpPr>
            <p:nvPr/>
          </p:nvSpPr>
          <p:spPr bwMode="auto">
            <a:xfrm rot="10800000" flipH="1" flipV="1">
              <a:off x="4801640" y="5887046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rot="10800000">
              <a:off x="4485236" y="5887046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Arc 31"/>
            <p:cNvSpPr>
              <a:spLocks/>
            </p:cNvSpPr>
            <p:nvPr/>
          </p:nvSpPr>
          <p:spPr bwMode="auto">
            <a:xfrm rot="10800000" flipV="1">
              <a:off x="3852966" y="5887046"/>
              <a:ext cx="632269" cy="59085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Arc 32"/>
            <p:cNvSpPr>
              <a:spLocks/>
            </p:cNvSpPr>
            <p:nvPr/>
          </p:nvSpPr>
          <p:spPr bwMode="auto">
            <a:xfrm rot="10800000" flipH="1" flipV="1">
              <a:off x="4801640" y="5591490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Arc 33"/>
            <p:cNvSpPr>
              <a:spLocks/>
            </p:cNvSpPr>
            <p:nvPr/>
          </p:nvSpPr>
          <p:spPr bwMode="auto">
            <a:xfrm rot="10800000" flipV="1">
              <a:off x="3571868" y="5591490"/>
              <a:ext cx="913368" cy="59085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rot="10800000">
              <a:off x="4485236" y="5591490"/>
              <a:ext cx="316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 rot="10800000">
              <a:off x="3786182" y="5214950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 rot="10800000">
              <a:off x="3857620" y="550070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 rot="10800000">
              <a:off x="5214942" y="542926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Oval 35"/>
            <p:cNvSpPr>
              <a:spLocks noChangeArrowheads="1"/>
            </p:cNvSpPr>
            <p:nvPr/>
          </p:nvSpPr>
          <p:spPr bwMode="auto">
            <a:xfrm rot="10800000">
              <a:off x="5357818" y="528638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AutoShape 36"/>
            <p:cNvSpPr>
              <a:spLocks noChangeArrowheads="1"/>
            </p:cNvSpPr>
            <p:nvPr/>
          </p:nvSpPr>
          <p:spPr bwMode="auto">
            <a:xfrm rot="10800000" flipV="1">
              <a:off x="4143372" y="5715016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AutoShape 36"/>
            <p:cNvSpPr>
              <a:spLocks noChangeArrowheads="1"/>
            </p:cNvSpPr>
            <p:nvPr/>
          </p:nvSpPr>
          <p:spPr bwMode="auto">
            <a:xfrm rot="10800000" flipV="1">
              <a:off x="3857620" y="592933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AutoShape 36"/>
            <p:cNvSpPr>
              <a:spLocks noChangeArrowheads="1"/>
            </p:cNvSpPr>
            <p:nvPr/>
          </p:nvSpPr>
          <p:spPr bwMode="auto">
            <a:xfrm rot="10800000" flipV="1">
              <a:off x="5000628" y="564357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44 Forma libre"/>
            <p:cNvSpPr/>
            <p:nvPr/>
          </p:nvSpPr>
          <p:spPr>
            <a:xfrm>
              <a:off x="4975761" y="5530956"/>
              <a:ext cx="419595" cy="201881"/>
            </a:xfrm>
            <a:custGeom>
              <a:avLst/>
              <a:gdLst>
                <a:gd name="connsiteX0" fmla="*/ 308758 w 419595"/>
                <a:gd name="connsiteY0" fmla="*/ 0 h 201881"/>
                <a:gd name="connsiteX1" fmla="*/ 385948 w 419595"/>
                <a:gd name="connsiteY1" fmla="*/ 184068 h 201881"/>
                <a:gd name="connsiteX2" fmla="*/ 106878 w 419595"/>
                <a:gd name="connsiteY2" fmla="*/ 77190 h 201881"/>
                <a:gd name="connsiteX3" fmla="*/ 0 w 419595"/>
                <a:gd name="connsiteY3" fmla="*/ 201881 h 20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595" h="201881">
                  <a:moveTo>
                    <a:pt x="308758" y="0"/>
                  </a:moveTo>
                  <a:cubicBezTo>
                    <a:pt x="364176" y="85601"/>
                    <a:pt x="419595" y="171203"/>
                    <a:pt x="385948" y="184068"/>
                  </a:cubicBezTo>
                  <a:cubicBezTo>
                    <a:pt x="352301" y="196933"/>
                    <a:pt x="171202" y="74221"/>
                    <a:pt x="106878" y="77190"/>
                  </a:cubicBezTo>
                  <a:cubicBezTo>
                    <a:pt x="42554" y="80159"/>
                    <a:pt x="21277" y="141020"/>
                    <a:pt x="0" y="20188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rot="10800000" flipV="1">
              <a:off x="4000496" y="5474982"/>
              <a:ext cx="1214445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 rot="10800000">
              <a:off x="4286248" y="578645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Oval 35"/>
            <p:cNvSpPr>
              <a:spLocks noChangeArrowheads="1"/>
            </p:cNvSpPr>
            <p:nvPr/>
          </p:nvSpPr>
          <p:spPr bwMode="auto">
            <a:xfrm rot="10800000">
              <a:off x="5214942" y="600076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AutoShape 36"/>
            <p:cNvSpPr>
              <a:spLocks noChangeArrowheads="1"/>
            </p:cNvSpPr>
            <p:nvPr/>
          </p:nvSpPr>
          <p:spPr bwMode="auto">
            <a:xfrm rot="10800000" flipV="1">
              <a:off x="5357818" y="592933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 rot="10800000">
              <a:off x="5572132" y="621508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Oval 35"/>
            <p:cNvSpPr>
              <a:spLocks noChangeArrowheads="1"/>
            </p:cNvSpPr>
            <p:nvPr/>
          </p:nvSpPr>
          <p:spPr bwMode="auto">
            <a:xfrm rot="10800000">
              <a:off x="3643306" y="6215082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 rot="10800000" flipV="1">
              <a:off x="4786314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 rot="10800000" flipV="1">
              <a:off x="4429124" y="578645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rot="10800000" flipV="1">
              <a:off x="5214941" y="5500702"/>
              <a:ext cx="47917" cy="5000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Avanzados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358247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86082"/>
                <a:gridCol w="2786083"/>
                <a:gridCol w="2786082"/>
              </a:tblGrid>
              <a:tr h="1414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1X1 Defensor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(Visión defensiva) </a:t>
                      </a: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QUE NO LE FINTEN AL FUERTE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Equilibrio en los desplazamientos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Engañar, no declarar las intenciones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Amenazar los pases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Variar, no actuar siempre de la misma forma</a:t>
                      </a:r>
                    </a:p>
                  </a:txBody>
                  <a:tcPr horzOverflow="overflow"/>
                </a:tc>
              </a:tr>
              <a:tr h="1684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Cambio de oponente ante cruces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Cambio de oponente ante cruces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Pivotes cruzados y propios</a:t>
                      </a:r>
                      <a:endParaRPr kumimoji="0" lang="es-E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 rot="10800000">
            <a:off x="3643306" y="3000372"/>
            <a:ext cx="2071702" cy="1428760"/>
            <a:chOff x="1846" y="2556"/>
            <a:chExt cx="7952" cy="5822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Oval 35"/>
          <p:cNvSpPr>
            <a:spLocks noChangeArrowheads="1"/>
          </p:cNvSpPr>
          <p:nvPr/>
        </p:nvSpPr>
        <p:spPr bwMode="auto">
          <a:xfrm rot="10800000">
            <a:off x="4572000" y="3071810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 rot="10800000" flipV="1">
            <a:off x="4572000" y="335756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 rot="10800000">
            <a:off x="3857620" y="3429000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auto">
          <a:xfrm rot="10800000" flipV="1">
            <a:off x="4071934" y="3643314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8" name="Oval 35"/>
          <p:cNvSpPr>
            <a:spLocks noChangeArrowheads="1"/>
          </p:cNvSpPr>
          <p:nvPr/>
        </p:nvSpPr>
        <p:spPr bwMode="auto">
          <a:xfrm rot="10800000">
            <a:off x="5429256" y="3357562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auto">
          <a:xfrm rot="10800000" flipV="1">
            <a:off x="5143504" y="3643314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" name="AutoShape 51"/>
          <p:cNvSpPr>
            <a:spLocks noChangeArrowheads="1"/>
          </p:cNvSpPr>
          <p:nvPr/>
        </p:nvSpPr>
        <p:spPr bwMode="auto">
          <a:xfrm rot="10800000" flipV="1">
            <a:off x="4000496" y="3929066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" name="AutoShape 51"/>
          <p:cNvSpPr>
            <a:spLocks noChangeArrowheads="1"/>
          </p:cNvSpPr>
          <p:nvPr/>
        </p:nvSpPr>
        <p:spPr bwMode="auto">
          <a:xfrm rot="10800000" flipV="1">
            <a:off x="5357818" y="3929066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2" name="Oval 37"/>
          <p:cNvSpPr>
            <a:spLocks noChangeArrowheads="1"/>
          </p:cNvSpPr>
          <p:nvPr/>
        </p:nvSpPr>
        <p:spPr bwMode="auto">
          <a:xfrm rot="10800000">
            <a:off x="4572000" y="3143248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3" name="22 Forma libre"/>
          <p:cNvSpPr/>
          <p:nvPr/>
        </p:nvSpPr>
        <p:spPr>
          <a:xfrm>
            <a:off x="4251904" y="3185103"/>
            <a:ext cx="537081" cy="492893"/>
          </a:xfrm>
          <a:custGeom>
            <a:avLst/>
            <a:gdLst>
              <a:gd name="connsiteX0" fmla="*/ 377883 w 537081"/>
              <a:gd name="connsiteY0" fmla="*/ 0 h 492893"/>
              <a:gd name="connsiteX1" fmla="*/ 401678 w 537081"/>
              <a:gd name="connsiteY1" fmla="*/ 47590 h 492893"/>
              <a:gd name="connsiteX2" fmla="*/ 483260 w 537081"/>
              <a:gd name="connsiteY2" fmla="*/ 149568 h 492893"/>
              <a:gd name="connsiteX3" fmla="*/ 78749 w 537081"/>
              <a:gd name="connsiteY3" fmla="*/ 122374 h 492893"/>
              <a:gd name="connsiteX4" fmla="*/ 10764 w 537081"/>
              <a:gd name="connsiteY4" fmla="*/ 492893 h 4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81" h="492893">
                <a:moveTo>
                  <a:pt x="377883" y="0"/>
                </a:moveTo>
                <a:cubicBezTo>
                  <a:pt x="380999" y="11331"/>
                  <a:pt x="384115" y="22662"/>
                  <a:pt x="401678" y="47590"/>
                </a:cubicBezTo>
                <a:cubicBezTo>
                  <a:pt x="419241" y="72518"/>
                  <a:pt x="537081" y="137104"/>
                  <a:pt x="483260" y="149568"/>
                </a:cubicBezTo>
                <a:cubicBezTo>
                  <a:pt x="429439" y="162032"/>
                  <a:pt x="157498" y="65153"/>
                  <a:pt x="78749" y="122374"/>
                </a:cubicBezTo>
                <a:cubicBezTo>
                  <a:pt x="0" y="179595"/>
                  <a:pt x="5382" y="336244"/>
                  <a:pt x="10764" y="49289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/>
          <p:nvPr/>
        </p:nvCxnSpPr>
        <p:spPr>
          <a:xfrm rot="10800000" flipV="1">
            <a:off x="4429124" y="342900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4357686" y="3571876"/>
            <a:ext cx="135405" cy="92605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" name="29 Forma libre"/>
          <p:cNvSpPr/>
          <p:nvPr/>
        </p:nvSpPr>
        <p:spPr>
          <a:xfrm>
            <a:off x="3943138" y="3334671"/>
            <a:ext cx="469097" cy="142768"/>
          </a:xfrm>
          <a:custGeom>
            <a:avLst/>
            <a:gdLst>
              <a:gd name="connsiteX0" fmla="*/ 0 w 469097"/>
              <a:gd name="connsiteY0" fmla="*/ 122373 h 142768"/>
              <a:gd name="connsiteX1" fmla="*/ 180160 w 469097"/>
              <a:gd name="connsiteY1" fmla="*/ 3399 h 142768"/>
              <a:gd name="connsiteX2" fmla="*/ 469097 w 469097"/>
              <a:gd name="connsiteY2" fmla="*/ 142768 h 14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97" h="142768">
                <a:moveTo>
                  <a:pt x="0" y="122373"/>
                </a:moveTo>
                <a:cubicBezTo>
                  <a:pt x="50988" y="61186"/>
                  <a:pt x="101977" y="0"/>
                  <a:pt x="180160" y="3399"/>
                </a:cubicBezTo>
                <a:cubicBezTo>
                  <a:pt x="258343" y="6798"/>
                  <a:pt x="363720" y="74783"/>
                  <a:pt x="469097" y="14276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32 Conector recto de flecha"/>
          <p:cNvCxnSpPr/>
          <p:nvPr/>
        </p:nvCxnSpPr>
        <p:spPr>
          <a:xfrm rot="10800000">
            <a:off x="4071934" y="3357562"/>
            <a:ext cx="214314" cy="1428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7" idx="1"/>
          </p:cNvCxnSpPr>
          <p:nvPr/>
        </p:nvCxnSpPr>
        <p:spPr>
          <a:xfrm flipV="1">
            <a:off x="4173488" y="3643314"/>
            <a:ext cx="112760" cy="46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36"/>
          <p:cNvSpPr>
            <a:spLocks noChangeArrowheads="1"/>
          </p:cNvSpPr>
          <p:nvPr/>
        </p:nvSpPr>
        <p:spPr bwMode="auto">
          <a:xfrm rot="10800000" flipV="1">
            <a:off x="4214810" y="3571876"/>
            <a:ext cx="135405" cy="92605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4" name="Group 26"/>
          <p:cNvGrpSpPr>
            <a:grpSpLocks/>
          </p:cNvGrpSpPr>
          <p:nvPr/>
        </p:nvGrpSpPr>
        <p:grpSpPr bwMode="auto">
          <a:xfrm rot="10800000">
            <a:off x="3714744" y="4857760"/>
            <a:ext cx="2071702" cy="1428760"/>
            <a:chOff x="1846" y="2556"/>
            <a:chExt cx="7952" cy="5822"/>
          </a:xfrm>
        </p:grpSpPr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3" name="Oval 35"/>
          <p:cNvSpPr>
            <a:spLocks noChangeArrowheads="1"/>
          </p:cNvSpPr>
          <p:nvPr/>
        </p:nvSpPr>
        <p:spPr bwMode="auto">
          <a:xfrm rot="10800000">
            <a:off x="4677782" y="4958781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 rot="10800000" flipV="1">
            <a:off x="4677782" y="5244533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5" name="Oval 35"/>
          <p:cNvSpPr>
            <a:spLocks noChangeArrowheads="1"/>
          </p:cNvSpPr>
          <p:nvPr/>
        </p:nvSpPr>
        <p:spPr bwMode="auto">
          <a:xfrm rot="10800000">
            <a:off x="3963402" y="5315971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6" name="AutoShape 36"/>
          <p:cNvSpPr>
            <a:spLocks noChangeArrowheads="1"/>
          </p:cNvSpPr>
          <p:nvPr/>
        </p:nvSpPr>
        <p:spPr bwMode="auto">
          <a:xfrm rot="10800000" flipV="1">
            <a:off x="4357686" y="5572140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 rot="10800000">
            <a:off x="5535038" y="5244533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 rot="10800000" flipV="1">
            <a:off x="5286380" y="5429264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AutoShape 51"/>
          <p:cNvSpPr>
            <a:spLocks noChangeArrowheads="1"/>
          </p:cNvSpPr>
          <p:nvPr/>
        </p:nvSpPr>
        <p:spPr bwMode="auto">
          <a:xfrm rot="10800000" flipV="1">
            <a:off x="414337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" name="AutoShape 51"/>
          <p:cNvSpPr>
            <a:spLocks noChangeArrowheads="1"/>
          </p:cNvSpPr>
          <p:nvPr/>
        </p:nvSpPr>
        <p:spPr bwMode="auto">
          <a:xfrm rot="10800000" flipV="1">
            <a:off x="5429256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" name="Oval 37"/>
          <p:cNvSpPr>
            <a:spLocks noChangeArrowheads="1"/>
          </p:cNvSpPr>
          <p:nvPr/>
        </p:nvSpPr>
        <p:spPr bwMode="auto">
          <a:xfrm rot="10800000">
            <a:off x="5500694" y="5286388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5" name="Oval 35"/>
          <p:cNvSpPr>
            <a:spLocks noChangeArrowheads="1"/>
          </p:cNvSpPr>
          <p:nvPr/>
        </p:nvSpPr>
        <p:spPr bwMode="auto">
          <a:xfrm rot="10800000">
            <a:off x="4214810" y="5715016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6" name="Oval 35"/>
          <p:cNvSpPr>
            <a:spLocks noChangeArrowheads="1"/>
          </p:cNvSpPr>
          <p:nvPr/>
        </p:nvSpPr>
        <p:spPr bwMode="auto">
          <a:xfrm rot="10800000">
            <a:off x="5286380" y="5715016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36"/>
          <p:cNvSpPr>
            <a:spLocks noChangeArrowheads="1"/>
          </p:cNvSpPr>
          <p:nvPr/>
        </p:nvSpPr>
        <p:spPr bwMode="auto">
          <a:xfrm rot="10800000" flipV="1">
            <a:off x="5143504" y="5643578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Avanzados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5"/>
          <a:ext cx="8358247" cy="50132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86082"/>
                <a:gridCol w="2643206"/>
                <a:gridCol w="2928959"/>
              </a:tblGrid>
              <a:tr h="1545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Avanzado – central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 los tres ejercicios inicia atacando el central.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1" i="1" u="sng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Avanzado: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Hacer que el central salta por su punto débil.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000" b="1" i="1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Central: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Tiene que cerrar siempre que le superen al avanzado(y al segundo)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</a:tr>
              <a:tr h="1597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869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3" name="Oval 35"/>
          <p:cNvSpPr>
            <a:spLocks noChangeArrowheads="1"/>
          </p:cNvSpPr>
          <p:nvPr/>
        </p:nvSpPr>
        <p:spPr bwMode="auto">
          <a:xfrm rot="10800000">
            <a:off x="3929058" y="3429000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0800000" flipV="1">
            <a:off x="4714876" y="192880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41" name="140 Grupo"/>
          <p:cNvGrpSpPr/>
          <p:nvPr/>
        </p:nvGrpSpPr>
        <p:grpSpPr>
          <a:xfrm>
            <a:off x="3714744" y="3143248"/>
            <a:ext cx="2071702" cy="1428760"/>
            <a:chOff x="3714744" y="3143248"/>
            <a:chExt cx="2071702" cy="1428760"/>
          </a:xfrm>
        </p:grpSpPr>
        <p:grpSp>
          <p:nvGrpSpPr>
            <p:cNvPr id="140" name="139 Grupo"/>
            <p:cNvGrpSpPr/>
            <p:nvPr/>
          </p:nvGrpSpPr>
          <p:grpSpPr>
            <a:xfrm>
              <a:off x="3714744" y="3143248"/>
              <a:ext cx="2071702" cy="1428760"/>
              <a:chOff x="3714744" y="3143248"/>
              <a:chExt cx="2071702" cy="1428760"/>
            </a:xfrm>
          </p:grpSpPr>
          <p:grpSp>
            <p:nvGrpSpPr>
              <p:cNvPr id="98" name="97 Grupo"/>
              <p:cNvGrpSpPr/>
              <p:nvPr/>
            </p:nvGrpSpPr>
            <p:grpSpPr>
              <a:xfrm>
                <a:off x="3714744" y="3143248"/>
                <a:ext cx="2071702" cy="1428760"/>
                <a:chOff x="3714744" y="3143248"/>
                <a:chExt cx="2071702" cy="1428760"/>
              </a:xfrm>
            </p:grpSpPr>
            <p:grpSp>
              <p:nvGrpSpPr>
                <p:cNvPr id="83" name="Group 26"/>
                <p:cNvGrpSpPr>
                  <a:grpSpLocks/>
                </p:cNvGrpSpPr>
                <p:nvPr/>
              </p:nvGrpSpPr>
              <p:grpSpPr bwMode="auto">
                <a:xfrm rot="10800000">
                  <a:off x="3714744" y="3143248"/>
                  <a:ext cx="2071702" cy="1428760"/>
                  <a:chOff x="1846" y="2556"/>
                  <a:chExt cx="7952" cy="5822"/>
                </a:xfrm>
              </p:grpSpPr>
              <p:sp>
                <p:nvSpPr>
                  <p:cNvPr id="8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46" y="2645"/>
                    <a:ext cx="7952" cy="5733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5" name="Arc 28"/>
                  <p:cNvSpPr>
                    <a:spLocks/>
                  </p:cNvSpPr>
                  <p:nvPr/>
                </p:nvSpPr>
                <p:spPr bwMode="auto">
                  <a:xfrm flipH="1" flipV="1">
                    <a:off x="2889" y="2645"/>
                    <a:ext cx="2346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55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235" y="4938"/>
                    <a:ext cx="117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235" y="2556"/>
                    <a:ext cx="1174" cy="156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8" name="Arc 31"/>
                  <p:cNvSpPr>
                    <a:spLocks/>
                  </p:cNvSpPr>
                  <p:nvPr/>
                </p:nvSpPr>
                <p:spPr bwMode="auto">
                  <a:xfrm flipV="1">
                    <a:off x="6409" y="2645"/>
                    <a:ext cx="2346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55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9" name="Arc 32"/>
                  <p:cNvSpPr>
                    <a:spLocks/>
                  </p:cNvSpPr>
                  <p:nvPr/>
                </p:nvSpPr>
                <p:spPr bwMode="auto">
                  <a:xfrm flipH="1" flipV="1">
                    <a:off x="1846" y="3792"/>
                    <a:ext cx="3389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532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0" name="Arc 33"/>
                  <p:cNvSpPr>
                    <a:spLocks/>
                  </p:cNvSpPr>
                  <p:nvPr/>
                </p:nvSpPr>
                <p:spPr bwMode="auto">
                  <a:xfrm flipV="1">
                    <a:off x="6409" y="3792"/>
                    <a:ext cx="3389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532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9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35" y="6085"/>
                    <a:ext cx="117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92" name="Oval 35"/>
                <p:cNvSpPr>
                  <a:spLocks noChangeArrowheads="1"/>
                </p:cNvSpPr>
                <p:nvPr/>
              </p:nvSpPr>
              <p:spPr bwMode="auto">
                <a:xfrm rot="10800000">
                  <a:off x="4714876" y="3286124"/>
                  <a:ext cx="101554" cy="9425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3" name="AutoShape 36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714876" y="3500438"/>
                  <a:ext cx="135405" cy="926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4" name="Oval 35"/>
                <p:cNvSpPr>
                  <a:spLocks noChangeArrowheads="1"/>
                </p:cNvSpPr>
                <p:nvPr/>
              </p:nvSpPr>
              <p:spPr bwMode="auto">
                <a:xfrm rot="10800000">
                  <a:off x="4500562" y="3714752"/>
                  <a:ext cx="101554" cy="9425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5" name="AutoShape 36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714876" y="3857628"/>
                  <a:ext cx="135405" cy="926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6" name="AutoShape 50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5429256" y="4143380"/>
                  <a:ext cx="37236" cy="105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8000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7" name="AutoShape 51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071934" y="4143380"/>
                  <a:ext cx="37236" cy="105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8000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99" name="Oval 35"/>
              <p:cNvSpPr>
                <a:spLocks noChangeArrowheads="1"/>
              </p:cNvSpPr>
              <p:nvPr/>
            </p:nvSpPr>
            <p:spPr bwMode="auto">
              <a:xfrm rot="10800000">
                <a:off x="4000496" y="364331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Oval 35"/>
              <p:cNvSpPr>
                <a:spLocks noChangeArrowheads="1"/>
              </p:cNvSpPr>
              <p:nvPr/>
            </p:nvSpPr>
            <p:spPr bwMode="auto">
              <a:xfrm rot="10800000">
                <a:off x="5429256" y="364331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 rot="10800000" flipV="1">
              <a:off x="5214942" y="385762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385762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Oval 37"/>
            <p:cNvSpPr>
              <a:spLocks noChangeArrowheads="1"/>
            </p:cNvSpPr>
            <p:nvPr/>
          </p:nvSpPr>
          <p:spPr bwMode="auto">
            <a:xfrm rot="10800000">
              <a:off x="4714876" y="3357562"/>
              <a:ext cx="35544" cy="314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9" name="168 Grupo"/>
          <p:cNvGrpSpPr/>
          <p:nvPr/>
        </p:nvGrpSpPr>
        <p:grpSpPr>
          <a:xfrm>
            <a:off x="3714744" y="1571612"/>
            <a:ext cx="2071702" cy="1428760"/>
            <a:chOff x="3714744" y="1571612"/>
            <a:chExt cx="2071702" cy="1428760"/>
          </a:xfrm>
        </p:grpSpPr>
        <p:grpSp>
          <p:nvGrpSpPr>
            <p:cNvPr id="62" name="Group 26"/>
            <p:cNvGrpSpPr>
              <a:grpSpLocks/>
            </p:cNvGrpSpPr>
            <p:nvPr/>
          </p:nvGrpSpPr>
          <p:grpSpPr bwMode="auto">
            <a:xfrm rot="10800000">
              <a:off x="3714744" y="1571612"/>
              <a:ext cx="2071702" cy="1428760"/>
              <a:chOff x="1846" y="2556"/>
              <a:chExt cx="7952" cy="5822"/>
            </a:xfrm>
          </p:grpSpPr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4714876" y="1714488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Oval 35"/>
            <p:cNvSpPr>
              <a:spLocks noChangeArrowheads="1"/>
            </p:cNvSpPr>
            <p:nvPr/>
          </p:nvSpPr>
          <p:spPr bwMode="auto">
            <a:xfrm rot="10800000">
              <a:off x="4500562" y="2143116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AutoShape 36"/>
            <p:cNvSpPr>
              <a:spLocks noChangeArrowheads="1"/>
            </p:cNvSpPr>
            <p:nvPr/>
          </p:nvSpPr>
          <p:spPr bwMode="auto">
            <a:xfrm rot="10800000" flipV="1">
              <a:off x="4714876" y="2285992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AutoShape 50"/>
            <p:cNvSpPr>
              <a:spLocks noChangeArrowheads="1"/>
            </p:cNvSpPr>
            <p:nvPr/>
          </p:nvSpPr>
          <p:spPr bwMode="auto">
            <a:xfrm rot="10800000" flipV="1">
              <a:off x="5072066" y="2357430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utoShape 51"/>
            <p:cNvSpPr>
              <a:spLocks noChangeArrowheads="1"/>
            </p:cNvSpPr>
            <p:nvPr/>
          </p:nvSpPr>
          <p:spPr bwMode="auto">
            <a:xfrm rot="10800000" flipV="1">
              <a:off x="4357686" y="2357430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Oval 37"/>
            <p:cNvSpPr>
              <a:spLocks noChangeArrowheads="1"/>
            </p:cNvSpPr>
            <p:nvPr/>
          </p:nvSpPr>
          <p:spPr bwMode="auto">
            <a:xfrm rot="10800000">
              <a:off x="4714876" y="1785926"/>
              <a:ext cx="35544" cy="314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2" name="141 Grupo"/>
          <p:cNvGrpSpPr/>
          <p:nvPr/>
        </p:nvGrpSpPr>
        <p:grpSpPr>
          <a:xfrm>
            <a:off x="3714744" y="4857760"/>
            <a:ext cx="2071702" cy="1428760"/>
            <a:chOff x="3714744" y="3143248"/>
            <a:chExt cx="2071702" cy="1428760"/>
          </a:xfrm>
        </p:grpSpPr>
        <p:grpSp>
          <p:nvGrpSpPr>
            <p:cNvPr id="143" name="139 Grupo"/>
            <p:cNvGrpSpPr/>
            <p:nvPr/>
          </p:nvGrpSpPr>
          <p:grpSpPr>
            <a:xfrm>
              <a:off x="3714744" y="3143248"/>
              <a:ext cx="2071702" cy="1428760"/>
              <a:chOff x="3714744" y="3143248"/>
              <a:chExt cx="2071702" cy="1428760"/>
            </a:xfrm>
          </p:grpSpPr>
          <p:grpSp>
            <p:nvGrpSpPr>
              <p:cNvPr id="147" name="97 Grupo"/>
              <p:cNvGrpSpPr/>
              <p:nvPr/>
            </p:nvGrpSpPr>
            <p:grpSpPr>
              <a:xfrm>
                <a:off x="3714744" y="3143248"/>
                <a:ext cx="2071702" cy="1428760"/>
                <a:chOff x="3714744" y="3143248"/>
                <a:chExt cx="2071702" cy="1428760"/>
              </a:xfrm>
            </p:grpSpPr>
            <p:grpSp>
              <p:nvGrpSpPr>
                <p:cNvPr id="150" name="Group 26"/>
                <p:cNvGrpSpPr>
                  <a:grpSpLocks/>
                </p:cNvGrpSpPr>
                <p:nvPr/>
              </p:nvGrpSpPr>
              <p:grpSpPr bwMode="auto">
                <a:xfrm rot="10800000">
                  <a:off x="3714744" y="3143248"/>
                  <a:ext cx="2071702" cy="1428760"/>
                  <a:chOff x="1846" y="2556"/>
                  <a:chExt cx="7952" cy="5822"/>
                </a:xfrm>
              </p:grpSpPr>
              <p:sp>
                <p:nvSpPr>
                  <p:cNvPr id="15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46" y="2645"/>
                    <a:ext cx="7952" cy="5733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8" name="Arc 28"/>
                  <p:cNvSpPr>
                    <a:spLocks/>
                  </p:cNvSpPr>
                  <p:nvPr/>
                </p:nvSpPr>
                <p:spPr bwMode="auto">
                  <a:xfrm flipH="1" flipV="1">
                    <a:off x="2889" y="2645"/>
                    <a:ext cx="2346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55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235" y="4938"/>
                    <a:ext cx="117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6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235" y="2556"/>
                    <a:ext cx="1174" cy="156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61" name="Arc 31"/>
                  <p:cNvSpPr>
                    <a:spLocks/>
                  </p:cNvSpPr>
                  <p:nvPr/>
                </p:nvSpPr>
                <p:spPr bwMode="auto">
                  <a:xfrm flipV="1">
                    <a:off x="6409" y="2645"/>
                    <a:ext cx="2346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55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62" name="Arc 32"/>
                  <p:cNvSpPr>
                    <a:spLocks/>
                  </p:cNvSpPr>
                  <p:nvPr/>
                </p:nvSpPr>
                <p:spPr bwMode="auto">
                  <a:xfrm flipH="1" flipV="1">
                    <a:off x="1846" y="3792"/>
                    <a:ext cx="3389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532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63" name="Arc 33"/>
                  <p:cNvSpPr>
                    <a:spLocks/>
                  </p:cNvSpPr>
                  <p:nvPr/>
                </p:nvSpPr>
                <p:spPr bwMode="auto">
                  <a:xfrm flipV="1">
                    <a:off x="6409" y="3792"/>
                    <a:ext cx="3389" cy="229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532 w 21600"/>
                      <a:gd name="T3" fmla="*/ 243 h 21600"/>
                      <a:gd name="T4" fmla="*/ 0 w 21600"/>
                      <a:gd name="T5" fmla="*/ 243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35" y="6085"/>
                    <a:ext cx="117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51" name="Oval 35"/>
                <p:cNvSpPr>
                  <a:spLocks noChangeArrowheads="1"/>
                </p:cNvSpPr>
                <p:nvPr/>
              </p:nvSpPr>
              <p:spPr bwMode="auto">
                <a:xfrm rot="10800000">
                  <a:off x="4714876" y="3286124"/>
                  <a:ext cx="101554" cy="9425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2" name="AutoShape 36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714876" y="3500438"/>
                  <a:ext cx="135405" cy="926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3" name="Oval 35"/>
                <p:cNvSpPr>
                  <a:spLocks noChangeArrowheads="1"/>
                </p:cNvSpPr>
                <p:nvPr/>
              </p:nvSpPr>
              <p:spPr bwMode="auto">
                <a:xfrm rot="10800000">
                  <a:off x="4500562" y="3714752"/>
                  <a:ext cx="101554" cy="9425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4" name="AutoShape 36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4714876" y="3857628"/>
                  <a:ext cx="135405" cy="926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48" name="Oval 35"/>
              <p:cNvSpPr>
                <a:spLocks noChangeArrowheads="1"/>
              </p:cNvSpPr>
              <p:nvPr/>
            </p:nvSpPr>
            <p:spPr bwMode="auto">
              <a:xfrm rot="10800000">
                <a:off x="4000496" y="364331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Oval 35"/>
              <p:cNvSpPr>
                <a:spLocks noChangeArrowheads="1"/>
              </p:cNvSpPr>
              <p:nvPr/>
            </p:nvSpPr>
            <p:spPr bwMode="auto">
              <a:xfrm rot="10800000">
                <a:off x="5429256" y="364331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44" name="AutoShape 36"/>
            <p:cNvSpPr>
              <a:spLocks noChangeArrowheads="1"/>
            </p:cNvSpPr>
            <p:nvPr/>
          </p:nvSpPr>
          <p:spPr bwMode="auto">
            <a:xfrm rot="10800000" flipV="1">
              <a:off x="5214942" y="385762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385762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Oval 37"/>
            <p:cNvSpPr>
              <a:spLocks noChangeArrowheads="1"/>
            </p:cNvSpPr>
            <p:nvPr/>
          </p:nvSpPr>
          <p:spPr bwMode="auto">
            <a:xfrm rot="10800000">
              <a:off x="4714876" y="3357562"/>
              <a:ext cx="35544" cy="314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5" name="AutoShape 36"/>
          <p:cNvSpPr>
            <a:spLocks noChangeArrowheads="1"/>
          </p:cNvSpPr>
          <p:nvPr/>
        </p:nvSpPr>
        <p:spPr bwMode="auto">
          <a:xfrm rot="10800000" flipV="1">
            <a:off x="3929058" y="585789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6" name="AutoShape 36"/>
          <p:cNvSpPr>
            <a:spLocks noChangeArrowheads="1"/>
          </p:cNvSpPr>
          <p:nvPr/>
        </p:nvSpPr>
        <p:spPr bwMode="auto">
          <a:xfrm rot="10800000" flipV="1">
            <a:off x="5429256" y="5929330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7" name="Oval 35"/>
          <p:cNvSpPr>
            <a:spLocks noChangeArrowheads="1"/>
          </p:cNvSpPr>
          <p:nvPr/>
        </p:nvSpPr>
        <p:spPr bwMode="auto">
          <a:xfrm rot="10800000">
            <a:off x="5643570" y="6072206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8" name="Oval 35"/>
          <p:cNvSpPr>
            <a:spLocks noChangeArrowheads="1"/>
          </p:cNvSpPr>
          <p:nvPr/>
        </p:nvSpPr>
        <p:spPr bwMode="auto">
          <a:xfrm rot="10800000">
            <a:off x="3714744" y="600076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Centrales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5"/>
          <a:ext cx="8358247" cy="514353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86082"/>
                <a:gridCol w="2786083"/>
                <a:gridCol w="2786082"/>
              </a:tblGrid>
              <a:tr h="1663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</a:tr>
              <a:tr h="163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  <a:tr h="1845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7" name="26 Grupo"/>
          <p:cNvGrpSpPr/>
          <p:nvPr/>
        </p:nvGrpSpPr>
        <p:grpSpPr>
          <a:xfrm>
            <a:off x="3571868" y="1643050"/>
            <a:ext cx="2071702" cy="1428760"/>
            <a:chOff x="3571868" y="1643050"/>
            <a:chExt cx="2071702" cy="1428760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 rot="10800000">
              <a:off x="3571868" y="1643050"/>
              <a:ext cx="2071702" cy="1428760"/>
              <a:chOff x="1846" y="2556"/>
              <a:chExt cx="7952" cy="5822"/>
            </a:xfrm>
          </p:grpSpPr>
          <p:sp>
            <p:nvSpPr>
              <p:cNvPr id="6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 rot="10800000">
              <a:off x="4500562" y="185736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AutoShape 36"/>
            <p:cNvSpPr>
              <a:spLocks noChangeArrowheads="1"/>
            </p:cNvSpPr>
            <p:nvPr/>
          </p:nvSpPr>
          <p:spPr bwMode="auto">
            <a:xfrm rot="10800000" flipV="1">
              <a:off x="4786314" y="2357430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AutoShape 36"/>
            <p:cNvSpPr>
              <a:spLocks noChangeArrowheads="1"/>
            </p:cNvSpPr>
            <p:nvPr/>
          </p:nvSpPr>
          <p:spPr bwMode="auto">
            <a:xfrm rot="10800000" flipV="1">
              <a:off x="4500562" y="2071678"/>
              <a:ext cx="135405" cy="9260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 rot="10800000">
              <a:off x="5357818" y="1857364"/>
              <a:ext cx="101554" cy="942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auto">
            <a:xfrm rot="10800000">
              <a:off x="4465018" y="1928802"/>
              <a:ext cx="35544" cy="3141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18 Forma libre"/>
            <p:cNvSpPr/>
            <p:nvPr/>
          </p:nvSpPr>
          <p:spPr>
            <a:xfrm>
              <a:off x="4290313" y="1923419"/>
              <a:ext cx="299022" cy="156733"/>
            </a:xfrm>
            <a:custGeom>
              <a:avLst/>
              <a:gdLst>
                <a:gd name="connsiteX0" fmla="*/ 299022 w 299022"/>
                <a:gd name="connsiteY0" fmla="*/ 22390 h 156733"/>
                <a:gd name="connsiteX1" fmla="*/ 121342 w 299022"/>
                <a:gd name="connsiteY1" fmla="*/ 22390 h 156733"/>
                <a:gd name="connsiteX2" fmla="*/ 0 w 299022"/>
                <a:gd name="connsiteY2" fmla="*/ 156733 h 156733"/>
                <a:gd name="connsiteX3" fmla="*/ 0 w 299022"/>
                <a:gd name="connsiteY3" fmla="*/ 156733 h 15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22" h="156733">
                  <a:moveTo>
                    <a:pt x="299022" y="22390"/>
                  </a:moveTo>
                  <a:cubicBezTo>
                    <a:pt x="235100" y="11195"/>
                    <a:pt x="171179" y="0"/>
                    <a:pt x="121342" y="22390"/>
                  </a:cubicBezTo>
                  <a:cubicBezTo>
                    <a:pt x="71505" y="44781"/>
                    <a:pt x="0" y="156733"/>
                    <a:pt x="0" y="156733"/>
                  </a:cubicBezTo>
                  <a:lnTo>
                    <a:pt x="0" y="156733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0800000" flipV="1">
              <a:off x="4214810" y="2143116"/>
              <a:ext cx="135405" cy="92605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 rot="10800000" flipH="1">
              <a:off x="4286248" y="2025959"/>
              <a:ext cx="642942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21 Forma libre"/>
            <p:cNvSpPr/>
            <p:nvPr/>
          </p:nvSpPr>
          <p:spPr>
            <a:xfrm>
              <a:off x="4910025" y="1899583"/>
              <a:ext cx="485368" cy="241240"/>
            </a:xfrm>
            <a:custGeom>
              <a:avLst/>
              <a:gdLst>
                <a:gd name="connsiteX0" fmla="*/ 485368 w 485368"/>
                <a:gd name="connsiteY0" fmla="*/ 41892 h 241240"/>
                <a:gd name="connsiteX1" fmla="*/ 134343 w 485368"/>
                <a:gd name="connsiteY1" fmla="*/ 33225 h 241240"/>
                <a:gd name="connsiteX2" fmla="*/ 0 w 485368"/>
                <a:gd name="connsiteY2" fmla="*/ 241240 h 24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368" h="241240">
                  <a:moveTo>
                    <a:pt x="485368" y="41892"/>
                  </a:moveTo>
                  <a:cubicBezTo>
                    <a:pt x="350303" y="20946"/>
                    <a:pt x="215238" y="0"/>
                    <a:pt x="134343" y="33225"/>
                  </a:cubicBezTo>
                  <a:cubicBezTo>
                    <a:pt x="53448" y="66450"/>
                    <a:pt x="26724" y="153845"/>
                    <a:pt x="0" y="24124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Flecha izquierda"/>
            <p:cNvSpPr/>
            <p:nvPr/>
          </p:nvSpPr>
          <p:spPr>
            <a:xfrm rot="16660441">
              <a:off x="4800304" y="2218364"/>
              <a:ext cx="214314" cy="7143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" name="24 Conector recto de flecha"/>
            <p:cNvCxnSpPr>
              <a:stCxn id="16" idx="4"/>
              <a:endCxn id="20" idx="1"/>
            </p:cNvCxnSpPr>
            <p:nvPr/>
          </p:nvCxnSpPr>
          <p:spPr>
            <a:xfrm rot="5400000">
              <a:off x="4395895" y="2084752"/>
              <a:ext cx="25136" cy="184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56 Grupo"/>
          <p:cNvGrpSpPr/>
          <p:nvPr/>
        </p:nvGrpSpPr>
        <p:grpSpPr>
          <a:xfrm>
            <a:off x="3571868" y="3357562"/>
            <a:ext cx="2071702" cy="1428760"/>
            <a:chOff x="3571868" y="3357562"/>
            <a:chExt cx="2071702" cy="1428760"/>
          </a:xfrm>
        </p:grpSpPr>
        <p:grpSp>
          <p:nvGrpSpPr>
            <p:cNvPr id="29" name="28 Grupo"/>
            <p:cNvGrpSpPr/>
            <p:nvPr/>
          </p:nvGrpSpPr>
          <p:grpSpPr>
            <a:xfrm>
              <a:off x="3571868" y="3357562"/>
              <a:ext cx="2071702" cy="1428760"/>
              <a:chOff x="3571868" y="1643050"/>
              <a:chExt cx="2071702" cy="1428760"/>
            </a:xfrm>
          </p:grpSpPr>
          <p:grpSp>
            <p:nvGrpSpPr>
              <p:cNvPr id="30" name="Group 26"/>
              <p:cNvGrpSpPr>
                <a:grpSpLocks/>
              </p:cNvGrpSpPr>
              <p:nvPr/>
            </p:nvGrpSpPr>
            <p:grpSpPr bwMode="auto">
              <a:xfrm rot="10800000">
                <a:off x="3571868" y="1643050"/>
                <a:ext cx="2071702" cy="1428760"/>
                <a:chOff x="1846" y="2556"/>
                <a:chExt cx="7952" cy="5822"/>
              </a:xfrm>
            </p:grpSpPr>
            <p:sp>
              <p:nvSpPr>
                <p:cNvPr id="42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6" y="2645"/>
                  <a:ext cx="7952" cy="5733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3" name="Arc 28"/>
                <p:cNvSpPr>
                  <a:spLocks/>
                </p:cNvSpPr>
                <p:nvPr/>
              </p:nvSpPr>
              <p:spPr bwMode="auto">
                <a:xfrm flipH="1" flipV="1">
                  <a:off x="2889" y="2645"/>
                  <a:ext cx="2346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4" name="Line 29"/>
                <p:cNvSpPr>
                  <a:spLocks noChangeShapeType="1"/>
                </p:cNvSpPr>
                <p:nvPr/>
              </p:nvSpPr>
              <p:spPr bwMode="auto">
                <a:xfrm>
                  <a:off x="5235" y="4938"/>
                  <a:ext cx="11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5" name="Rectangle 30"/>
                <p:cNvSpPr>
                  <a:spLocks noChangeArrowheads="1"/>
                </p:cNvSpPr>
                <p:nvPr/>
              </p:nvSpPr>
              <p:spPr bwMode="auto">
                <a:xfrm>
                  <a:off x="5235" y="2556"/>
                  <a:ext cx="1174" cy="15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6" name="Arc 31"/>
                <p:cNvSpPr>
                  <a:spLocks/>
                </p:cNvSpPr>
                <p:nvPr/>
              </p:nvSpPr>
              <p:spPr bwMode="auto">
                <a:xfrm flipV="1">
                  <a:off x="6409" y="2645"/>
                  <a:ext cx="2346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7" name="Arc 32"/>
                <p:cNvSpPr>
                  <a:spLocks/>
                </p:cNvSpPr>
                <p:nvPr/>
              </p:nvSpPr>
              <p:spPr bwMode="auto">
                <a:xfrm flipH="1" flipV="1">
                  <a:off x="1846" y="3792"/>
                  <a:ext cx="3389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8" name="Arc 33"/>
                <p:cNvSpPr>
                  <a:spLocks/>
                </p:cNvSpPr>
                <p:nvPr/>
              </p:nvSpPr>
              <p:spPr bwMode="auto">
                <a:xfrm flipV="1">
                  <a:off x="6409" y="3792"/>
                  <a:ext cx="3389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9" name="Line 34"/>
                <p:cNvSpPr>
                  <a:spLocks noChangeShapeType="1"/>
                </p:cNvSpPr>
                <p:nvPr/>
              </p:nvSpPr>
              <p:spPr bwMode="auto">
                <a:xfrm>
                  <a:off x="5235" y="6085"/>
                  <a:ext cx="11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 rot="10800000">
                <a:off x="4500562" y="185736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4786314" y="2357430"/>
                <a:ext cx="135405" cy="92605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4500562" y="2071678"/>
                <a:ext cx="135405" cy="92605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Oval 35"/>
              <p:cNvSpPr>
                <a:spLocks noChangeArrowheads="1"/>
              </p:cNvSpPr>
              <p:nvPr/>
            </p:nvSpPr>
            <p:spPr bwMode="auto">
              <a:xfrm rot="10800000">
                <a:off x="5357818" y="185736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auto">
              <a:xfrm rot="10800000">
                <a:off x="4465018" y="1928802"/>
                <a:ext cx="35544" cy="314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35 Forma libre"/>
              <p:cNvSpPr/>
              <p:nvPr/>
            </p:nvSpPr>
            <p:spPr>
              <a:xfrm>
                <a:off x="4290313" y="1923419"/>
                <a:ext cx="299022" cy="156733"/>
              </a:xfrm>
              <a:custGeom>
                <a:avLst/>
                <a:gdLst>
                  <a:gd name="connsiteX0" fmla="*/ 299022 w 299022"/>
                  <a:gd name="connsiteY0" fmla="*/ 22390 h 156733"/>
                  <a:gd name="connsiteX1" fmla="*/ 121342 w 299022"/>
                  <a:gd name="connsiteY1" fmla="*/ 22390 h 156733"/>
                  <a:gd name="connsiteX2" fmla="*/ 0 w 299022"/>
                  <a:gd name="connsiteY2" fmla="*/ 156733 h 156733"/>
                  <a:gd name="connsiteX3" fmla="*/ 0 w 299022"/>
                  <a:gd name="connsiteY3" fmla="*/ 156733 h 15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022" h="156733">
                    <a:moveTo>
                      <a:pt x="299022" y="22390"/>
                    </a:moveTo>
                    <a:cubicBezTo>
                      <a:pt x="235100" y="11195"/>
                      <a:pt x="171179" y="0"/>
                      <a:pt x="121342" y="22390"/>
                    </a:cubicBezTo>
                    <a:cubicBezTo>
                      <a:pt x="71505" y="44781"/>
                      <a:pt x="0" y="156733"/>
                      <a:pt x="0" y="156733"/>
                    </a:cubicBezTo>
                    <a:lnTo>
                      <a:pt x="0" y="156733"/>
                    </a:ln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7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4214810" y="2143116"/>
                <a:ext cx="135405" cy="92605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4286248" y="2025959"/>
                <a:ext cx="642942" cy="45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38 Forma libre"/>
              <p:cNvSpPr/>
              <p:nvPr/>
            </p:nvSpPr>
            <p:spPr>
              <a:xfrm>
                <a:off x="4910025" y="1899583"/>
                <a:ext cx="485368" cy="241240"/>
              </a:xfrm>
              <a:custGeom>
                <a:avLst/>
                <a:gdLst>
                  <a:gd name="connsiteX0" fmla="*/ 485368 w 485368"/>
                  <a:gd name="connsiteY0" fmla="*/ 41892 h 241240"/>
                  <a:gd name="connsiteX1" fmla="*/ 134343 w 485368"/>
                  <a:gd name="connsiteY1" fmla="*/ 33225 h 241240"/>
                  <a:gd name="connsiteX2" fmla="*/ 0 w 485368"/>
                  <a:gd name="connsiteY2" fmla="*/ 241240 h 2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5368" h="241240">
                    <a:moveTo>
                      <a:pt x="485368" y="41892"/>
                    </a:moveTo>
                    <a:cubicBezTo>
                      <a:pt x="350303" y="20946"/>
                      <a:pt x="215238" y="0"/>
                      <a:pt x="134343" y="33225"/>
                    </a:cubicBezTo>
                    <a:cubicBezTo>
                      <a:pt x="53448" y="66450"/>
                      <a:pt x="26724" y="153845"/>
                      <a:pt x="0" y="24124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39 Flecha izquierda"/>
              <p:cNvSpPr/>
              <p:nvPr/>
            </p:nvSpPr>
            <p:spPr>
              <a:xfrm rot="16660441">
                <a:off x="4800304" y="2218364"/>
                <a:ext cx="214314" cy="7143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1" name="40 Conector recto de flecha"/>
              <p:cNvCxnSpPr>
                <a:stCxn id="33" idx="4"/>
                <a:endCxn id="37" idx="1"/>
              </p:cNvCxnSpPr>
              <p:nvPr/>
            </p:nvCxnSpPr>
            <p:spPr>
              <a:xfrm rot="5400000">
                <a:off x="4395895" y="2084752"/>
                <a:ext cx="25136" cy="184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55 Grupo"/>
            <p:cNvGrpSpPr/>
            <p:nvPr/>
          </p:nvGrpSpPr>
          <p:grpSpPr>
            <a:xfrm>
              <a:off x="3684628" y="3831908"/>
              <a:ext cx="1244562" cy="620044"/>
              <a:chOff x="3684628" y="3831908"/>
              <a:chExt cx="1244562" cy="620044"/>
            </a:xfrm>
          </p:grpSpPr>
          <p:sp>
            <p:nvSpPr>
              <p:cNvPr id="50" name="Oval 35"/>
              <p:cNvSpPr>
                <a:spLocks noChangeArrowheads="1"/>
              </p:cNvSpPr>
              <p:nvPr/>
            </p:nvSpPr>
            <p:spPr bwMode="auto">
              <a:xfrm rot="10800000">
                <a:off x="3857620" y="3929066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3929058" y="3831908"/>
                <a:ext cx="1000132" cy="168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3857620" y="4214818"/>
                <a:ext cx="135405" cy="92605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2" name="AutoShape 50"/>
              <p:cNvSpPr>
                <a:spLocks noChangeArrowheads="1"/>
              </p:cNvSpPr>
              <p:nvPr/>
            </p:nvSpPr>
            <p:spPr bwMode="auto">
              <a:xfrm rot="10800000" flipV="1">
                <a:off x="4071934" y="4214818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" name="Oval 35"/>
              <p:cNvSpPr>
                <a:spLocks noChangeArrowheads="1"/>
              </p:cNvSpPr>
              <p:nvPr/>
            </p:nvSpPr>
            <p:spPr bwMode="auto">
              <a:xfrm rot="10800000">
                <a:off x="3684628" y="435769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3786182" y="3857628"/>
                <a:ext cx="1071570" cy="571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58" name="57 Elipse"/>
          <p:cNvSpPr/>
          <p:nvPr/>
        </p:nvSpPr>
        <p:spPr>
          <a:xfrm>
            <a:off x="3571868" y="3786190"/>
            <a:ext cx="642942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9" name="58 Grupo"/>
          <p:cNvGrpSpPr/>
          <p:nvPr/>
        </p:nvGrpSpPr>
        <p:grpSpPr>
          <a:xfrm>
            <a:off x="3571868" y="5072074"/>
            <a:ext cx="2071702" cy="1428760"/>
            <a:chOff x="3571868" y="3357562"/>
            <a:chExt cx="2071702" cy="1428760"/>
          </a:xfrm>
        </p:grpSpPr>
        <p:grpSp>
          <p:nvGrpSpPr>
            <p:cNvPr id="60" name="28 Grupo"/>
            <p:cNvGrpSpPr/>
            <p:nvPr/>
          </p:nvGrpSpPr>
          <p:grpSpPr>
            <a:xfrm>
              <a:off x="3571868" y="3357562"/>
              <a:ext cx="2071702" cy="1428760"/>
              <a:chOff x="3571868" y="1643050"/>
              <a:chExt cx="2071702" cy="1428760"/>
            </a:xfrm>
          </p:grpSpPr>
          <p:grpSp>
            <p:nvGrpSpPr>
              <p:cNvPr id="68" name="Group 26"/>
              <p:cNvGrpSpPr>
                <a:grpSpLocks/>
              </p:cNvGrpSpPr>
              <p:nvPr/>
            </p:nvGrpSpPr>
            <p:grpSpPr bwMode="auto">
              <a:xfrm rot="10800000">
                <a:off x="3571868" y="1643050"/>
                <a:ext cx="2071702" cy="1428760"/>
                <a:chOff x="1846" y="2556"/>
                <a:chExt cx="7952" cy="5822"/>
              </a:xfrm>
            </p:grpSpPr>
            <p:sp>
              <p:nvSpPr>
                <p:cNvPr id="80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6" y="2645"/>
                  <a:ext cx="7952" cy="5733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1" name="Arc 28"/>
                <p:cNvSpPr>
                  <a:spLocks/>
                </p:cNvSpPr>
                <p:nvPr/>
              </p:nvSpPr>
              <p:spPr bwMode="auto">
                <a:xfrm flipH="1" flipV="1">
                  <a:off x="2889" y="2645"/>
                  <a:ext cx="2346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" name="Line 29"/>
                <p:cNvSpPr>
                  <a:spLocks noChangeShapeType="1"/>
                </p:cNvSpPr>
                <p:nvPr/>
              </p:nvSpPr>
              <p:spPr bwMode="auto">
                <a:xfrm>
                  <a:off x="5235" y="4938"/>
                  <a:ext cx="11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3" name="Rectangle 30"/>
                <p:cNvSpPr>
                  <a:spLocks noChangeArrowheads="1"/>
                </p:cNvSpPr>
                <p:nvPr/>
              </p:nvSpPr>
              <p:spPr bwMode="auto">
                <a:xfrm>
                  <a:off x="5235" y="2556"/>
                  <a:ext cx="1174" cy="15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4" name="Arc 31"/>
                <p:cNvSpPr>
                  <a:spLocks/>
                </p:cNvSpPr>
                <p:nvPr/>
              </p:nvSpPr>
              <p:spPr bwMode="auto">
                <a:xfrm flipV="1">
                  <a:off x="6409" y="2645"/>
                  <a:ext cx="2346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255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5" name="Arc 32"/>
                <p:cNvSpPr>
                  <a:spLocks/>
                </p:cNvSpPr>
                <p:nvPr/>
              </p:nvSpPr>
              <p:spPr bwMode="auto">
                <a:xfrm flipH="1" flipV="1">
                  <a:off x="1846" y="3792"/>
                  <a:ext cx="3389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6" name="Arc 33"/>
                <p:cNvSpPr>
                  <a:spLocks/>
                </p:cNvSpPr>
                <p:nvPr/>
              </p:nvSpPr>
              <p:spPr bwMode="auto">
                <a:xfrm flipV="1">
                  <a:off x="6409" y="3792"/>
                  <a:ext cx="3389" cy="2293"/>
                </a:xfrm>
                <a:custGeom>
                  <a:avLst/>
                  <a:gdLst>
                    <a:gd name="T0" fmla="*/ 0 w 21600"/>
                    <a:gd name="T1" fmla="*/ 0 h 21600"/>
                    <a:gd name="T2" fmla="*/ 532 w 21600"/>
                    <a:gd name="T3" fmla="*/ 243 h 21600"/>
                    <a:gd name="T4" fmla="*/ 0 w 21600"/>
                    <a:gd name="T5" fmla="*/ 24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7" name="Line 34"/>
                <p:cNvSpPr>
                  <a:spLocks noChangeShapeType="1"/>
                </p:cNvSpPr>
                <p:nvPr/>
              </p:nvSpPr>
              <p:spPr bwMode="auto">
                <a:xfrm>
                  <a:off x="5235" y="6085"/>
                  <a:ext cx="117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 rot="10800000">
                <a:off x="4500562" y="185736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4786314" y="2357430"/>
                <a:ext cx="135405" cy="92605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4500562" y="2071678"/>
                <a:ext cx="135405" cy="92605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Oval 35"/>
              <p:cNvSpPr>
                <a:spLocks noChangeArrowheads="1"/>
              </p:cNvSpPr>
              <p:nvPr/>
            </p:nvSpPr>
            <p:spPr bwMode="auto">
              <a:xfrm rot="10800000">
                <a:off x="5357818" y="185736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Oval 37"/>
              <p:cNvSpPr>
                <a:spLocks noChangeArrowheads="1"/>
              </p:cNvSpPr>
              <p:nvPr/>
            </p:nvSpPr>
            <p:spPr bwMode="auto">
              <a:xfrm rot="10800000">
                <a:off x="4465018" y="1928802"/>
                <a:ext cx="35544" cy="3141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73 Forma libre"/>
              <p:cNvSpPr/>
              <p:nvPr/>
            </p:nvSpPr>
            <p:spPr>
              <a:xfrm>
                <a:off x="4290313" y="1923419"/>
                <a:ext cx="299022" cy="156733"/>
              </a:xfrm>
              <a:custGeom>
                <a:avLst/>
                <a:gdLst>
                  <a:gd name="connsiteX0" fmla="*/ 299022 w 299022"/>
                  <a:gd name="connsiteY0" fmla="*/ 22390 h 156733"/>
                  <a:gd name="connsiteX1" fmla="*/ 121342 w 299022"/>
                  <a:gd name="connsiteY1" fmla="*/ 22390 h 156733"/>
                  <a:gd name="connsiteX2" fmla="*/ 0 w 299022"/>
                  <a:gd name="connsiteY2" fmla="*/ 156733 h 156733"/>
                  <a:gd name="connsiteX3" fmla="*/ 0 w 299022"/>
                  <a:gd name="connsiteY3" fmla="*/ 156733 h 15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022" h="156733">
                    <a:moveTo>
                      <a:pt x="299022" y="22390"/>
                    </a:moveTo>
                    <a:cubicBezTo>
                      <a:pt x="235100" y="11195"/>
                      <a:pt x="171179" y="0"/>
                      <a:pt x="121342" y="22390"/>
                    </a:cubicBezTo>
                    <a:cubicBezTo>
                      <a:pt x="71505" y="44781"/>
                      <a:pt x="0" y="156733"/>
                      <a:pt x="0" y="156733"/>
                    </a:cubicBezTo>
                    <a:lnTo>
                      <a:pt x="0" y="156733"/>
                    </a:ln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4214810" y="2143116"/>
                <a:ext cx="135405" cy="92605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4286248" y="2025959"/>
                <a:ext cx="642942" cy="457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76 Forma libre"/>
              <p:cNvSpPr/>
              <p:nvPr/>
            </p:nvSpPr>
            <p:spPr>
              <a:xfrm>
                <a:off x="4910025" y="1899583"/>
                <a:ext cx="485368" cy="241240"/>
              </a:xfrm>
              <a:custGeom>
                <a:avLst/>
                <a:gdLst>
                  <a:gd name="connsiteX0" fmla="*/ 485368 w 485368"/>
                  <a:gd name="connsiteY0" fmla="*/ 41892 h 241240"/>
                  <a:gd name="connsiteX1" fmla="*/ 134343 w 485368"/>
                  <a:gd name="connsiteY1" fmla="*/ 33225 h 241240"/>
                  <a:gd name="connsiteX2" fmla="*/ 0 w 485368"/>
                  <a:gd name="connsiteY2" fmla="*/ 241240 h 2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5368" h="241240">
                    <a:moveTo>
                      <a:pt x="485368" y="41892"/>
                    </a:moveTo>
                    <a:cubicBezTo>
                      <a:pt x="350303" y="20946"/>
                      <a:pt x="215238" y="0"/>
                      <a:pt x="134343" y="33225"/>
                    </a:cubicBezTo>
                    <a:cubicBezTo>
                      <a:pt x="53448" y="66450"/>
                      <a:pt x="26724" y="153845"/>
                      <a:pt x="0" y="24124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77 Flecha izquierda"/>
              <p:cNvSpPr/>
              <p:nvPr/>
            </p:nvSpPr>
            <p:spPr>
              <a:xfrm rot="16660441">
                <a:off x="4800304" y="2218364"/>
                <a:ext cx="214314" cy="7143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9" name="78 Conector recto de flecha"/>
              <p:cNvCxnSpPr>
                <a:stCxn id="71" idx="4"/>
                <a:endCxn id="75" idx="1"/>
              </p:cNvCxnSpPr>
              <p:nvPr/>
            </p:nvCxnSpPr>
            <p:spPr>
              <a:xfrm rot="5400000">
                <a:off x="4395895" y="2084752"/>
                <a:ext cx="25136" cy="184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55 Grupo"/>
            <p:cNvGrpSpPr/>
            <p:nvPr/>
          </p:nvGrpSpPr>
          <p:grpSpPr>
            <a:xfrm>
              <a:off x="3684628" y="3831908"/>
              <a:ext cx="1244562" cy="620044"/>
              <a:chOff x="3684628" y="3831908"/>
              <a:chExt cx="1244562" cy="620044"/>
            </a:xfrm>
          </p:grpSpPr>
          <p:sp>
            <p:nvSpPr>
              <p:cNvPr id="62" name="Oval 35"/>
              <p:cNvSpPr>
                <a:spLocks noChangeArrowheads="1"/>
              </p:cNvSpPr>
              <p:nvPr/>
            </p:nvSpPr>
            <p:spPr bwMode="auto">
              <a:xfrm rot="10800000">
                <a:off x="3857620" y="3929066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3929058" y="3831908"/>
                <a:ext cx="1000132" cy="1685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AutoShape 36"/>
              <p:cNvSpPr>
                <a:spLocks noChangeArrowheads="1"/>
              </p:cNvSpPr>
              <p:nvPr/>
            </p:nvSpPr>
            <p:spPr bwMode="auto">
              <a:xfrm rot="10800000" flipV="1">
                <a:off x="3857620" y="4214818"/>
                <a:ext cx="135405" cy="92605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AutoShape 50"/>
              <p:cNvSpPr>
                <a:spLocks noChangeArrowheads="1"/>
              </p:cNvSpPr>
              <p:nvPr/>
            </p:nvSpPr>
            <p:spPr bwMode="auto">
              <a:xfrm rot="10800000" flipV="1">
                <a:off x="4071934" y="4214818"/>
                <a:ext cx="37236" cy="105834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Oval 35"/>
              <p:cNvSpPr>
                <a:spLocks noChangeArrowheads="1"/>
              </p:cNvSpPr>
              <p:nvPr/>
            </p:nvSpPr>
            <p:spPr bwMode="auto">
              <a:xfrm rot="10800000">
                <a:off x="3684628" y="4357694"/>
                <a:ext cx="101554" cy="942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3786182" y="3857628"/>
                <a:ext cx="1071570" cy="571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1003</TotalTime>
  <Words>279</Words>
  <Application>Microsoft Office PowerPoint</Application>
  <PresentationFormat>Presentación en pantalla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Urbano</vt:lpstr>
      <vt:lpstr>DEFANSA 5 : 1</vt:lpstr>
      <vt:lpstr>Ejercicios  en forma de juegos</vt:lpstr>
      <vt:lpstr>Ejercicios de calentamiento</vt:lpstr>
      <vt:lpstr>Ejercicios genéricos</vt:lpstr>
      <vt:lpstr>Trabajo de los 2º</vt:lpstr>
      <vt:lpstr>Trabajo de los Avanzados</vt:lpstr>
      <vt:lpstr>Trabajo de los Avanzados</vt:lpstr>
      <vt:lpstr>Trabajo de los Centrales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11</cp:revision>
  <dcterms:created xsi:type="dcterms:W3CDTF">2010-10-06T12:57:29Z</dcterms:created>
  <dcterms:modified xsi:type="dcterms:W3CDTF">2010-10-07T07:11:13Z</dcterms:modified>
</cp:coreProperties>
</file>