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265" r:id="rId2"/>
    <p:sldId id="280" r:id="rId3"/>
    <p:sldId id="261" r:id="rId4"/>
    <p:sldId id="262" r:id="rId5"/>
    <p:sldId id="263" r:id="rId6"/>
    <p:sldId id="264" r:id="rId7"/>
    <p:sldId id="267" r:id="rId8"/>
    <p:sldId id="282" r:id="rId9"/>
    <p:sldId id="285" r:id="rId10"/>
    <p:sldId id="286" r:id="rId11"/>
    <p:sldId id="272" r:id="rId12"/>
    <p:sldId id="281" r:id="rId13"/>
    <p:sldId id="283" r:id="rId14"/>
    <p:sldId id="288" r:id="rId15"/>
    <p:sldId id="284" r:id="rId16"/>
    <p:sldId id="289" r:id="rId17"/>
    <p:sldId id="290" r:id="rId18"/>
    <p:sldId id="287" r:id="rId19"/>
    <p:sldId id="292" r:id="rId20"/>
    <p:sldId id="291" r:id="rId21"/>
    <p:sldId id="293" r:id="rId22"/>
    <p:sldId id="294" r:id="rId23"/>
    <p:sldId id="295" r:id="rId24"/>
    <p:sldId id="296" r:id="rId25"/>
    <p:sldId id="297" r:id="rId26"/>
    <p:sldId id="300" r:id="rId27"/>
    <p:sldId id="298" r:id="rId28"/>
    <p:sldId id="299" r:id="rId29"/>
    <p:sldId id="271" r:id="rId30"/>
    <p:sldId id="268" r:id="rId31"/>
    <p:sldId id="279" r:id="rId32"/>
    <p:sldId id="276" r:id="rId33"/>
    <p:sldId id="278" r:id="rId34"/>
    <p:sldId id="277" r:id="rId35"/>
    <p:sldId id="269" r:id="rId36"/>
    <p:sldId id="270" r:id="rId37"/>
    <p:sldId id="275" r:id="rId38"/>
    <p:sldId id="273" r:id="rId39"/>
    <p:sldId id="274" r:id="rId40"/>
    <p:sldId id="302" r:id="rId41"/>
    <p:sldId id="303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95" autoAdjust="0"/>
  </p:normalViewPr>
  <p:slideViewPr>
    <p:cSldViewPr>
      <p:cViewPr varScale="1">
        <p:scale>
          <a:sx n="56" d="100"/>
          <a:sy n="56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986B-1274-4AE3-91F6-F527C353E0D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AA0B-072C-4C90-AC1D-B5D646D139D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teka.com/apuntes/comunicacion-109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="1" i="1" u="sng" dirty="0" smtClean="0"/>
              <a:t>Ver ejemplos en :  </a:t>
            </a:r>
            <a:r>
              <a:rPr lang="es-ES_tradnl" b="0" i="0" u="none" dirty="0" smtClean="0"/>
              <a:t>conductas-motrices-baloncesto.pdf  </a:t>
            </a:r>
          </a:p>
          <a:p>
            <a:endParaRPr lang="es-ES_tradnl" b="1" i="1" u="sng" dirty="0" smtClean="0"/>
          </a:p>
          <a:p>
            <a:r>
              <a:rPr lang="es-ES_tradnl" b="1" i="1" u="sng" dirty="0" smtClean="0"/>
              <a:t>Conductas motrices: 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“Organización significativa del comportamiento motor”-Una conducta motriz sólo puede ser observada indirectamente-Se manifiesta mediante un comportamiento motor cuyos datos observados están dotados de sentido-Es vivido de forma consciente o inconsciente por la persona que actúa-Se trata de captar, junto a las manifestaciones observables, el significado de la vivencia tiene asociado directamente (intención, percepción, imagen mental, </a:t>
            </a:r>
            <a:r>
              <a:rPr lang="es-E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proyecto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motivación, deseo, frustración,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…) </a:t>
            </a:r>
          </a:p>
          <a:p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una finta, un desmarque, una “jugada”</a:t>
            </a:r>
          </a:p>
          <a:p>
            <a:endParaRPr lang="es-ES" sz="1200" b="0" i="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Conducta motriz: </a:t>
            </a:r>
            <a:r>
              <a:rPr lang="es-ES_tradn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“Organización significante del comportamiento motor. La conducta motriz es el comportamiento en tanto que es portadora de significación” (P. Parlebas,1981). Son, pues, acciones motrices cargadas de significado y como tales, susceptibles de ser interpretadas. La noción de conducta motriz implica toda una secuencia homogénea de acciones motrices que, procediéndose en un determinado contexto o situación motriz, nos pone al descubierto las características, objetivos y motivaciones del sujeto protagonista de la acción. Este concepto engloba a la persona que actúa de forma unitaria, haciendo referencia a sus emociones, sentimientos, deseos e historia personal.</a:t>
            </a:r>
            <a:endParaRPr lang="es-ES" b="0" i="1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AA0B-072C-4C90-AC1D-B5D646D139D8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="0" i="1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AA0B-072C-4C90-AC1D-B5D646D139D8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1AE7BE-746B-4336-A843-A238EFA03856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79DEAF-908E-4103-97F0-970C66AA9D1C}" type="datetimeFigureOut">
              <a:rPr lang="es-ES" smtClean="0"/>
              <a:pPr/>
              <a:t>03/09/2013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13C9A3-3158-4414-BADC-C46F41E7DD5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conductas-motrices-baloncesto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onductas-motrices-baloncesto.pdf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3124200" y="3276600"/>
            <a:ext cx="2362200" cy="990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s-ES"/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5486400" y="2286000"/>
            <a:ext cx="3429000" cy="3505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s-ES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096000" y="4191000"/>
            <a:ext cx="2590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>
                <a:latin typeface="Tahoma" charset="0"/>
              </a:rPr>
              <a:t>Rendimiento colectivo</a:t>
            </a:r>
            <a:endParaRPr lang="es-ES_tradnl" dirty="0">
              <a:latin typeface="Tahoma" charset="0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943600" y="2743200"/>
            <a:ext cx="2590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>
                <a:latin typeface="Tahoma" charset="0"/>
              </a:rPr>
              <a:t>Juego</a:t>
            </a:r>
          </a:p>
          <a:p>
            <a:pPr algn="ctr">
              <a:spcBef>
                <a:spcPct val="50000"/>
              </a:spcBef>
            </a:pPr>
            <a:r>
              <a:rPr lang="es-ES_tradnl" sz="2000" b="1" dirty="0">
                <a:latin typeface="Tahoma" charset="0"/>
              </a:rPr>
              <a:t>Colectivo</a:t>
            </a:r>
            <a:endParaRPr lang="es-ES_tradnl" dirty="0">
              <a:latin typeface="Tahoma" charset="0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3429000" y="35052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/>
              <a:t>Resultados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1066800" y="1981200"/>
            <a:ext cx="2590800" cy="2286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066800" y="3429000"/>
            <a:ext cx="2590800" cy="2514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990600" y="4419600"/>
            <a:ext cx="25908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</a:rPr>
              <a:t>Comportamientos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</a:rPr>
              <a:t> Colectivos</a:t>
            </a: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 charset="0"/>
            </a:endParaRP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990600" y="2590800"/>
            <a:ext cx="27432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</a:rPr>
              <a:t>Comportamientos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charset="0"/>
              </a:rPr>
              <a:t> Individuales</a:t>
            </a: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714480" y="3643314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latin typeface="Tahoma" charset="0"/>
              </a:rPr>
              <a:t>Transición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33" grpId="0" autoUpdateAnimBg="0"/>
      <p:bldP spid="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b="1" dirty="0" smtClean="0"/>
              <a:t>Conductas motrices y comportamientos asociados al modelo de juego (</a:t>
            </a:r>
            <a:r>
              <a:rPr lang="es-ES_tradnl" b="1" dirty="0" smtClean="0">
                <a:hlinkClick r:id="rId3" action="ppaction://hlinkfile"/>
              </a:rPr>
              <a:t>ver</a:t>
            </a:r>
            <a:r>
              <a:rPr lang="es-ES_tradnl" b="1" dirty="0" smtClean="0"/>
              <a:t>)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sz="2600" b="1" dirty="0" smtClean="0"/>
              <a:t>Aspectos técnico- tácticos individuales</a:t>
            </a:r>
            <a:r>
              <a:rPr lang="es-ES_tradnl" sz="2200" b="1" dirty="0" smtClean="0"/>
              <a:t>:</a:t>
            </a:r>
          </a:p>
          <a:p>
            <a:r>
              <a:rPr lang="es-ES" sz="1600" b="1" dirty="0" smtClean="0"/>
              <a:t>LA MEJORA Y PERFECCIONAMIENTO TÉCNICO TÁCTICO      </a:t>
            </a:r>
          </a:p>
          <a:p>
            <a:r>
              <a:rPr lang="es-ES" sz="1600" b="1" dirty="0" smtClean="0"/>
              <a:t> DE LOS COMPORTAMIENTOS INDIVIDUALES</a:t>
            </a:r>
          </a:p>
          <a:p>
            <a:r>
              <a:rPr lang="es-ES" sz="1600" b="1" dirty="0" smtClean="0"/>
              <a:t>OFENSIVOS</a:t>
            </a:r>
          </a:p>
          <a:p>
            <a:endParaRPr lang="es-ES_tradnl" b="1" dirty="0" smtClean="0"/>
          </a:p>
          <a:p>
            <a:endParaRPr lang="es-ES_tradnl" b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juego 1x1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Prioridad de objetivos tácticos individuales: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</a:t>
            </a:r>
            <a:r>
              <a:rPr lang="es-ES" dirty="0" smtClean="0"/>
              <a:t>técnico - </a:t>
            </a:r>
            <a:r>
              <a:rPr lang="es-ES" dirty="0" smtClean="0"/>
              <a:t>tácticos individuales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428596" y="1252823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 smtClean="0"/>
              <a:t>El juego 1x1</a:t>
            </a:r>
            <a:endParaRPr lang="es-E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857364"/>
            <a:ext cx="7772400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Aunque el balonmano es un juego colectivo, </a:t>
            </a:r>
            <a:r>
              <a:rPr kumimoji="0" lang="es-ES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al final la acción es individual.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Cuando el atacante tiene frente un oponente directo, desarrolla una serie de acciones para intentar superarle.</a:t>
            </a: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Mediante un lanzamiento.</a:t>
            </a:r>
          </a:p>
          <a:p>
            <a:pPr marL="1005840" lvl="2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Superándole espacialmente.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 no se consigue ninguna: 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acción colectiva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7252" y="4643446"/>
            <a:ext cx="7772400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625475" lvl="1" indent="-363538">
              <a:buFont typeface="Wingdings" pitchFamily="2" charset="2"/>
              <a:buChar char="q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ventajas para el propio jugador que realiza la acción:</a:t>
            </a:r>
          </a:p>
          <a:p>
            <a:pPr marL="1082675" lvl="3" indent="-363538">
              <a:buFont typeface="Courier New" pitchFamily="49" charset="0"/>
              <a:buChar char="o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Distancia para lanzar.</a:t>
            </a:r>
          </a:p>
          <a:p>
            <a:pPr marL="1082675" lvl="3" indent="-363538">
              <a:buFont typeface="Courier New" pitchFamily="49" charset="0"/>
              <a:buChar char="o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Lanzamientos en proximidad y con ángulo de tiro.</a:t>
            </a:r>
          </a:p>
          <a:p>
            <a:pPr marL="625475" lvl="2" indent="-363538">
              <a:buFont typeface="Wingdings" pitchFamily="2" charset="2"/>
              <a:buChar char="q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Espacios de maniobra o superación.</a:t>
            </a:r>
          </a:p>
          <a:p>
            <a:pPr marL="625475" lvl="1" indent="-363538">
              <a:buFont typeface="Wingdings" pitchFamily="2" charset="2"/>
              <a:buChar char="q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 para otros.</a:t>
            </a:r>
          </a:p>
          <a:p>
            <a:pPr marL="625475" lvl="1" indent="-363538">
              <a:buFont typeface="Wingdings" pitchFamily="2" charset="2"/>
              <a:buChar char="q"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Aprovechar las ventajas creadas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00034" y="4038905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Arial" charset="0"/>
              </a:rPr>
              <a:t>Prioridad de objetivos tácticos individuales:</a:t>
            </a:r>
            <a:endParaRPr lang="es-ES" sz="2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técnico- tácticos individuales</a:t>
            </a:r>
            <a:endParaRPr lang="es-E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357298"/>
            <a:ext cx="7772400" cy="19288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65125" marR="0" lvl="0" indent="-365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s-ES" sz="24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Crear ventaja propia antes de recibir (juego sin balón)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Búsqueda del espacio libre: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Distancia de lanzamiento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Ataque al espacio libre para penetrar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14348" y="3588416"/>
            <a:ext cx="7358114" cy="2198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lvl="0" indent="-60960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s-ES" sz="24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 través de: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Desmarques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(anteriores a la recepción)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Trayectorias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( con el balón)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Intentar superar al defensor espacialmente: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Desmarques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 antes de recibir (juego sin balón)</a:t>
            </a:r>
            <a:endParaRPr lang="es-ES" dirty="0"/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500034" y="1216043"/>
          <a:ext cx="7967662" cy="49990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727325"/>
                <a:gridCol w="2728912"/>
                <a:gridCol w="2511425"/>
              </a:tblGrid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166846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s-ES" dirty="0" smtClean="0"/>
              <a:t>Aspectos técnico- tácticos individuales</a:t>
            </a:r>
            <a:endParaRPr lang="es-E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241446"/>
            <a:ext cx="7772400" cy="225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446088" marR="0" lvl="0" indent="-3381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	</a:t>
            </a:r>
            <a:r>
              <a:rPr kumimoji="0" lang="es-ES" sz="2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Aumentar la  ventaja propia después de recibir (juego con balón)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Búsqueda del espacio libre: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Mejorar la distancia de lanzamiento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Ataque al espacio libre para penetrar con defensor desequilibrado.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14348" y="3731292"/>
            <a:ext cx="7715304" cy="2198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lvl="0" indent="-60960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s-ES" sz="24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A través de: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Desmarques (anteriores a la recepción)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Trayectorias ( con el balón)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Intentar superar al defensor espacialmente: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Desmarques</a:t>
            </a:r>
          </a:p>
          <a:p>
            <a:pPr marL="1371600" lvl="2" indent="-4572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Fintas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 antes de recibir (juego sin balón)</a:t>
            </a:r>
            <a:endParaRPr lang="es-ES" dirty="0"/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500034" y="1216043"/>
          <a:ext cx="7967662" cy="49990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727325"/>
                <a:gridCol w="2728912"/>
                <a:gridCol w="2511425"/>
              </a:tblGrid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166846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00100" y="2000240"/>
            <a:ext cx="6858048" cy="34290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PRIMER OBJETIVO: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Creación de un modelo teórico.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OBJETIVO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Transmitirlo a los jugadores y entrenarlo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TERCER OBJETIVO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Consolidarlo y perfeccionarlo.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0034" y="1265240"/>
            <a:ext cx="7929618" cy="28067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s-ES" sz="2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Crear ventaja para otro (jugador con balón)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Fijar al máximo al oponente directo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:PAR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 se puede, también a un oponente no directo o defensor IMPAR</a:t>
            </a:r>
          </a:p>
          <a:p>
            <a:pPr marL="990600" marR="0" lvl="1" indent="-533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Asegurar la continuidad de las acciones.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Momento de pases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Ser nuevamente apoyo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00034" y="4214818"/>
            <a:ext cx="7858180" cy="20108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609600" lvl="0" indent="-60960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s-E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s-ES" sz="2200" dirty="0" smtClean="0">
                <a:solidFill>
                  <a:schemeClr val="bg1"/>
                </a:solidFill>
                <a:latin typeface="Arial" charset="0"/>
              </a:rPr>
              <a:t>. </a:t>
            </a:r>
            <a:r>
              <a:rPr lang="es-ES" sz="2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Aprovechar ventajas (jugador sin balón)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bg1"/>
                </a:solidFill>
                <a:latin typeface="Arial" charset="0"/>
              </a:rPr>
              <a:t>Acciones individuales sin balón.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bg1"/>
                </a:solidFill>
                <a:latin typeface="Arial" charset="0"/>
              </a:rPr>
              <a:t>Respuesta y continuidad en función del compañero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bg1"/>
                </a:solidFill>
                <a:latin typeface="Arial" charset="0"/>
              </a:rPr>
              <a:t>Acciones previas a la recepción.</a:t>
            </a:r>
          </a:p>
          <a:p>
            <a:pPr marL="990600" lvl="1" indent="-53340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s-ES" sz="2000" dirty="0" smtClean="0">
                <a:solidFill>
                  <a:schemeClr val="bg1"/>
                </a:solidFill>
                <a:latin typeface="Arial" charset="0"/>
              </a:rPr>
              <a:t>Una vez recibo: aprovechamiento inmediato</a:t>
            </a:r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s-ES" dirty="0" smtClean="0"/>
              <a:t>Aspectos técnico - tácticos individuales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Crear ventaja antes de recibir (juego sin balón)</a:t>
            </a:r>
            <a:endParaRPr lang="es-ES" dirty="0"/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500034" y="1216043"/>
          <a:ext cx="7967662" cy="4999039"/>
        </p:xfrm>
        <a:graphic>
          <a:graphicData uri="http://schemas.openxmlformats.org/drawingml/2006/table">
            <a:tbl>
              <a:tblPr/>
              <a:tblGrid>
                <a:gridCol w="2727325"/>
                <a:gridCol w="2728912"/>
                <a:gridCol w="2511425"/>
              </a:tblGrid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846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la idea ofensiva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MEJORA DE LOS COMPORTAMIENTOS INDIVIDUALES DEL JUGADOR SIN BALÓN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00034" y="1357298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354013">
              <a:buFont typeface="Wingdings" pitchFamily="2" charset="2"/>
              <a:buChar char="q"/>
            </a:pPr>
            <a:r>
              <a:rPr lang="es-ES" dirty="0" smtClean="0"/>
              <a:t>Máxima utilización de las posibilidades espaciales del entorno próximo(puesto específico  ocupado) y mejora en el uso de otros espacios. </a:t>
            </a:r>
          </a:p>
          <a:p>
            <a:pPr marL="442913" indent="-354013">
              <a:buFont typeface="Wingdings" pitchFamily="2" charset="2"/>
              <a:buChar char="q"/>
            </a:pPr>
            <a:endParaRPr lang="es-ES" dirty="0" smtClean="0"/>
          </a:p>
          <a:p>
            <a:pPr marL="442913" indent="-354013">
              <a:buFont typeface="Wingdings" pitchFamily="2" charset="2"/>
              <a:buChar char="q"/>
            </a:pPr>
            <a:r>
              <a:rPr lang="es-ES" dirty="0" smtClean="0"/>
              <a:t>Utilización del 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desmarque</a:t>
            </a:r>
            <a:r>
              <a:rPr lang="es-ES" dirty="0" smtClean="0"/>
              <a:t>  para crear ventajas espacio-temporales respecto al defensor antes de recibir.</a:t>
            </a:r>
          </a:p>
          <a:p>
            <a:pPr marL="442913" indent="-354013">
              <a:buFont typeface="Wingdings" pitchFamily="2" charset="2"/>
              <a:buChar char="q"/>
            </a:pPr>
            <a:endParaRPr lang="es-ES" dirty="0" smtClean="0"/>
          </a:p>
          <a:p>
            <a:pPr marL="442913" indent="-354013">
              <a:buFont typeface="Wingdings" pitchFamily="2" charset="2"/>
              <a:buChar char="q"/>
            </a:pPr>
            <a:r>
              <a:rPr lang="es-ES" dirty="0" smtClean="0"/>
              <a:t>jugar sin balón</a:t>
            </a:r>
          </a:p>
          <a:p>
            <a:pPr marL="442913" indent="-354013">
              <a:buFont typeface="Wingdings" pitchFamily="2" charset="2"/>
              <a:buChar char="q"/>
            </a:pPr>
            <a:endParaRPr lang="es-ES" dirty="0" smtClean="0"/>
          </a:p>
          <a:p>
            <a:pPr marL="442913" indent="-354013">
              <a:buFont typeface="Wingdings" pitchFamily="2" charset="2"/>
              <a:buChar char="q"/>
            </a:pPr>
            <a:r>
              <a:rPr lang="es-ES" dirty="0" smtClean="0"/>
              <a:t>Saber moverse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la idea ofensiva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MEJORA DE LOS COMPORTAMIENTOS INDIVIDUALES DEL JUGADOR </a:t>
            </a: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r>
              <a:rPr lang="es-ES" dirty="0" smtClean="0"/>
              <a:t> BALÓN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LA MEJORA DE LOS COMPORTAMIENTOS INDIVIDUALES DEL JUGADOR </a:t>
            </a:r>
            <a:r>
              <a:rPr lang="es-E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r>
              <a:rPr lang="es-ES" sz="2400" dirty="0" smtClean="0"/>
              <a:t> BALÓN</a:t>
            </a:r>
            <a:endParaRPr lang="es-E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472" y="1319234"/>
            <a:ext cx="7772400" cy="489584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Crear ventaja, recibir con ventajas o aumentarlas con el balón…es:</a:t>
            </a:r>
            <a:endParaRPr kumimoji="0" lang="es-ES_tradnl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rPr>
              <a:t>Recibir en movimiento </a:t>
            </a: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orientándose a portería.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Tx/>
              <a:buChar char="-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No sólo los pies, caderas y hombros también, sobre todo en el último momento.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Tx/>
              <a:buChar char="-"/>
              <a:tabLst/>
              <a:defRPr/>
            </a:pPr>
            <a:endParaRPr kumimoji="0" lang="es-ES_trad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Utilizar el desplazamiento específico para aumentar la ventaja.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Trabajo de disociación segmentaria: </a:t>
            </a:r>
          </a:p>
          <a:p>
            <a:pPr marL="548640" marR="0" lvl="1" indent="-27432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q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Buen manejo del balón: liberación del brazo ejecutor rápidamente.</a:t>
            </a:r>
          </a:p>
          <a:p>
            <a:pPr marL="548640" marR="0" lvl="1" indent="-27432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" pitchFamily="2" charset="2"/>
              <a:buChar char="q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Recepción a la altura de la cara para facilitar el armado rápido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Courier New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Recepción del balón con dos manos, y  rápidamente manejo con una.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Courier New" pitchFamily="49" charset="0"/>
              <a:buChar char="o"/>
              <a:tabLst/>
              <a:defRPr/>
            </a:pPr>
            <a:r>
              <a:rPr kumimoji="0" lang="es-ES_tradnl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rPr>
              <a:t>No bajar el balón a la cintura después de recibir</a:t>
            </a: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.</a:t>
            </a:r>
          </a:p>
          <a:p>
            <a:pPr marL="822960" marR="0" lvl="2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Courier New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Los pasos con el balón en la mano deben realizarse a máxima velocidad.</a:t>
            </a:r>
          </a:p>
          <a:p>
            <a:pPr marL="822960" marR="0" lvl="2" indent="-228600" algn="ctr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ES" dirty="0"/>
          </a:p>
        </p:txBody>
      </p:sp>
      <p:graphicFrame>
        <p:nvGraphicFramePr>
          <p:cNvPr id="3" name="Group 41"/>
          <p:cNvGraphicFramePr>
            <a:graphicFrameLocks noGrp="1"/>
          </p:cNvGraphicFramePr>
          <p:nvPr/>
        </p:nvGraphicFramePr>
        <p:xfrm>
          <a:off x="500034" y="1216043"/>
          <a:ext cx="7967662" cy="4999039"/>
        </p:xfrm>
        <a:graphic>
          <a:graphicData uri="http://schemas.openxmlformats.org/drawingml/2006/table">
            <a:tbl>
              <a:tblPr/>
              <a:tblGrid>
                <a:gridCol w="2727325"/>
                <a:gridCol w="2728912"/>
                <a:gridCol w="2511425"/>
              </a:tblGrid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846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52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/>
                      </a:pPr>
                      <a:endParaRPr kumimoji="0" lang="es-E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de la idea ofensiva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LANZAMIENTO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LANZAMIENTO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 smtClean="0"/>
              <a:t>Formas y sistemas de juego colectivas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927452" y="2500306"/>
            <a:ext cx="6002266" cy="193899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flatTx/>
          </a:bodyPr>
          <a:lstStyle/>
          <a:p>
            <a:pPr>
              <a:buFont typeface="Wingdings" pitchFamily="2" charset="2"/>
              <a:buChar char="q"/>
            </a:pPr>
            <a:r>
              <a:rPr lang="es-ES_tradnl" sz="2000" b="1" dirty="0" smtClean="0"/>
              <a:t>  Filosofía ofensiva</a:t>
            </a:r>
          </a:p>
          <a:p>
            <a:pPr>
              <a:buFont typeface="Wingdings" pitchFamily="2" charset="2"/>
              <a:buChar char="q"/>
            </a:pPr>
            <a:endParaRPr lang="es-ES_tradnl" sz="2000" b="1" dirty="0"/>
          </a:p>
          <a:p>
            <a:pPr>
              <a:buFont typeface="Wingdings" pitchFamily="2" charset="2"/>
              <a:buChar char="q"/>
            </a:pPr>
            <a:r>
              <a:rPr lang="es-ES_tradnl" sz="2000" b="1" dirty="0" smtClean="0"/>
              <a:t>  Conductas </a:t>
            </a:r>
            <a:r>
              <a:rPr lang="es-ES_tradnl" sz="2000" b="1" dirty="0"/>
              <a:t>motrices y comportamientos asociados al modelo de </a:t>
            </a:r>
            <a:r>
              <a:rPr lang="es-ES_tradnl" sz="2000" b="1" dirty="0" smtClean="0"/>
              <a:t>juego</a:t>
            </a:r>
          </a:p>
          <a:p>
            <a:pPr>
              <a:buFont typeface="Wingdings" pitchFamily="2" charset="2"/>
              <a:buChar char="q"/>
            </a:pPr>
            <a:endParaRPr lang="es-ES_tradnl" sz="2000" b="1" dirty="0"/>
          </a:p>
          <a:p>
            <a:pPr>
              <a:buFont typeface="Wingdings" pitchFamily="2" charset="2"/>
              <a:buChar char="q"/>
            </a:pPr>
            <a:r>
              <a:rPr lang="es-ES_tradnl" sz="2000" b="1" dirty="0" smtClean="0"/>
              <a:t>  Formas </a:t>
            </a:r>
            <a:r>
              <a:rPr lang="es-ES_tradnl" sz="2000" b="1" dirty="0"/>
              <a:t>y sistemas de juego colectivas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 rot="10800000">
            <a:off x="642911" y="1052513"/>
            <a:ext cx="1046440" cy="4826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>
            <a:spAutoFit/>
          </a:bodyPr>
          <a:lstStyle/>
          <a:p>
            <a:pPr algn="ctr"/>
            <a:r>
              <a:rPr lang="es-ES_trad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SOPORTE  FÍSICO </a:t>
            </a:r>
          </a:p>
          <a:p>
            <a:pPr algn="ctr"/>
            <a:r>
              <a:rPr lang="es-ES_tradnl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CARGA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063853" y="2995614"/>
            <a:ext cx="576262" cy="719138"/>
          </a:xfrm>
          <a:prstGeom prst="leftRightArrow">
            <a:avLst>
              <a:gd name="adj1" fmla="val 50000"/>
              <a:gd name="adj2" fmla="val 2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wrap="none" anchor="ctr">
            <a:spAutoFit/>
            <a:flatTx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Trabajo de FALTAS</a:t>
            </a:r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034" y="1928802"/>
            <a:ext cx="835824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En el centro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2 x 2  B – E con pivote en diferentes posiciones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 Cruce B – A (con pivote en diferentes </a:t>
            </a:r>
            <a:r>
              <a:rPr lang="es-ES" sz="2400" smtClean="0"/>
              <a:t>posiciones)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34" y="1928802"/>
            <a:ext cx="8286808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Trabajo de cruces + (CONTINUIDAD)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Cruce            (Con pivote en diferentes posiciones)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Contra-cruce (Con pivote en diferentes posiciones)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Cruce largo , lateral – lateral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Cruce con pivote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Cruce B - F</a:t>
            </a:r>
            <a:endParaRPr lang="es-ES" sz="2000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000240"/>
            <a:ext cx="8286808" cy="32932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Trabajo desdoblamientos CON BALON + (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CONTINUIDAD</a:t>
            </a:r>
            <a:r>
              <a:rPr lang="es-ES" sz="2400" dirty="0" smtClean="0"/>
              <a:t>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Desdoblamiento de lateral :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Corto </a:t>
            </a:r>
            <a:r>
              <a:rPr lang="es-ES" sz="2000" dirty="0" smtClean="0">
                <a:sym typeface="Wingdings" pitchFamily="2" charset="2"/>
              </a:rPr>
              <a:t> Pantalla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Largo  Situación de 1 x 1</a:t>
            </a:r>
            <a:endParaRPr lang="es-ES" sz="2000" dirty="0" smtClean="0"/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Desdoblamiento de extremo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2 x 2 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Iniciar ataque al centro sin balón.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No hacer nada </a:t>
            </a:r>
            <a:r>
              <a:rPr lang="es-ES" sz="2000" dirty="0" smtClean="0">
                <a:sym typeface="Wingdings" pitchFamily="2" charset="2"/>
              </a:rPr>
              <a:t> abrir para que inicie el ataque el central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Desdoblamiento de central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olidFill>
                  <a:srgbClr val="FF0000"/>
                </a:solidFill>
                <a:sym typeface="Wingdings" pitchFamily="2" charset="2"/>
              </a:rPr>
              <a:t>  ??????????????????????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000240"/>
            <a:ext cx="8286808" cy="2369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Trabajo desdoblamientos SIN BALON + (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CONTINUIDAD</a:t>
            </a:r>
            <a:r>
              <a:rPr lang="es-ES" sz="2400" dirty="0" smtClean="0"/>
              <a:t>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Desdoblamiento de lateral :</a:t>
            </a:r>
          </a:p>
          <a:p>
            <a:pPr lvl="3">
              <a:buClr>
                <a:schemeClr val="bg2">
                  <a:lumMod val="75000"/>
                </a:schemeClr>
              </a:buClr>
            </a:pPr>
            <a:endParaRPr lang="es-ES" sz="2000" dirty="0" smtClean="0"/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Desdoblamiento de extremo</a:t>
            </a:r>
          </a:p>
          <a:p>
            <a:pPr lvl="3">
              <a:buClr>
                <a:schemeClr val="bg2">
                  <a:lumMod val="75000"/>
                </a:schemeClr>
              </a:buClr>
            </a:pPr>
            <a:endParaRPr lang="es-ES" sz="2000" dirty="0" smtClean="0">
              <a:sym typeface="Wingdings" pitchFamily="2" charset="2"/>
            </a:endParaRP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Desdoblamiento de central</a:t>
            </a:r>
          </a:p>
          <a:p>
            <a:pPr lvl="3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  Pantalla para lateral 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00034" y="1285860"/>
            <a:ext cx="764386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2400" dirty="0" smtClean="0"/>
              <a:t>Ataque contra 6:0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00034" y="2000240"/>
            <a:ext cx="8286808" cy="42165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r>
              <a:rPr lang="es-ES" sz="2400" dirty="0" smtClean="0"/>
              <a:t> Otras acciones + (CONTINUIDAD)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400" dirty="0" smtClean="0"/>
              <a:t> </a:t>
            </a:r>
            <a:r>
              <a:rPr lang="es-ES" sz="2000" dirty="0" smtClean="0"/>
              <a:t>“Hacer saltar”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2 : 3 :  2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  2 x 2  (con pivote en diferentes posiciones)</a:t>
            </a:r>
          </a:p>
          <a:p>
            <a:pPr marL="1606550" lvl="3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Iniciado por central </a:t>
            </a:r>
            <a:r>
              <a:rPr lang="es-ES" sz="2000" dirty="0" smtClean="0">
                <a:sym typeface="Wingdings" pitchFamily="2" charset="2"/>
              </a:rPr>
              <a:t> LATERALES BIEN ABIERTOS (</a:t>
            </a:r>
            <a:r>
              <a:rPr lang="es-ES" sz="2000" dirty="0" err="1" smtClean="0">
                <a:sym typeface="Wingdings" pitchFamily="2" charset="2"/>
              </a:rPr>
              <a:t>linea</a:t>
            </a:r>
            <a:r>
              <a:rPr lang="es-ES" sz="2000" dirty="0" smtClean="0">
                <a:sym typeface="Wingdings" pitchFamily="2" charset="2"/>
              </a:rPr>
              <a:t> de banda) y CONTINUAR LA ACCION.</a:t>
            </a:r>
          </a:p>
          <a:p>
            <a:pPr marL="1606550" lvl="3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>
                <a:sym typeface="Wingdings" pitchFamily="2" charset="2"/>
              </a:rPr>
              <a:t>Iniciado por el lateral</a:t>
            </a:r>
          </a:p>
          <a:p>
            <a:pPr marL="2063750" lvl="4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Con doble pase con el central</a:t>
            </a:r>
          </a:p>
          <a:p>
            <a:pPr marL="2063750" lvl="4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Con pase de extremo.</a:t>
            </a:r>
          </a:p>
          <a:p>
            <a:pPr marL="2063750" lvl="4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En bote</a:t>
            </a:r>
          </a:p>
          <a:p>
            <a:pPr marL="1149350" lvl="2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s-ES" sz="2000" dirty="0" smtClean="0"/>
              <a:t>Inicio de ataque del lateral con pivote entre los centrales(en diferentes posiciones).</a:t>
            </a:r>
          </a:p>
          <a:p>
            <a:pPr marL="2063750" lvl="4" indent="-257175"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contra 5:1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contra 5:1(Zona lateral, </a:t>
            </a:r>
            <a:r>
              <a:rPr lang="es-ES" sz="2400" dirty="0" err="1" smtClean="0"/>
              <a:t>ej</a:t>
            </a:r>
            <a:r>
              <a:rPr lang="es-ES" sz="2400" dirty="0" smtClean="0"/>
              <a:t>: Pilar)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ante defensa 4:2 (Romo 9/11/2010)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Ataque Superioridad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Formas y sistemas de juego colectivas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357298"/>
            <a:ext cx="621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s-ES" sz="2400" dirty="0" smtClean="0"/>
              <a:t>  </a:t>
            </a:r>
            <a:r>
              <a:rPr lang="es-ES" sz="2400" smtClean="0"/>
              <a:t>Ataque inferioridad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/>
          <p:cNvSpPr txBox="1">
            <a:spLocks noGrp="1" noChangeArrowheads="1"/>
          </p:cNvSpPr>
          <p:nvPr>
            <p:ph sz="quarter" idx="2"/>
          </p:nvPr>
        </p:nvSpPr>
        <p:spPr>
          <a:xfrm>
            <a:off x="642910" y="2500306"/>
            <a:ext cx="7143800" cy="3429024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s-ES_tradnl" sz="2400" dirty="0" smtClean="0">
                <a:solidFill>
                  <a:schemeClr val="bg1"/>
                </a:solidFill>
              </a:rPr>
              <a:t>Juego </a:t>
            </a:r>
            <a:r>
              <a:rPr lang="es-ES_tradnl" sz="2400" dirty="0">
                <a:solidFill>
                  <a:schemeClr val="bg1"/>
                </a:solidFill>
              </a:rPr>
              <a:t>complejo y sistematizado: </a:t>
            </a:r>
            <a:endParaRPr lang="es-ES_tradnl" sz="2400" dirty="0" smtClean="0">
              <a:solidFill>
                <a:schemeClr val="bg1"/>
              </a:solidFill>
            </a:endParaRPr>
          </a:p>
          <a:p>
            <a:pPr lvl="2">
              <a:spcBef>
                <a:spcPct val="50000"/>
              </a:spcBef>
              <a:buClr>
                <a:schemeClr val="bg1"/>
              </a:buClr>
            </a:pPr>
            <a:r>
              <a:rPr lang="es-ES_tradnl" sz="1800" dirty="0" smtClean="0">
                <a:solidFill>
                  <a:schemeClr val="bg1"/>
                </a:solidFill>
              </a:rPr>
              <a:t>sensación </a:t>
            </a:r>
            <a:r>
              <a:rPr lang="es-ES_tradnl" sz="1800" dirty="0">
                <a:solidFill>
                  <a:schemeClr val="bg1"/>
                </a:solidFill>
              </a:rPr>
              <a:t>de orden, </a:t>
            </a:r>
            <a:endParaRPr lang="es-ES_tradnl" sz="1800" dirty="0" smtClean="0">
              <a:solidFill>
                <a:schemeClr val="bg1"/>
              </a:solidFill>
            </a:endParaRPr>
          </a:p>
          <a:p>
            <a:pPr lvl="2">
              <a:spcBef>
                <a:spcPct val="50000"/>
              </a:spcBef>
              <a:buClr>
                <a:schemeClr val="bg1"/>
              </a:buClr>
            </a:pPr>
            <a:r>
              <a:rPr lang="es-ES_tradnl" sz="1800" dirty="0" smtClean="0">
                <a:solidFill>
                  <a:schemeClr val="bg1"/>
                </a:solidFill>
              </a:rPr>
              <a:t>regularidad </a:t>
            </a:r>
            <a:r>
              <a:rPr lang="es-ES_tradnl" sz="1800" dirty="0">
                <a:solidFill>
                  <a:schemeClr val="bg1"/>
                </a:solidFill>
              </a:rPr>
              <a:t>y </a:t>
            </a:r>
            <a:endParaRPr lang="es-ES_tradnl" sz="1800" dirty="0" smtClean="0">
              <a:solidFill>
                <a:schemeClr val="bg1"/>
              </a:solidFill>
            </a:endParaRPr>
          </a:p>
          <a:p>
            <a:pPr lvl="2">
              <a:spcBef>
                <a:spcPct val="50000"/>
              </a:spcBef>
              <a:buClr>
                <a:schemeClr val="bg1"/>
              </a:buClr>
            </a:pPr>
            <a:r>
              <a:rPr lang="es-ES_tradnl" sz="1800" dirty="0" smtClean="0">
                <a:solidFill>
                  <a:schemeClr val="bg1"/>
                </a:solidFill>
              </a:rPr>
              <a:t>ce </a:t>
            </a:r>
            <a:r>
              <a:rPr lang="es-ES_tradnl" sz="1800" dirty="0">
                <a:solidFill>
                  <a:schemeClr val="bg1"/>
                </a:solidFill>
              </a:rPr>
              <a:t>situaciones entrenadas.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s-ES_tradnl" sz="2400" dirty="0">
                <a:solidFill>
                  <a:schemeClr val="bg1"/>
                </a:solidFill>
              </a:rPr>
              <a:t>Plan operativo de juego previsto y organizado.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s-ES_tradnl" sz="2400" dirty="0">
                <a:solidFill>
                  <a:schemeClr val="bg1"/>
                </a:solidFill>
              </a:rPr>
              <a:t>Predominio de lo colectivo sobre lo individual.</a:t>
            </a: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Concepción del modelo de juego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42910" y="1357298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s-ES_tradnl" sz="3200" dirty="0" smtClean="0">
                <a:solidFill>
                  <a:srgbClr val="000066"/>
                </a:solidFill>
              </a:rPr>
              <a:t>Concepción estructuralista</a:t>
            </a:r>
            <a:endParaRPr lang="es-ES_tradnl" sz="32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Desarrollo de la idea ofensiva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TRABAJO DE TECNICA DEFENSIVA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 DE TECNICA DEFENSIVA</a:t>
            </a:r>
            <a:endParaRPr lang="es-E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63575" y="1341438"/>
            <a:ext cx="6694507" cy="302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Posición base.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Desplazamientos defensivos.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  <a:hlinkClick r:id="" action="ppaction://hlinkfile"/>
              </a:rPr>
              <a:t>Disuasión</a:t>
            </a:r>
            <a:r>
              <a:rPr lang="es-ES" sz="2400" dirty="0" smtClean="0">
                <a:solidFill>
                  <a:srgbClr val="FF0000"/>
                </a:solidFill>
              </a:rPr>
              <a:t>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Interceptación.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Acoso.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  <a:hlinkClick r:id="" action="ppaction://hlinkfile"/>
              </a:rPr>
              <a:t>Desposesión</a:t>
            </a:r>
            <a:r>
              <a:rPr lang="es-ES" sz="2400" dirty="0" smtClean="0">
                <a:solidFill>
                  <a:srgbClr val="FF0000"/>
                </a:solidFill>
              </a:rPr>
              <a:t>.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65000"/>
              <a:buFont typeface="Wingdings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s-ES" sz="2400" dirty="0" smtClean="0">
                <a:solidFill>
                  <a:srgbClr val="FF0000"/>
                </a:solidFill>
              </a:rPr>
              <a:t>Blocaje</a:t>
            </a: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24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600"/>
              </a:spcBef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s-ES" sz="2400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288" y="4686300"/>
            <a:ext cx="8569325" cy="1201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90000" bIns="46800" anchor="ctr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dirty="0">
                <a:solidFill>
                  <a:srgbClr val="000000"/>
                </a:solidFill>
              </a:rPr>
              <a:t>Los </a:t>
            </a: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aspectos individuales</a:t>
            </a:r>
            <a:r>
              <a:rPr lang="es-ES" dirty="0">
                <a:solidFill>
                  <a:srgbClr val="000000"/>
                </a:solidFill>
              </a:rPr>
              <a:t> los </a:t>
            </a:r>
            <a:r>
              <a:rPr lang="es-ES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incorporare al trabajo físico y/o al calentamiento</a:t>
            </a:r>
            <a:r>
              <a:rPr lang="es-E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dirty="0">
                <a:solidFill>
                  <a:srgbClr val="000000"/>
                </a:solidFill>
              </a:rPr>
              <a:t>(cuando la sesión planificada es para trabajar aspectos </a:t>
            </a:r>
            <a:r>
              <a:rPr lang="es-ES" dirty="0" smtClean="0">
                <a:solidFill>
                  <a:srgbClr val="000000"/>
                </a:solidFill>
              </a:rPr>
              <a:t>ofensivos). </a:t>
            </a:r>
            <a:endParaRPr lang="es-ES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s-ES" dirty="0">
                <a:solidFill>
                  <a:srgbClr val="000000"/>
                </a:solidFill>
              </a:rPr>
              <a:t>Por lo tanto, desde el comienzo de estas sesiones el jugador se va concienciando y motivando sobre los elementos </a:t>
            </a:r>
            <a:r>
              <a:rPr lang="es-ES" dirty="0" smtClean="0">
                <a:solidFill>
                  <a:srgbClr val="000000"/>
                </a:solidFill>
              </a:rPr>
              <a:t>ofensivos</a:t>
            </a:r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27584" y="1340768"/>
            <a:ext cx="5929354" cy="17081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</a:t>
            </a:r>
            <a:r>
              <a:rPr lang="es-ES_tradnl" sz="2400" dirty="0" smtClean="0">
                <a:solidFill>
                  <a:schemeClr val="bg1"/>
                </a:solidFill>
                <a:latin typeface="Tahoma" charset="0"/>
              </a:rPr>
              <a:t>Juego </a:t>
            </a:r>
            <a:r>
              <a:rPr lang="es-ES_tradnl" sz="2400" dirty="0">
                <a:solidFill>
                  <a:schemeClr val="bg1"/>
                </a:solidFill>
                <a:latin typeface="Tahoma" charset="0"/>
              </a:rPr>
              <a:t>sistematizado inicialmente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Procedimientos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tácticos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Coordinación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 procedimientos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Respuestas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variables</a:t>
            </a: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.</a:t>
            </a:r>
            <a:endParaRPr lang="es-ES_tradnl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27584" y="3140968"/>
            <a:ext cx="5929354" cy="31393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</a:t>
            </a:r>
            <a:r>
              <a:rPr lang="es-ES_tradnl" sz="2400" dirty="0" smtClean="0">
                <a:solidFill>
                  <a:schemeClr val="bg1"/>
                </a:solidFill>
                <a:latin typeface="Tahoma" charset="0"/>
              </a:rPr>
              <a:t>Sistemas </a:t>
            </a:r>
            <a:r>
              <a:rPr lang="es-ES_tradnl" sz="2400" dirty="0">
                <a:solidFill>
                  <a:schemeClr val="bg1"/>
                </a:solidFill>
                <a:latin typeface="Tahoma" charset="0"/>
              </a:rPr>
              <a:t>de juego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Sistemática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 procedimientos  tácticos.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Alternancias</a:t>
            </a:r>
            <a:endParaRPr lang="es-ES_tradnl" dirty="0">
              <a:solidFill>
                <a:schemeClr val="bg1"/>
              </a:solidFill>
              <a:latin typeface="Tahoma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Transformaciones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del sistema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Variantes.</a:t>
            </a:r>
            <a:endParaRPr lang="es-ES_tradnl" dirty="0">
              <a:solidFill>
                <a:schemeClr val="bg1"/>
              </a:solidFill>
              <a:latin typeface="Tahoma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>
                <a:solidFill>
                  <a:schemeClr val="bg1"/>
                </a:solidFill>
                <a:latin typeface="Tahoma" charset="0"/>
              </a:rPr>
              <a:t> </a:t>
            </a: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Soluciones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en situaciones especiales.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s-ES_tradnl" dirty="0" smtClean="0">
                <a:solidFill>
                  <a:schemeClr val="bg1"/>
                </a:solidFill>
                <a:latin typeface="Tahoma" charset="0"/>
              </a:rPr>
              <a:t>  Sorpresas </a:t>
            </a:r>
            <a:r>
              <a:rPr lang="es-ES_tradnl" dirty="0">
                <a:solidFill>
                  <a:schemeClr val="bg1"/>
                </a:solidFill>
                <a:latin typeface="Tahoma" charset="0"/>
              </a:rPr>
              <a:t>tácticas y estratégicas.</a:t>
            </a:r>
          </a:p>
        </p:txBody>
      </p:sp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Un modelo de juego: Idea de juego ofensivo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Desarrollo de la idea ofensiva</a:t>
            </a:r>
            <a:endParaRPr lang="es-ES_tradnl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85786" y="1428736"/>
            <a:ext cx="6786610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flatTx/>
          </a:bodyPr>
          <a:lstStyle/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Filosofía ofensiva</a:t>
            </a:r>
          </a:p>
          <a:p>
            <a:pPr>
              <a:buFont typeface="Wingdings" pitchFamily="2" charset="2"/>
              <a:buChar char="q"/>
            </a:pPr>
            <a:endParaRPr lang="es-ES_tradnl" sz="1600" b="1" dirty="0"/>
          </a:p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Conductas </a:t>
            </a:r>
            <a:r>
              <a:rPr lang="es-ES_tradnl" sz="1600" b="1" dirty="0"/>
              <a:t>motrices y comportamientos asociados al modelo de </a:t>
            </a:r>
            <a:r>
              <a:rPr lang="es-ES_tradnl" sz="1600" b="1" dirty="0" smtClean="0"/>
              <a:t>juego (</a:t>
            </a:r>
            <a:r>
              <a:rPr lang="es-ES_tradnl" sz="1600" b="1" dirty="0" smtClean="0">
                <a:hlinkClick r:id="rId2" action="ppaction://hlinkfile"/>
              </a:rPr>
              <a:t>ver</a:t>
            </a:r>
            <a:r>
              <a:rPr lang="es-ES_tradnl" sz="1600" b="1" dirty="0" smtClean="0"/>
              <a:t>)</a:t>
            </a:r>
          </a:p>
          <a:p>
            <a:pPr>
              <a:buFont typeface="Wingdings" pitchFamily="2" charset="2"/>
              <a:buChar char="q"/>
            </a:pPr>
            <a:endParaRPr lang="es-ES_tradnl" sz="1600" b="1" dirty="0"/>
          </a:p>
          <a:p>
            <a:pPr>
              <a:buFont typeface="Wingdings" pitchFamily="2" charset="2"/>
              <a:buChar char="q"/>
            </a:pPr>
            <a:r>
              <a:rPr lang="es-ES_tradnl" sz="1600" b="1" dirty="0" smtClean="0"/>
              <a:t>   Formas </a:t>
            </a:r>
            <a:r>
              <a:rPr lang="es-ES_tradnl" sz="1600" b="1" dirty="0"/>
              <a:t>y sistemas de juego colectivas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2800" b="1" dirty="0" smtClean="0"/>
              <a:t>Filosofía ofensiva:</a:t>
            </a:r>
          </a:p>
          <a:p>
            <a:r>
              <a:rPr lang="es-ES" sz="1800" dirty="0" smtClean="0"/>
              <a:t>OBJETIVOS DE ENTRENAMIENTO EN EL JUEGO DE ATAQUE</a:t>
            </a:r>
          </a:p>
          <a:p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Desarrollo de la idea ofensiva</a:t>
            </a:r>
            <a:endParaRPr 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Filosofía ofensiva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42910" y="1500174"/>
            <a:ext cx="8072494" cy="389337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Anticiparse al juego defensivo: jugar un segundo por delante</a:t>
            </a:r>
          </a:p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Crear ventajas </a:t>
            </a:r>
            <a:r>
              <a:rPr lang="es-ES_tradnl" sz="2000" dirty="0" smtClean="0">
                <a:solidFill>
                  <a:schemeClr val="bg1"/>
                </a:solidFill>
                <a:latin typeface="Tahoma" charset="0"/>
              </a:rPr>
              <a:t>espacio - </a:t>
            </a: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temporales de forma individual: mejorar los comportamientos individuales</a:t>
            </a:r>
          </a:p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Aumentarlas de forma colectiva: mejorar la transición del juego individual al colectivo ( continuidad ).</a:t>
            </a:r>
          </a:p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Identificar las ventajas, valorarlas y aprovecharlas rápidamente y de forma eficaz.</a:t>
            </a:r>
          </a:p>
          <a:p>
            <a:pPr marL="536575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Mejorar las transiciones entre los comportamientos individuales y colectivos.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71472" y="2357430"/>
            <a:ext cx="8208963" cy="2286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Debemos entrenar para perfeccionar los comportamientos individuales  y colectivos, que permita a nuestros jugadores/as</a:t>
            </a:r>
          </a:p>
          <a:p>
            <a:pPr algn="ctr"/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gestionar adecuadamente las dos dimensiones fundamentales ( espacio -  tiempo) y la optimización del uso de las capacidades perceptivo -</a:t>
            </a:r>
            <a:r>
              <a:rPr lang="es-ES_tradnl" sz="2000" dirty="0" err="1">
                <a:solidFill>
                  <a:schemeClr val="bg1"/>
                </a:solidFill>
                <a:latin typeface="Tahoma" charset="0"/>
              </a:rPr>
              <a:t>decisionales</a:t>
            </a:r>
            <a:r>
              <a:rPr lang="es-ES_tradnl" sz="2000" dirty="0">
                <a:solidFill>
                  <a:schemeClr val="bg1"/>
                </a:solidFill>
                <a:latin typeface="Tahoma" charset="0"/>
              </a:rPr>
              <a:t> en beneficio propio y del equipo  a través de las acciones motrices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2271</TotalTime>
  <Words>1251</Words>
  <Application>Microsoft Office PowerPoint</Application>
  <PresentationFormat>Presentación en pantalla (4:3)</PresentationFormat>
  <Paragraphs>230</Paragraphs>
  <Slides>41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Origen</vt:lpstr>
      <vt:lpstr>Desarrollo de la idea ofensiva</vt:lpstr>
      <vt:lpstr>Diapositiva 2</vt:lpstr>
      <vt:lpstr>Diapositiva 3</vt:lpstr>
      <vt:lpstr>Concepción del modelo de juego</vt:lpstr>
      <vt:lpstr>Un modelo de juego: Idea de juego ofensivo</vt:lpstr>
      <vt:lpstr>Desarrollo de la idea ofensiva</vt:lpstr>
      <vt:lpstr>Desarrollo de la idea ofensiva</vt:lpstr>
      <vt:lpstr>Filosofía ofensiva</vt:lpstr>
      <vt:lpstr>Diapositiva 9</vt:lpstr>
      <vt:lpstr>Diapositiva 10</vt:lpstr>
      <vt:lpstr>Desarrollo de la idea ofensiva</vt:lpstr>
      <vt:lpstr>Diapositiva 12</vt:lpstr>
      <vt:lpstr>Desarrollo de la idea ofensiva</vt:lpstr>
      <vt:lpstr>El juego 1x1</vt:lpstr>
      <vt:lpstr>Aspectos técnico - tácticos individuales</vt:lpstr>
      <vt:lpstr>Aspectos técnico- tácticos individuales</vt:lpstr>
      <vt:lpstr>Crear ventaja antes de recibir (juego sin balón)</vt:lpstr>
      <vt:lpstr>Aspectos técnico- tácticos individuales</vt:lpstr>
      <vt:lpstr>Crear ventaja antes de recibir (juego sin balón)</vt:lpstr>
      <vt:lpstr>Aspectos técnico - tácticos individuales</vt:lpstr>
      <vt:lpstr>Crear ventaja antes de recibir (juego sin balón)</vt:lpstr>
      <vt:lpstr>Desarrollo de la idea ofensiva</vt:lpstr>
      <vt:lpstr>Diapositiva 23</vt:lpstr>
      <vt:lpstr>Desarrollo de la idea ofensiva</vt:lpstr>
      <vt:lpstr>LA MEJORA DE LOS COMPORTAMIENTOS INDIVIDUALES DEL JUGADOR CON BALÓN</vt:lpstr>
      <vt:lpstr>Diapositiva 26</vt:lpstr>
      <vt:lpstr>Desarrollo de la idea ofensiva</vt:lpstr>
      <vt:lpstr>EL LANZAMIENTO</vt:lpstr>
      <vt:lpstr>Desarrollo de la idea ofensiva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Formas y sistemas de juego colectivas</vt:lpstr>
      <vt:lpstr>Desarrollo de la idea ofensiva</vt:lpstr>
      <vt:lpstr>TRABAJO DE TECNICA DEFENSIVA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</dc:creator>
  <cp:lastModifiedBy>Javi</cp:lastModifiedBy>
  <cp:revision>43</cp:revision>
  <dcterms:created xsi:type="dcterms:W3CDTF">2011-08-16T10:17:09Z</dcterms:created>
  <dcterms:modified xsi:type="dcterms:W3CDTF">2013-09-03T23:38:07Z</dcterms:modified>
</cp:coreProperties>
</file>