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u4dt0VhodaMPCj7v1QAOAJ/0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3aab4b2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83aab4b22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3aab4b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83aab4b2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3a5b54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a5b54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aab4b2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83aab4b22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aab4b2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83aab4b22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8"/>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0" y="490"/>
            <a:ext cx="5153705" cy="5134399"/>
            <a:chOff x="0" y="75"/>
            <a:chExt cx="5153705" cy="5152950"/>
          </a:xfrm>
        </p:grpSpPr>
        <p:sp>
          <p:nvSpPr>
            <p:cNvPr id="12" name="Google Shape;12;p8"/>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8"/>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8"/>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7"/>
          <p:cNvGrpSpPr/>
          <p:nvPr/>
        </p:nvGrpSpPr>
        <p:grpSpPr>
          <a:xfrm>
            <a:off x="4406400" y="0"/>
            <a:ext cx="4737600" cy="5143065"/>
            <a:chOff x="4406400" y="0"/>
            <a:chExt cx="4737600" cy="5143065"/>
          </a:xfrm>
        </p:grpSpPr>
        <p:sp>
          <p:nvSpPr>
            <p:cNvPr id="107" name="Google Shape;107;p17"/>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7"/>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7"/>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9"/>
          <p:cNvGrpSpPr/>
          <p:nvPr/>
        </p:nvGrpSpPr>
        <p:grpSpPr>
          <a:xfrm>
            <a:off x="0" y="381001"/>
            <a:ext cx="1037850" cy="1016288"/>
            <a:chOff x="0" y="381001"/>
            <a:chExt cx="1037850" cy="1016288"/>
          </a:xfrm>
        </p:grpSpPr>
        <p:sp>
          <p:nvSpPr>
            <p:cNvPr id="21" name="Google Shape;21;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10"/>
          <p:cNvGrpSpPr/>
          <p:nvPr/>
        </p:nvGrpSpPr>
        <p:grpSpPr>
          <a:xfrm>
            <a:off x="4406400" y="0"/>
            <a:ext cx="4737600" cy="5143065"/>
            <a:chOff x="4406400" y="0"/>
            <a:chExt cx="4737600" cy="5143065"/>
          </a:xfrm>
        </p:grpSpPr>
        <p:sp>
          <p:nvSpPr>
            <p:cNvPr id="28" name="Google Shape;28;p10"/>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0"/>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0"/>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0"/>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0"/>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0"/>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1"/>
          <p:cNvGrpSpPr/>
          <p:nvPr/>
        </p:nvGrpSpPr>
        <p:grpSpPr>
          <a:xfrm>
            <a:off x="0" y="381001"/>
            <a:ext cx="1037850" cy="1016288"/>
            <a:chOff x="0" y="381001"/>
            <a:chExt cx="1037850" cy="1016288"/>
          </a:xfrm>
        </p:grpSpPr>
        <p:sp>
          <p:nvSpPr>
            <p:cNvPr id="50" name="Google Shape;50;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12"/>
          <p:cNvGrpSpPr/>
          <p:nvPr/>
        </p:nvGrpSpPr>
        <p:grpSpPr>
          <a:xfrm>
            <a:off x="0" y="381001"/>
            <a:ext cx="1037850" cy="1016288"/>
            <a:chOff x="0" y="381001"/>
            <a:chExt cx="1037850" cy="1016288"/>
          </a:xfrm>
        </p:grpSpPr>
        <p:sp>
          <p:nvSpPr>
            <p:cNvPr id="58" name="Google Shape;58;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13"/>
          <p:cNvGrpSpPr/>
          <p:nvPr/>
        </p:nvGrpSpPr>
        <p:grpSpPr>
          <a:xfrm>
            <a:off x="0" y="381001"/>
            <a:ext cx="1037850" cy="1016288"/>
            <a:chOff x="0" y="381001"/>
            <a:chExt cx="1037850" cy="1016288"/>
          </a:xfrm>
        </p:grpSpPr>
        <p:sp>
          <p:nvSpPr>
            <p:cNvPr id="64" name="Google Shape;64;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14"/>
          <p:cNvGrpSpPr/>
          <p:nvPr/>
        </p:nvGrpSpPr>
        <p:grpSpPr>
          <a:xfrm>
            <a:off x="4406400" y="0"/>
            <a:ext cx="4737600" cy="5143500"/>
            <a:chOff x="4406400" y="0"/>
            <a:chExt cx="4737600" cy="5143500"/>
          </a:xfrm>
        </p:grpSpPr>
        <p:sp>
          <p:nvSpPr>
            <p:cNvPr id="71" name="Google Shape;71;p14"/>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5"/>
          <p:cNvGrpSpPr/>
          <p:nvPr/>
        </p:nvGrpSpPr>
        <p:grpSpPr>
          <a:xfrm>
            <a:off x="0" y="381001"/>
            <a:ext cx="1037850" cy="1016288"/>
            <a:chOff x="0" y="381001"/>
            <a:chExt cx="1037850" cy="1016288"/>
          </a:xfrm>
        </p:grpSpPr>
        <p:sp>
          <p:nvSpPr>
            <p:cNvPr id="93" name="Google Shape;9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5"/>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5"/>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5"/>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6"/>
          <p:cNvGrpSpPr/>
          <p:nvPr/>
        </p:nvGrpSpPr>
        <p:grpSpPr>
          <a:xfrm>
            <a:off x="0" y="4128572"/>
            <a:ext cx="698925" cy="684657"/>
            <a:chOff x="0" y="3785672"/>
            <a:chExt cx="698925" cy="684657"/>
          </a:xfrm>
        </p:grpSpPr>
        <p:sp>
          <p:nvSpPr>
            <p:cNvPr id="101" name="Google Shape;101;p16"/>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T5aa-qEWDXuirtNTKfSQxQwdcimr7t00/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004800" y="526750"/>
            <a:ext cx="5663400" cy="2045100"/>
          </a:xfrm>
          <a:prstGeom prst="rect">
            <a:avLst/>
          </a:prstGeom>
          <a:noFill/>
          <a:ln>
            <a:noFill/>
          </a:ln>
        </p:spPr>
        <p:txBody>
          <a:bodyPr anchorCtr="0" anchor="t" bIns="91425" lIns="114300" spcFirstLastPara="1" rIns="91425" wrap="square" tIns="91425">
            <a:noAutofit/>
          </a:bodyPr>
          <a:lstStyle/>
          <a:p>
            <a:pPr indent="0" lvl="0" marL="0" rtl="0" algn="ctr">
              <a:lnSpc>
                <a:spcPct val="100000"/>
              </a:lnSpc>
              <a:spcBef>
                <a:spcPts val="0"/>
              </a:spcBef>
              <a:spcAft>
                <a:spcPts val="0"/>
              </a:spcAft>
              <a:buSzPts val="4000"/>
              <a:buNone/>
            </a:pPr>
            <a:r>
              <a:rPr lang="en" sz="4200">
                <a:latin typeface="Calibri"/>
                <a:ea typeface="Calibri"/>
                <a:cs typeface="Calibri"/>
                <a:sym typeface="Calibri"/>
              </a:rPr>
              <a:t>Sentimental Analysis on Bollywood Movie Reviews</a:t>
            </a:r>
            <a:endParaRPr sz="4200">
              <a:latin typeface="Calibri"/>
              <a:ea typeface="Calibri"/>
              <a:cs typeface="Calibri"/>
              <a:sym typeface="Calibri"/>
            </a:endParaRPr>
          </a:p>
        </p:txBody>
      </p:sp>
      <p:sp>
        <p:nvSpPr>
          <p:cNvPr id="135" name="Google Shape;135;p1"/>
          <p:cNvSpPr txBox="1"/>
          <p:nvPr>
            <p:ph idx="1" type="subTitle"/>
          </p:nvPr>
        </p:nvSpPr>
        <p:spPr>
          <a:xfrm>
            <a:off x="3289750" y="2571850"/>
            <a:ext cx="5378400" cy="24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3000">
                <a:latin typeface="Calibri"/>
                <a:ea typeface="Calibri"/>
                <a:cs typeface="Calibri"/>
                <a:sym typeface="Calibri"/>
              </a:rPr>
              <a:t>Prepared By: 	</a:t>
            </a:r>
            <a:endParaRPr sz="3000">
              <a:latin typeface="Calibri"/>
              <a:ea typeface="Calibri"/>
              <a:cs typeface="Calibri"/>
              <a:sym typeface="Calibri"/>
            </a:endParaRPr>
          </a:p>
          <a:p>
            <a:pPr indent="457200" lvl="0" marL="0" rtl="0" algn="l">
              <a:lnSpc>
                <a:spcPct val="100000"/>
              </a:lnSpc>
              <a:spcBef>
                <a:spcPts val="0"/>
              </a:spcBef>
              <a:spcAft>
                <a:spcPts val="0"/>
              </a:spcAft>
              <a:buSzPts val="1300"/>
              <a:buNone/>
            </a:pPr>
            <a:r>
              <a:rPr lang="en" sz="3000">
                <a:latin typeface="Calibri"/>
                <a:ea typeface="Calibri"/>
                <a:cs typeface="Calibri"/>
                <a:sym typeface="Calibri"/>
              </a:rPr>
              <a:t>18BCE357 : Jahan Gagan</a:t>
            </a:r>
            <a:endParaRPr sz="3000">
              <a:latin typeface="Calibri"/>
              <a:ea typeface="Calibri"/>
              <a:cs typeface="Calibri"/>
              <a:sym typeface="Calibri"/>
            </a:endParaRPr>
          </a:p>
          <a:p>
            <a:pPr indent="457200" lvl="0" marL="0" rtl="0" algn="l">
              <a:lnSpc>
                <a:spcPct val="100000"/>
              </a:lnSpc>
              <a:spcBef>
                <a:spcPts val="0"/>
              </a:spcBef>
              <a:spcAft>
                <a:spcPts val="0"/>
              </a:spcAft>
              <a:buSzPts val="1300"/>
              <a:buNone/>
            </a:pPr>
            <a:r>
              <a:rPr lang="en" sz="3000">
                <a:latin typeface="Calibri"/>
                <a:ea typeface="Calibri"/>
                <a:cs typeface="Calibri"/>
                <a:sym typeface="Calibri"/>
              </a:rPr>
              <a:t>18BCE359  : Hiren Gohil</a:t>
            </a:r>
            <a:endParaRPr sz="3000">
              <a:latin typeface="Calibri"/>
              <a:ea typeface="Calibri"/>
              <a:cs typeface="Calibri"/>
              <a:sym typeface="Calibri"/>
            </a:endParaRPr>
          </a:p>
          <a:p>
            <a:pPr indent="0" lvl="0" marL="0" rtl="0" algn="l">
              <a:lnSpc>
                <a:spcPct val="100000"/>
              </a:lnSpc>
              <a:spcBef>
                <a:spcPts val="0"/>
              </a:spcBef>
              <a:spcAft>
                <a:spcPts val="0"/>
              </a:spcAft>
              <a:buSzPts val="1300"/>
              <a:buNone/>
            </a:pPr>
            <a:r>
              <a:rPr lang="en" sz="3000">
                <a:latin typeface="Calibri"/>
                <a:ea typeface="Calibri"/>
                <a:cs typeface="Calibri"/>
                <a:sym typeface="Calibri"/>
              </a:rPr>
              <a:t>Guided By:</a:t>
            </a:r>
            <a:endParaRPr sz="3000">
              <a:latin typeface="Calibri"/>
              <a:ea typeface="Calibri"/>
              <a:cs typeface="Calibri"/>
              <a:sym typeface="Calibri"/>
            </a:endParaRPr>
          </a:p>
          <a:p>
            <a:pPr indent="457200" lvl="0" marL="0" rtl="0" algn="l">
              <a:lnSpc>
                <a:spcPct val="100000"/>
              </a:lnSpc>
              <a:spcBef>
                <a:spcPts val="0"/>
              </a:spcBef>
              <a:spcAft>
                <a:spcPts val="0"/>
              </a:spcAft>
              <a:buSzPts val="1300"/>
              <a:buNone/>
            </a:pPr>
            <a:r>
              <a:rPr lang="en" sz="3000">
                <a:latin typeface="Calibri"/>
                <a:ea typeface="Calibri"/>
                <a:cs typeface="Calibri"/>
                <a:sym typeface="Calibri"/>
              </a:rPr>
              <a:t>Prof. Kruti Lavingia</a:t>
            </a:r>
            <a:endParaRPr sz="3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83aab4b225_0_15"/>
          <p:cNvSpPr txBox="1"/>
          <p:nvPr>
            <p:ph type="title"/>
          </p:nvPr>
        </p:nvSpPr>
        <p:spPr>
          <a:xfrm>
            <a:off x="1297500" y="393750"/>
            <a:ext cx="7038900" cy="7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Have a look (the internet is quite slow!!)</a:t>
            </a:r>
            <a:endParaRPr b="1"/>
          </a:p>
        </p:txBody>
      </p:sp>
      <p:pic>
        <p:nvPicPr>
          <p:cNvPr id="189" name="Google Shape;189;g83aab4b225_0_15" title="MP3 Video">
            <a:hlinkClick r:id="rId3"/>
          </p:cNvPr>
          <p:cNvPicPr preferRelativeResize="0"/>
          <p:nvPr/>
        </p:nvPicPr>
        <p:blipFill rotWithShape="1">
          <a:blip r:embed="rId4">
            <a:alphaModFix/>
          </a:blip>
          <a:srcRect b="0" l="0" r="0" t="0"/>
          <a:stretch/>
        </p:blipFill>
        <p:spPr>
          <a:xfrm>
            <a:off x="2142700" y="1333500"/>
            <a:ext cx="4858600" cy="364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a:p>
          <a:p>
            <a:pPr indent="0" lvl="0" marL="0" rtl="0" algn="ctr">
              <a:lnSpc>
                <a:spcPct val="100000"/>
              </a:lnSpc>
              <a:spcBef>
                <a:spcPts val="1600"/>
              </a:spcBef>
              <a:spcAft>
                <a:spcPts val="0"/>
              </a:spcAft>
              <a:buSzPts val="1300"/>
              <a:buNone/>
            </a:pPr>
            <a:r>
              <a:t/>
            </a:r>
            <a:endParaRPr/>
          </a:p>
          <a:p>
            <a:pPr indent="0" lvl="0" marL="0" rtl="0" algn="ctr">
              <a:lnSpc>
                <a:spcPct val="100000"/>
              </a:lnSpc>
              <a:spcBef>
                <a:spcPts val="1600"/>
              </a:spcBef>
              <a:spcAft>
                <a:spcPts val="1600"/>
              </a:spcAft>
              <a:buSzPts val="1300"/>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600"/>
              <a:t>Objectives</a:t>
            </a:r>
            <a:endParaRPr b="1" sz="3600"/>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Calibri"/>
                <a:ea typeface="Calibri"/>
                <a:cs typeface="Calibri"/>
                <a:sym typeface="Calibri"/>
              </a:rPr>
              <a:t>Objective is to build a model to classify the bollywood movies  based on users reviews.</a:t>
            </a:r>
            <a:endParaRPr sz="1800">
              <a:latin typeface="Calibri"/>
              <a:ea typeface="Calibri"/>
              <a:cs typeface="Calibri"/>
              <a:sym typeface="Calibri"/>
            </a:endParaRPr>
          </a:p>
          <a:p>
            <a:pPr indent="0" lvl="0" marL="0" rtl="0" algn="l">
              <a:lnSpc>
                <a:spcPct val="115000"/>
              </a:lnSpc>
              <a:spcBef>
                <a:spcPts val="1600"/>
              </a:spcBef>
              <a:spcAft>
                <a:spcPts val="1600"/>
              </a:spcAft>
              <a:buSzPts val="1300"/>
              <a:buNone/>
            </a:pPr>
            <a:r>
              <a:rPr lang="en" sz="1800">
                <a:latin typeface="Calibri"/>
                <a:ea typeface="Calibri"/>
                <a:cs typeface="Calibri"/>
                <a:sym typeface="Calibri"/>
              </a:rPr>
              <a:t>The second objective is to come up with pertinent points that could reveal the interesting facts about the movie.</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600"/>
              <a:t>Data Description</a:t>
            </a:r>
            <a:endParaRPr sz="3600"/>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For our study, we have used a review collection of the Bollywood movies. The collection contains variable number of reviews for each movies. So, for our study we have selected first 25 reviews from the collection for each movie.</a:t>
            </a:r>
            <a:endParaRPr sz="1800"/>
          </a:p>
          <a:p>
            <a:pPr indent="0" lvl="0" marL="0" rtl="0" algn="l">
              <a:lnSpc>
                <a:spcPct val="115000"/>
              </a:lnSpc>
              <a:spcBef>
                <a:spcPts val="1600"/>
              </a:spcBef>
              <a:spcAft>
                <a:spcPts val="1600"/>
              </a:spcAft>
              <a:buSzPts val="1300"/>
              <a:buNone/>
            </a:pPr>
            <a:r>
              <a:rPr lang="en" sz="1800"/>
              <a:t>To achieve this, we had done a web scraping of imdb website and collected reviews from imdb and write it into the excel sheet.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600"/>
              <a:t>Approach</a:t>
            </a:r>
            <a:endParaRPr sz="3600"/>
          </a:p>
        </p:txBody>
      </p:sp>
      <p:sp>
        <p:nvSpPr>
          <p:cNvPr id="153" name="Google Shape;153;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wentieth Century"/>
              <a:buAutoNum type="arabicPeriod"/>
            </a:pPr>
            <a:r>
              <a:rPr lang="en" sz="1800">
                <a:latin typeface="Twentieth Century"/>
                <a:ea typeface="Twentieth Century"/>
                <a:cs typeface="Twentieth Century"/>
                <a:sym typeface="Twentieth Century"/>
              </a:rPr>
              <a:t>Fetched movie name from sheet</a:t>
            </a:r>
            <a:endParaRPr sz="1800">
              <a:latin typeface="Twentieth Century"/>
              <a:ea typeface="Twentieth Century"/>
              <a:cs typeface="Twentieth Century"/>
              <a:sym typeface="Twentieth Century"/>
            </a:endParaRPr>
          </a:p>
          <a:p>
            <a:pPr indent="-342900" lvl="0" marL="457200" rtl="0" algn="l">
              <a:lnSpc>
                <a:spcPct val="115000"/>
              </a:lnSpc>
              <a:spcBef>
                <a:spcPts val="0"/>
              </a:spcBef>
              <a:spcAft>
                <a:spcPts val="0"/>
              </a:spcAft>
              <a:buSzPts val="1800"/>
              <a:buFont typeface="Twentieth Century"/>
              <a:buAutoNum type="arabicPeriod"/>
            </a:pPr>
            <a:r>
              <a:rPr lang="en" sz="1800">
                <a:latin typeface="Twentieth Century"/>
                <a:ea typeface="Twentieth Century"/>
                <a:cs typeface="Twentieth Century"/>
                <a:sym typeface="Twentieth Century"/>
              </a:rPr>
              <a:t>Append imdb review to it and make it a google search and go to the website </a:t>
            </a:r>
            <a:endParaRPr sz="1800">
              <a:latin typeface="Twentieth Century"/>
              <a:ea typeface="Twentieth Century"/>
              <a:cs typeface="Twentieth Century"/>
              <a:sym typeface="Twentieth Century"/>
            </a:endParaRPr>
          </a:p>
          <a:p>
            <a:pPr indent="-342900" lvl="0" marL="457200" rtl="0" algn="l">
              <a:lnSpc>
                <a:spcPct val="115000"/>
              </a:lnSpc>
              <a:spcBef>
                <a:spcPts val="0"/>
              </a:spcBef>
              <a:spcAft>
                <a:spcPts val="0"/>
              </a:spcAft>
              <a:buSzPts val="1800"/>
              <a:buFont typeface="Twentieth Century"/>
              <a:buAutoNum type="arabicPeriod"/>
            </a:pPr>
            <a:r>
              <a:rPr lang="en" sz="1800">
                <a:latin typeface="Twentieth Century"/>
                <a:ea typeface="Twentieth Century"/>
                <a:cs typeface="Twentieth Century"/>
                <a:sym typeface="Twentieth Century"/>
              </a:rPr>
              <a:t>Go to user reviews section on the website</a:t>
            </a:r>
            <a:endParaRPr sz="1800">
              <a:latin typeface="Twentieth Century"/>
              <a:ea typeface="Twentieth Century"/>
              <a:cs typeface="Twentieth Century"/>
              <a:sym typeface="Twentieth Century"/>
            </a:endParaRPr>
          </a:p>
          <a:p>
            <a:pPr indent="-342900" lvl="0" marL="457200" rtl="0" algn="l">
              <a:lnSpc>
                <a:spcPct val="115000"/>
              </a:lnSpc>
              <a:spcBef>
                <a:spcPts val="0"/>
              </a:spcBef>
              <a:spcAft>
                <a:spcPts val="0"/>
              </a:spcAft>
              <a:buSzPts val="1800"/>
              <a:buFont typeface="Twentieth Century"/>
              <a:buAutoNum type="arabicPeriod"/>
            </a:pPr>
            <a:r>
              <a:rPr lang="en" sz="1800">
                <a:latin typeface="Twentieth Century"/>
                <a:ea typeface="Twentieth Century"/>
                <a:cs typeface="Twentieth Century"/>
                <a:sym typeface="Twentieth Century"/>
              </a:rPr>
              <a:t>Extract data</a:t>
            </a:r>
            <a:endParaRPr sz="1800">
              <a:latin typeface="Twentieth Century"/>
              <a:ea typeface="Twentieth Century"/>
              <a:cs typeface="Twentieth Century"/>
              <a:sym typeface="Twentieth Century"/>
            </a:endParaRPr>
          </a:p>
          <a:p>
            <a:pPr indent="-342900" lvl="0" marL="457200" rtl="0" algn="l">
              <a:lnSpc>
                <a:spcPct val="115000"/>
              </a:lnSpc>
              <a:spcBef>
                <a:spcPts val="0"/>
              </a:spcBef>
              <a:spcAft>
                <a:spcPts val="0"/>
              </a:spcAft>
              <a:buSzPts val="1800"/>
              <a:buFont typeface="Twentieth Century"/>
              <a:buAutoNum type="arabicPeriod"/>
            </a:pPr>
            <a:r>
              <a:rPr lang="en" sz="1800">
                <a:latin typeface="Twentieth Century"/>
                <a:ea typeface="Twentieth Century"/>
                <a:cs typeface="Twentieth Century"/>
                <a:sym typeface="Twentieth Century"/>
              </a:rPr>
              <a:t>Accordingly, write it into the excel</a:t>
            </a:r>
            <a:endParaRPr sz="1800">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600"/>
              <a:t>Cleaning</a:t>
            </a:r>
            <a:endParaRPr b="1" sz="3600"/>
          </a:p>
        </p:txBody>
      </p:sp>
      <p:sp>
        <p:nvSpPr>
          <p:cNvPr id="159" name="Google Shape;159;p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Converting to Lowercase</a:t>
            </a:r>
            <a:endParaRPr sz="1800"/>
          </a:p>
          <a:p>
            <a:pPr indent="0" lvl="0" marL="0" rtl="0" algn="l">
              <a:lnSpc>
                <a:spcPct val="115000"/>
              </a:lnSpc>
              <a:spcBef>
                <a:spcPts val="1600"/>
              </a:spcBef>
              <a:spcAft>
                <a:spcPts val="0"/>
              </a:spcAft>
              <a:buSzPts val="1300"/>
              <a:buNone/>
            </a:pPr>
            <a:r>
              <a:rPr lang="en" sz="1800"/>
              <a:t>Removing URLs</a:t>
            </a:r>
            <a:endParaRPr sz="1800"/>
          </a:p>
          <a:p>
            <a:pPr indent="0" lvl="0" marL="0" rtl="0" algn="l">
              <a:lnSpc>
                <a:spcPct val="115000"/>
              </a:lnSpc>
              <a:spcBef>
                <a:spcPts val="1600"/>
              </a:spcBef>
              <a:spcAft>
                <a:spcPts val="0"/>
              </a:spcAft>
              <a:buSzPts val="1300"/>
              <a:buNone/>
            </a:pPr>
            <a:r>
              <a:rPr lang="en" sz="1800"/>
              <a:t>Remove: !, #, @, multiple space, digits, dot(.) and comma(,) :</a:t>
            </a:r>
            <a:endParaRPr sz="1800"/>
          </a:p>
          <a:p>
            <a:pPr indent="0" lvl="0" marL="0" rtl="0" algn="l">
              <a:lnSpc>
                <a:spcPct val="115000"/>
              </a:lnSpc>
              <a:spcBef>
                <a:spcPts val="1600"/>
              </a:spcBef>
              <a:spcAft>
                <a:spcPts val="1600"/>
              </a:spcAft>
              <a:buSzPts val="1300"/>
              <a:buNone/>
            </a:pPr>
            <a:r>
              <a:rPr lang="en" sz="1800"/>
              <a:t>(</a:t>
            </a:r>
            <a:r>
              <a:rPr lang="en" sz="1800"/>
              <a:t>Inshort accepting only strings with lowercase.)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83aab4b225_0_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600"/>
              <a:t>Sentiment</a:t>
            </a:r>
            <a:endParaRPr b="1" sz="3600"/>
          </a:p>
        </p:txBody>
      </p:sp>
      <p:sp>
        <p:nvSpPr>
          <p:cNvPr id="165" name="Google Shape;165;g83aab4b225_0_0"/>
          <p:cNvSpPr txBox="1"/>
          <p:nvPr>
            <p:ph idx="1" type="body"/>
          </p:nvPr>
        </p:nvSpPr>
        <p:spPr>
          <a:xfrm>
            <a:off x="1297500" y="1476175"/>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Now, actual development of project started. From reviews excel sheet, using a sentiment library, sentiment analysis is done.</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Based on sentiment value (rounded to 3 decimal places), rank is assigned between 1 to 10 because imdb review rating was from 10 so it make easy for comparison.</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3a5b54faa_0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Continued..</a:t>
            </a:r>
            <a:endParaRPr b="1" sz="3600"/>
          </a:p>
        </p:txBody>
      </p:sp>
      <p:sp>
        <p:nvSpPr>
          <p:cNvPr id="171" name="Google Shape;171;g83a5b54faa_0_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800"/>
              <a:t>Now based on rating of user’s review, outlier points (say min and max) are calculated. Based on outlier values, sentiment value of scraped reviews are compared and if  found below min or above max then, that value of review is replaced with the average of all sentiment values of reviews of that particular movie.</a:t>
            </a:r>
            <a:endParaRPr sz="18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3aab4b225_0_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600"/>
              <a:t>Why average value?</a:t>
            </a:r>
            <a:endParaRPr b="1" sz="3600"/>
          </a:p>
        </p:txBody>
      </p:sp>
      <p:sp>
        <p:nvSpPr>
          <p:cNvPr id="177" name="Google Shape;177;g83aab4b225_0_5"/>
          <p:cNvSpPr txBox="1"/>
          <p:nvPr>
            <p:ph idx="1" type="body"/>
          </p:nvPr>
        </p:nvSpPr>
        <p:spPr>
          <a:xfrm>
            <a:off x="1297500" y="1437000"/>
            <a:ext cx="7038900" cy="3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Actually first we have tried with the frequent value of review sentiment but it doesn’t fit correctly with imdb rating.</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Then we have tried with standard deviation but it was not suitable for negative reviews.</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Then finally found average value to be more appropriate,  founded by doing mean square on imdb reviews and sentiment values (mean square to find average difference between two) and answer was 1.902  for 1890 movies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g83aab4b225_0_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600"/>
              <a:t>Deployment</a:t>
            </a:r>
            <a:endParaRPr b="1" sz="3600"/>
          </a:p>
        </p:txBody>
      </p:sp>
      <p:sp>
        <p:nvSpPr>
          <p:cNvPr id="183" name="Google Shape;183;g83aab4b225_0_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Atlast, the combined code was rewritten to be work with flask framework of python and json response was generated through it.</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Using a json response, the data is displayed in android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