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65" r:id="rId5"/>
    <p:sldId id="262" r:id="rId6"/>
    <p:sldId id="257" r:id="rId7"/>
    <p:sldId id="258" r:id="rId8"/>
    <p:sldId id="260"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varScale="1">
        <p:scale>
          <a:sx n="87" d="100"/>
          <a:sy n="87" d="100"/>
        </p:scale>
        <p:origin x="52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endParaRPr lang="en-US" smtClean="0"/>
          </a:p>
        </p:txBody>
      </p:sp>
      <p:sp>
        <p:nvSpPr>
          <p:cNvPr id="4" name="Date Placeholder 3"/>
          <p:cNvSpPr>
            <a:spLocks noGrp="1"/>
          </p:cNvSpPr>
          <p:nvPr>
            <p:ph type="dt" sz="half" idx="10"/>
          </p:nvPr>
        </p:nvSpPr>
        <p:spPr/>
        <p:txBody>
          <a:bodyPr/>
          <a:lstStyle/>
          <a:p>
            <a:fld id="{8BB4F9A9-CB77-4A94-AEE0-C37C94C95F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BB4F9A9-CB77-4A94-AEE0-C37C94C95F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B4F9A9-CB77-4A94-AEE0-C37C94C95F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4F9A9-CB77-4A94-AEE0-C37C94C95F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endParaRPr lang="en-US" smtClean="0"/>
          </a:p>
        </p:txBody>
      </p:sp>
      <p:sp>
        <p:nvSpPr>
          <p:cNvPr id="5" name="Date Placeholder 4"/>
          <p:cNvSpPr>
            <a:spLocks noGrp="1"/>
          </p:cNvSpPr>
          <p:nvPr>
            <p:ph type="dt" sz="half" idx="10"/>
          </p:nvPr>
        </p:nvSpPr>
        <p:spPr/>
        <p:txBody>
          <a:bodyPr/>
          <a:lstStyle/>
          <a:p>
            <a:fld id="{8BB4F9A9-CB77-4A94-AEE0-C37C94C95F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4CA278-F2FA-46D6-ABA9-10A59764879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B4F9A9-CB77-4A94-AEE0-C37C94C95FFF}"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CA278-F2FA-46D6-ABA9-10A5976487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16.wmf"/><Relationship Id="rId1"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hyperlink" Target="https://en.wikipedia.org/wiki/Francis_Galton" TargetMode="Externa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image" Target="../media/image5.GIF"/></Relationships>
</file>

<file path=ppt/slides/_rels/slide7.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wmf"/><Relationship Id="rId7" Type="http://schemas.openxmlformats.org/officeDocument/2006/relationships/oleObject" Target="../embeddings/oleObject4.bin"/><Relationship Id="rId6" Type="http://schemas.openxmlformats.org/officeDocument/2006/relationships/image" Target="../media/image12.wmf"/><Relationship Id="rId5" Type="http://schemas.openxmlformats.org/officeDocument/2006/relationships/oleObject" Target="../embeddings/oleObject3.bin"/><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2" Type="http://schemas.openxmlformats.org/officeDocument/2006/relationships/vmlDrawing" Target="../drawings/vmlDrawing2.vml"/><Relationship Id="rId11" Type="http://schemas.openxmlformats.org/officeDocument/2006/relationships/slideLayout" Target="../slideLayouts/slideLayout1.xml"/><Relationship Id="rId10" Type="http://schemas.openxmlformats.org/officeDocument/2006/relationships/image" Target="../media/image15.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961313" y="2224326"/>
            <a:ext cx="8795385" cy="1784985"/>
          </a:xfrm>
          <a:prstGeom prst="rect">
            <a:avLst/>
          </a:prstGeom>
        </p:spPr>
        <p:txBody>
          <a:bodyPr wrap="none">
            <a:spAutoFit/>
          </a:bodyPr>
          <a:lstStyle/>
          <a:p>
            <a:pPr algn="ctr">
              <a:lnSpc>
                <a:spcPct val="115000"/>
              </a:lnSpc>
            </a:pPr>
            <a:r>
              <a:rPr lang="en-US" sz="5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Regression</a:t>
            </a:r>
            <a:endParaRPr lang="en-US" sz="5400" b="1" kern="0" dirty="0">
              <a:latin typeface="Cambria" panose="02040503050406030204" pitchFamily="18" charset="0"/>
              <a:ea typeface="Times New Roman" panose="02020603050405020304" pitchFamily="18" charset="0"/>
              <a:cs typeface="Times New Roman" panose="02020603050405020304" pitchFamily="18" charset="0"/>
            </a:endParaRPr>
          </a:p>
          <a:p>
            <a:pPr algn="ctr"/>
            <a:r>
              <a:rPr lang="en-US" sz="3200" b="1" dirty="0" smtClean="0">
                <a:latin typeface="Roboto"/>
              </a:rPr>
              <a:t>Arif Istiake Sunny</a:t>
            </a:r>
            <a:endParaRPr lang="en-US" sz="3200" b="1" dirty="0" smtClean="0">
              <a:latin typeface="Roboto"/>
            </a:endParaRPr>
          </a:p>
          <a:p>
            <a:pPr algn="ctr"/>
            <a:r>
              <a:rPr lang="en-US" sz="1600" b="1" dirty="0" smtClean="0">
                <a:solidFill>
                  <a:schemeClr val="accent1"/>
                </a:solidFill>
                <a:latin typeface="Roboto"/>
              </a:rPr>
              <a:t>sunny1509006@gmail.com</a:t>
            </a:r>
            <a:endParaRPr lang="en-US" sz="1600" b="1" dirty="0">
              <a:solidFill>
                <a:schemeClr val="accent1"/>
              </a:solidFill>
              <a:latin typeface="Roboto"/>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8" name="Rectangle 7"/>
          <p:cNvSpPr/>
          <p:nvPr/>
        </p:nvSpPr>
        <p:spPr>
          <a:xfrm>
            <a:off x="8113862" y="1142844"/>
            <a:ext cx="3232744"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endParaRPr lang="en-US" b="1" dirty="0" smtClean="0">
              <a:latin typeface="Courier"/>
              <a:ea typeface="Times New Roman" panose="02020603050405020304" pitchFamily="18" charset="0"/>
              <a:cs typeface="Times New Roman" panose="02020603050405020304" pitchFamily="18" charset="0"/>
            </a:endParaRP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endParaRPr lang="en-US" dirty="0" smtClean="0">
              <a:latin typeface="Courier"/>
              <a:ea typeface="Times New Roman" panose="02020603050405020304" pitchFamily="18"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r>
              <a:rPr lang="en-US" b="1" dirty="0">
                <a:solidFill>
                  <a:srgbClr val="00B050"/>
                </a:solidFill>
                <a:latin typeface="Courier"/>
                <a:ea typeface="Times New Roman" panose="02020603050405020304" pitchFamily="18" charset="0"/>
                <a:cs typeface="Times New Roman" panose="02020603050405020304" pitchFamily="18" charset="0"/>
              </a:rPr>
              <a:t>Y’=</a:t>
            </a:r>
            <a:r>
              <a:rPr lang="en-US" b="1" dirty="0" smtClean="0">
                <a:solidFill>
                  <a:srgbClr val="00B050"/>
                </a:solidFill>
                <a:latin typeface="Courier"/>
                <a:ea typeface="Times New Roman" panose="02020603050405020304" pitchFamily="18" charset="0"/>
                <a:cs typeface="Times New Roman" panose="02020603050405020304" pitchFamily="18" charset="0"/>
              </a:rPr>
              <a:t>0.425*6+0.785=3.335</a:t>
            </a:r>
            <a:endParaRPr lang="en-US" b="1" dirty="0">
              <a:solidFill>
                <a:srgbClr val="00B050"/>
              </a:solidFill>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3" name="Object 2"/>
          <p:cNvGraphicFramePr>
            <a:graphicFrameLocks noChangeAspect="1"/>
          </p:cNvGraphicFramePr>
          <p:nvPr/>
        </p:nvGraphicFramePr>
        <p:xfrm>
          <a:off x="3821473" y="3339680"/>
          <a:ext cx="4359275" cy="2987675"/>
        </p:xfrm>
        <a:graphic>
          <a:graphicData uri="http://schemas.openxmlformats.org/presentationml/2006/ole">
            <mc:AlternateContent xmlns:mc="http://schemas.openxmlformats.org/markup-compatibility/2006">
              <mc:Choice xmlns:v="urn:schemas-microsoft-com:vml" Requires="v">
                <p:oleObj spid="_x0000_s6162" name="Bitmap Image" r:id="rId1" imgW="5448300" imgH="3733800" progId="Paint.Picture">
                  <p:embed/>
                </p:oleObj>
              </mc:Choice>
              <mc:Fallback>
                <p:oleObj name="Bitmap Image" r:id="rId1" imgW="5448300" imgH="3733800" progId="Paint.Picture">
                  <p:embed/>
                  <p:pic>
                    <p:nvPicPr>
                      <p:cNvPr id="0" name="Picture 6161"/>
                      <p:cNvPicPr/>
                      <p:nvPr/>
                    </p:nvPicPr>
                    <p:blipFill>
                      <a:blip r:embed="rId2"/>
                      <a:stretch>
                        <a:fillRect/>
                      </a:stretch>
                    </p:blipFill>
                    <p:spPr>
                      <a:xfrm>
                        <a:off x="3821473" y="3339680"/>
                        <a:ext cx="4359275" cy="29876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1"/>
          <a:stretch>
            <a:fillRect/>
          </a:stretch>
        </p:blipFill>
        <p:spPr>
          <a:xfrm>
            <a:off x="4267101" y="795138"/>
            <a:ext cx="3225312" cy="4300516"/>
          </a:xfrm>
          <a:prstGeom prst="rect">
            <a:avLst/>
          </a:prstGeom>
        </p:spPr>
      </p:pic>
      <p:sp>
        <p:nvSpPr>
          <p:cNvPr id="10" name="Rectangle 9"/>
          <p:cNvSpPr/>
          <p:nvPr/>
        </p:nvSpPr>
        <p:spPr>
          <a:xfrm>
            <a:off x="2945423" y="5279218"/>
            <a:ext cx="8304569" cy="584775"/>
          </a:xfrm>
          <a:prstGeom prst="rect">
            <a:avLst/>
          </a:prstGeom>
        </p:spPr>
        <p:txBody>
          <a:bodyPr wrap="square">
            <a:spAutoFit/>
          </a:bodyPr>
          <a:lstStyle/>
          <a:p>
            <a:r>
              <a:rPr lang="en-US" sz="3200" b="1" dirty="0" smtClean="0">
                <a:solidFill>
                  <a:srgbClr val="00B0F0"/>
                </a:solidFill>
                <a:latin typeface="Google Sans"/>
              </a:rPr>
              <a:t>Sir Francis Galton (1822-1911)</a:t>
            </a:r>
            <a:endParaRPr lang="en-US" sz="3200" b="1" dirty="0">
              <a:solidFill>
                <a:srgbClr val="00B0F0"/>
              </a:solidFill>
              <a:latin typeface="Google Sans"/>
              <a:hlinkClick r:id="rId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95910" y="1068570"/>
            <a:ext cx="8789322" cy="1323439"/>
          </a:xfrm>
          <a:prstGeom prst="rect">
            <a:avLst/>
          </a:prstGeom>
        </p:spPr>
        <p:txBody>
          <a:bodyPr wrap="square">
            <a:spAutoFit/>
          </a:bodyPr>
          <a:lstStyle/>
          <a:p>
            <a:r>
              <a:rPr lang="en-US" sz="2000" dirty="0"/>
              <a:t>Supervised learning is the types of machine learning in which machines are trained using well "labelled" training data, and on basis of that data, machines predict the output. The labelled data means some input data is already tagged with the correct output.</a:t>
            </a:r>
            <a:endParaRPr lang="en-US" sz="2000" dirty="0"/>
          </a:p>
        </p:txBody>
      </p:sp>
      <p:sp>
        <p:nvSpPr>
          <p:cNvPr id="6" name="Rectangle 5"/>
          <p:cNvSpPr/>
          <p:nvPr/>
        </p:nvSpPr>
        <p:spPr>
          <a:xfrm>
            <a:off x="2495910" y="699238"/>
            <a:ext cx="2548133" cy="400110"/>
          </a:xfrm>
          <a:prstGeom prst="rect">
            <a:avLst/>
          </a:prstGeom>
        </p:spPr>
        <p:txBody>
          <a:bodyPr wrap="none">
            <a:spAutoFit/>
          </a:bodyPr>
          <a:lstStyle/>
          <a:p>
            <a:r>
              <a:rPr lang="en-US" sz="2000" b="1" dirty="0"/>
              <a:t>Supervised </a:t>
            </a:r>
            <a:r>
              <a:rPr lang="en-US" sz="2000" b="1" dirty="0" smtClean="0"/>
              <a:t>Learning </a:t>
            </a:r>
            <a:r>
              <a:rPr lang="en-US" sz="2000" b="1" dirty="0" smtClean="0">
                <a:solidFill>
                  <a:srgbClr val="202124"/>
                </a:solidFill>
                <a:latin typeface="Arial" panose="020B0604020202020204" pitchFamily="34" charset="0"/>
              </a:rPr>
              <a:t>: </a:t>
            </a:r>
            <a:endParaRPr lang="en-US" sz="2000"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
        <p:nvSpPr>
          <p:cNvPr id="2" name="Rectangle 1"/>
          <p:cNvSpPr/>
          <p:nvPr/>
        </p:nvSpPr>
        <p:spPr>
          <a:xfrm>
            <a:off x="3298166" y="2453565"/>
            <a:ext cx="6096000" cy="646331"/>
          </a:xfrm>
          <a:prstGeom prst="rect">
            <a:avLst/>
          </a:prstGeom>
        </p:spPr>
        <p:txBody>
          <a:bodyPr>
            <a:spAutoFit/>
          </a:bodyPr>
          <a:lstStyle/>
          <a:p>
            <a:r>
              <a:rPr lang="en-US" dirty="0">
                <a:solidFill>
                  <a:srgbClr val="333333"/>
                </a:solidFill>
                <a:latin typeface="inter-regular"/>
              </a:rPr>
              <a:t>Supervised learning can be further divided into two types of problems:</a:t>
            </a:r>
            <a:endParaRPr lang="en-US" dirty="0"/>
          </a:p>
        </p:txBody>
      </p:sp>
      <p:pic>
        <p:nvPicPr>
          <p:cNvPr id="3" name="Picture 2"/>
          <p:cNvPicPr>
            <a:picLocks noChangeAspect="1"/>
          </p:cNvPicPr>
          <p:nvPr/>
        </p:nvPicPr>
        <p:blipFill>
          <a:blip r:embed="rId1"/>
          <a:stretch>
            <a:fillRect/>
          </a:stretch>
        </p:blipFill>
        <p:spPr>
          <a:xfrm>
            <a:off x="4002027" y="3380206"/>
            <a:ext cx="4981575" cy="27717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4" name="Rectangle 3"/>
          <p:cNvSpPr/>
          <p:nvPr/>
        </p:nvSpPr>
        <p:spPr>
          <a:xfrm>
            <a:off x="2495910" y="1068570"/>
            <a:ext cx="8789322" cy="1200329"/>
          </a:xfrm>
          <a:prstGeom prst="rect">
            <a:avLst/>
          </a:prstGeom>
        </p:spPr>
        <p:txBody>
          <a:bodyPr wrap="square">
            <a:spAutoFit/>
          </a:bodyPr>
          <a:lstStyle/>
          <a:p>
            <a:r>
              <a:rPr lang="en-US" dirty="0">
                <a:solidFill>
                  <a:srgbClr val="202124"/>
                </a:solidFill>
                <a:latin typeface="Arial" panose="020B0604020202020204" pitchFamily="34" charset="0"/>
              </a:rPr>
              <a:t>Regression is a statistical method used in finance, investing, and other disciplines that attempts to determine the strength and character of the relationship between one dependent variable (usually denoted by Y) and a series of other variables (known as independent variables).</a:t>
            </a:r>
            <a:endParaRPr lang="en-US" dirty="0"/>
          </a:p>
        </p:txBody>
      </p:sp>
      <p:pic>
        <p:nvPicPr>
          <p:cNvPr id="1026" name="Picture 2" descr="Regression Analysis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92737" y="2529731"/>
            <a:ext cx="5000625" cy="41529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95910" y="699238"/>
            <a:ext cx="1582484" cy="369332"/>
          </a:xfrm>
          <a:prstGeom prst="rect">
            <a:avLst/>
          </a:prstGeom>
        </p:spPr>
        <p:txBody>
          <a:bodyPr wrap="none">
            <a:spAutoFit/>
          </a:bodyPr>
          <a:lstStyle/>
          <a:p>
            <a:r>
              <a:rPr lang="en-US" b="1" dirty="0" smtClean="0">
                <a:solidFill>
                  <a:srgbClr val="202124"/>
                </a:solidFill>
                <a:latin typeface="Arial" panose="020B0604020202020204" pitchFamily="34" charset="0"/>
              </a:rPr>
              <a:t>Regression: </a:t>
            </a:r>
            <a:endParaRPr lang="en-US" b="1" dirty="0"/>
          </a:p>
        </p:txBody>
      </p:sp>
      <p:sp>
        <p:nvSpPr>
          <p:cNvPr id="7" name="Rectangle 6"/>
          <p:cNvSpPr/>
          <p:nvPr/>
        </p:nvSpPr>
        <p:spPr>
          <a:xfrm>
            <a:off x="2495910" y="2453565"/>
            <a:ext cx="911340" cy="369332"/>
          </a:xfrm>
          <a:prstGeom prst="rect">
            <a:avLst/>
          </a:prstGeom>
        </p:spPr>
        <p:txBody>
          <a:bodyPr wrap="none">
            <a:spAutoFit/>
          </a:bodyPr>
          <a:lstStyle/>
          <a:p>
            <a:r>
              <a:rPr lang="en-US" b="1" dirty="0" smtClean="0">
                <a:solidFill>
                  <a:srgbClr val="202124"/>
                </a:solidFill>
                <a:latin typeface="Arial" panose="020B0604020202020204" pitchFamily="34" charset="0"/>
              </a:rPr>
              <a:t>Types:</a:t>
            </a:r>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95910" y="699238"/>
            <a:ext cx="3159839" cy="369332"/>
          </a:xfrm>
          <a:prstGeom prst="rect">
            <a:avLst/>
          </a:prstGeom>
        </p:spPr>
        <p:txBody>
          <a:bodyPr wrap="none">
            <a:spAutoFit/>
          </a:bodyPr>
          <a:lstStyle/>
          <a:p>
            <a:r>
              <a:rPr lang="en-US" b="1" dirty="0" smtClean="0">
                <a:solidFill>
                  <a:srgbClr val="202124"/>
                </a:solidFill>
                <a:latin typeface="Arial" panose="020B0604020202020204" pitchFamily="34" charset="0"/>
              </a:rPr>
              <a:t>Simple Linear Regression: </a:t>
            </a:r>
            <a:endParaRPr lang="en-US" b="1" dirty="0"/>
          </a:p>
        </p:txBody>
      </p:sp>
      <p:sp>
        <p:nvSpPr>
          <p:cNvPr id="2" name="Rectangle 1"/>
          <p:cNvSpPr/>
          <p:nvPr/>
        </p:nvSpPr>
        <p:spPr>
          <a:xfrm>
            <a:off x="2495910" y="1062003"/>
            <a:ext cx="8890958" cy="923330"/>
          </a:xfrm>
          <a:prstGeom prst="rect">
            <a:avLst/>
          </a:prstGeom>
        </p:spPr>
        <p:txBody>
          <a:bodyPr wrap="square">
            <a:spAutoFit/>
          </a:bodyPr>
          <a:lstStyle/>
          <a:p>
            <a:r>
              <a:rPr lang="en-US" dirty="0">
                <a:solidFill>
                  <a:srgbClr val="202124"/>
                </a:solidFill>
                <a:latin typeface="Arial" panose="020B0604020202020204" pitchFamily="34" charset="0"/>
              </a:rPr>
              <a:t>Simple linear regression is </a:t>
            </a:r>
            <a:r>
              <a:rPr lang="en-US" b="1" dirty="0">
                <a:solidFill>
                  <a:srgbClr val="202124"/>
                </a:solidFill>
                <a:latin typeface="Arial" panose="020B0604020202020204" pitchFamily="34" charset="0"/>
              </a:rPr>
              <a:t>a regression model that estimates the relationship between one independent variable and one dependent variable using a straight line</a:t>
            </a:r>
            <a:r>
              <a:rPr lang="en-US" dirty="0">
                <a:solidFill>
                  <a:srgbClr val="202124"/>
                </a:solidFill>
                <a:latin typeface="Arial" panose="020B0604020202020204" pitchFamily="34" charset="0"/>
              </a:rPr>
              <a:t>. Both variables should be quantitative.</a:t>
            </a:r>
            <a:endParaRPr lang="en-US" dirty="0"/>
          </a:p>
        </p:txBody>
      </p:sp>
      <p:sp>
        <p:nvSpPr>
          <p:cNvPr id="3" name="Rectangle 2"/>
          <p:cNvSpPr/>
          <p:nvPr/>
        </p:nvSpPr>
        <p:spPr>
          <a:xfrm>
            <a:off x="2495910" y="2503583"/>
            <a:ext cx="3405291" cy="369332"/>
          </a:xfrm>
          <a:prstGeom prst="rect">
            <a:avLst/>
          </a:prstGeom>
        </p:spPr>
        <p:txBody>
          <a:bodyPr wrap="non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example data in </a:t>
            </a:r>
            <a:r>
              <a:rPr lang="en-US"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Table </a:t>
            </a:r>
            <a:endParaRPr lang="en-US" dirty="0"/>
          </a:p>
        </p:txBody>
      </p:sp>
      <p:graphicFrame>
        <p:nvGraphicFramePr>
          <p:cNvPr id="10" name="Table 9"/>
          <p:cNvGraphicFramePr>
            <a:graphicFrameLocks noGrp="1"/>
          </p:cNvGraphicFramePr>
          <p:nvPr/>
        </p:nvGraphicFramePr>
        <p:xfrm>
          <a:off x="5632745" y="3055672"/>
          <a:ext cx="2329436" cy="2183892"/>
        </p:xfrm>
        <a:graphic>
          <a:graphicData uri="http://schemas.openxmlformats.org/drawingml/2006/table">
            <a:tbl>
              <a:tblPr firstRow="1" firstCol="1" bandRow="1"/>
              <a:tblGrid>
                <a:gridCol w="1164718"/>
                <a:gridCol w="1164718"/>
              </a:tblGrid>
              <a:tr h="330359">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X (I</a:t>
                      </a:r>
                      <a:r>
                        <a:rPr lang="en-US" sz="1100" b="1" dirty="0" smtClean="0">
                          <a:solidFill>
                            <a:srgbClr val="202124"/>
                          </a:solidFill>
                          <a:latin typeface="Arial" panose="020B0604020202020204" pitchFamily="34" charset="0"/>
                        </a:rPr>
                        <a:t>ndependent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000" b="1" dirty="0" smtClean="0">
                          <a:effectLst/>
                          <a:latin typeface="Times New Roman" panose="02020603050405020304" pitchFamily="18" charset="0"/>
                          <a:ea typeface="Times New Roman" panose="02020603050405020304" pitchFamily="18" charset="0"/>
                          <a:cs typeface="Times New Roman" panose="02020603050405020304" pitchFamily="18" charset="0"/>
                        </a:rPr>
                        <a:t>Y (</a:t>
                      </a:r>
                      <a:r>
                        <a:rPr lang="en-US" sz="1100" b="1" dirty="0" smtClean="0">
                          <a:solidFill>
                            <a:srgbClr val="202124"/>
                          </a:solidFill>
                          <a:effectLst/>
                          <a:latin typeface="Arial" panose="020B0604020202020204" pitchFamily="34" charset="0"/>
                          <a:ea typeface="+mn-ea"/>
                          <a:cs typeface="+mn-cs"/>
                        </a:rPr>
                        <a:t>D</a:t>
                      </a:r>
                      <a:r>
                        <a:rPr lang="en-US" sz="1100" b="1" dirty="0" smtClean="0">
                          <a:solidFill>
                            <a:srgbClr val="202124"/>
                          </a:solidFill>
                          <a:latin typeface="Arial" panose="020B0604020202020204" pitchFamily="34" charset="0"/>
                        </a:rPr>
                        <a:t>ependent Variable)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1.00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2.00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3.00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1.30</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4.00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3.75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330359">
                <a:tc>
                  <a:txBody>
                    <a:bodyPr/>
                    <a:lstStyle/>
                    <a:p>
                      <a:pPr marL="0" marR="0" algn="ctr">
                        <a:lnSpc>
                          <a:spcPct val="115000"/>
                        </a:lnSpc>
                        <a:spcBef>
                          <a:spcPts val="0"/>
                        </a:spcBef>
                        <a:spcAft>
                          <a:spcPts val="0"/>
                        </a:spcAft>
                      </a:pPr>
                      <a:r>
                        <a:rPr lang="en-US" sz="1400" b="1">
                          <a:effectLst/>
                          <a:latin typeface="Courier"/>
                          <a:ea typeface="Times New Roman" panose="02020603050405020304" pitchFamily="18" charset="0"/>
                          <a:cs typeface="Times New Roman" panose="02020603050405020304" pitchFamily="18" charset="0"/>
                        </a:rPr>
                        <a:t>5.00</a:t>
                      </a:r>
                      <a:endParaRPr lang="en-US" sz="1400" b="1">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b="1" dirty="0">
                          <a:effectLst/>
                          <a:latin typeface="Courier"/>
                          <a:ea typeface="Times New Roman" panose="02020603050405020304" pitchFamily="18" charset="0"/>
                          <a:cs typeface="Times New Roman" panose="02020603050405020304" pitchFamily="18" charset="0"/>
                        </a:rPr>
                        <a:t>2.25</a:t>
                      </a:r>
                      <a:endParaRPr lang="en-US" sz="1400" b="1"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13" name="Rectangle 12"/>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http://onlinestatbook.com/2/regression/graphics/reg_error.gif"/>
          <p:cNvPicPr/>
          <p:nvPr/>
        </p:nvPicPr>
        <p:blipFill>
          <a:blip r:embed="rId1">
            <a:extLst>
              <a:ext uri="{28A0092B-C50C-407E-A947-70E740481C1C}">
                <a14:useLocalDpi xmlns:a14="http://schemas.microsoft.com/office/drawing/2010/main" val="0"/>
              </a:ext>
            </a:extLst>
          </a:blip>
          <a:srcRect/>
          <a:stretch>
            <a:fillRect/>
          </a:stretch>
        </p:blipFill>
        <p:spPr bwMode="auto">
          <a:xfrm>
            <a:off x="7246189" y="3267862"/>
            <a:ext cx="2786332" cy="2912853"/>
          </a:xfrm>
          <a:prstGeom prst="rect">
            <a:avLst/>
          </a:prstGeom>
          <a:noFill/>
          <a:ln>
            <a:noFill/>
          </a:ln>
        </p:spPr>
      </p:pic>
      <p:sp>
        <p:nvSpPr>
          <p:cNvPr id="6" name="Rectangle 5"/>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Object 2"/>
          <p:cNvGraphicFramePr>
            <a:graphicFrameLocks noChangeAspect="1"/>
          </p:cNvGraphicFramePr>
          <p:nvPr/>
        </p:nvGraphicFramePr>
        <p:xfrm>
          <a:off x="1506248" y="3255033"/>
          <a:ext cx="2789708" cy="2925682"/>
        </p:xfrm>
        <a:graphic>
          <a:graphicData uri="http://schemas.openxmlformats.org/presentationml/2006/ole">
            <mc:AlternateContent xmlns:mc="http://schemas.openxmlformats.org/markup-compatibility/2006">
              <mc:Choice xmlns:v="urn:schemas-microsoft-com:vml" Requires="v">
                <p:oleObj spid="_x0000_s7190" name="Bitmap Image" r:id="rId2" imgW="3705225" imgH="3886200" progId="Paint.Picture">
                  <p:embed/>
                </p:oleObj>
              </mc:Choice>
              <mc:Fallback>
                <p:oleObj name="Bitmap Image" r:id="rId2" imgW="3705225" imgH="3886200" progId="Paint.Picture">
                  <p:embed/>
                  <p:pic>
                    <p:nvPicPr>
                      <p:cNvPr id="0" name="Picture 7189"/>
                      <p:cNvPicPr/>
                      <p:nvPr/>
                    </p:nvPicPr>
                    <p:blipFill>
                      <a:blip r:embed="rId3"/>
                      <a:stretch>
                        <a:fillRect/>
                      </a:stretch>
                    </p:blipFill>
                    <p:spPr>
                      <a:xfrm>
                        <a:off x="1506248" y="3255033"/>
                        <a:ext cx="2789708" cy="2925682"/>
                      </a:xfrm>
                      <a:prstGeom prst="rect">
                        <a:avLst/>
                      </a:prstGeom>
                    </p:spPr>
                  </p:pic>
                </p:oleObj>
              </mc:Fallback>
            </mc:AlternateContent>
          </a:graphicData>
        </a:graphic>
      </p:graphicFrame>
      <p:sp>
        <p:nvSpPr>
          <p:cNvPr id="8" name="Rectangle 7"/>
          <p:cNvSpPr/>
          <p:nvPr/>
        </p:nvSpPr>
        <p:spPr>
          <a:xfrm>
            <a:off x="2323380" y="1388493"/>
            <a:ext cx="7942053" cy="646331"/>
          </a:xfrm>
          <a:prstGeom prst="rect">
            <a:avLst/>
          </a:prstGeom>
        </p:spPr>
        <p:txBody>
          <a:bodyPr wrap="square">
            <a:spAutoFit/>
          </a:bodyPr>
          <a:lstStyle/>
          <a:p>
            <a:r>
              <a:rPr lang="en-US"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Linear regression consists of finding the best-fitting straight line through the points. The best-fitting line is called a </a:t>
            </a:r>
            <a:r>
              <a:rPr lang="en-US" i="1"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regression line</a:t>
            </a:r>
            <a:endParaRPr lang="en-US" dirty="0"/>
          </a:p>
        </p:txBody>
      </p:sp>
      <p:graphicFrame>
        <p:nvGraphicFramePr>
          <p:cNvPr id="5" name="Object 4"/>
          <p:cNvGraphicFramePr>
            <a:graphicFrameLocks noChangeAspect="1"/>
          </p:cNvGraphicFramePr>
          <p:nvPr/>
        </p:nvGraphicFramePr>
        <p:xfrm>
          <a:off x="4069180" y="3068787"/>
          <a:ext cx="2969975" cy="3198789"/>
        </p:xfrm>
        <a:graphic>
          <a:graphicData uri="http://schemas.openxmlformats.org/presentationml/2006/ole">
            <mc:AlternateContent xmlns:mc="http://schemas.openxmlformats.org/markup-compatibility/2006">
              <mc:Choice xmlns:v="urn:schemas-microsoft-com:vml" Requires="v">
                <p:oleObj spid="_x0000_s7191" name="Bitmap Image" r:id="rId4" imgW="3838575" imgH="4133850" progId="Paint.Picture">
                  <p:embed/>
                </p:oleObj>
              </mc:Choice>
              <mc:Fallback>
                <p:oleObj name="Bitmap Image" r:id="rId4" imgW="3838575" imgH="4133850" progId="Paint.Picture">
                  <p:embed/>
                  <p:pic>
                    <p:nvPicPr>
                      <p:cNvPr id="0" name="Picture 7190"/>
                      <p:cNvPicPr/>
                      <p:nvPr/>
                    </p:nvPicPr>
                    <p:blipFill>
                      <a:blip r:embed="rId5"/>
                      <a:stretch>
                        <a:fillRect/>
                      </a:stretch>
                    </p:blipFill>
                    <p:spPr>
                      <a:xfrm>
                        <a:off x="4069180" y="3068787"/>
                        <a:ext cx="2969975" cy="3198789"/>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3919521" y="660700"/>
            <a:ext cx="4791075" cy="2343150"/>
          </a:xfrm>
          <a:prstGeom prst="rect">
            <a:avLst/>
          </a:prstGeom>
        </p:spPr>
      </p:pic>
      <p:sp>
        <p:nvSpPr>
          <p:cNvPr id="3" name="Rectangle 2"/>
          <p:cNvSpPr/>
          <p:nvPr/>
        </p:nvSpPr>
        <p:spPr>
          <a:xfrm>
            <a:off x="1547003" y="3073636"/>
            <a:ext cx="10644997" cy="1053109"/>
          </a:xfrm>
          <a:prstGeom prst="rect">
            <a:avLst/>
          </a:prstGeom>
        </p:spPr>
        <p:txBody>
          <a:bodyPr wrap="square">
            <a:spAutoFit/>
          </a:bodyPr>
          <a:lstStyle/>
          <a:p>
            <a:pPr indent="304800">
              <a:lnSpc>
                <a:spcPts val="1800"/>
              </a:lnSpc>
            </a:pPr>
            <a:r>
              <a:rPr lang="en-US" sz="14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The formula for a regression line is</a:t>
            </a:r>
            <a:endParaRPr lang="en-US" sz="1400" dirty="0">
              <a:latin typeface="Calibri" panose="020F0502020204030204" pitchFamily="34" charset="0"/>
              <a:ea typeface="Calibri" panose="020F0502020204030204" pitchFamily="34" charset="0"/>
              <a:cs typeface="Times New Roman" panose="02020603050405020304" pitchFamily="18" charset="0"/>
            </a:endParaRPr>
          </a:p>
          <a:p>
            <a:pPr marL="476250" marR="0">
              <a:lnSpc>
                <a:spcPct val="115000"/>
              </a:lnSpc>
              <a:spcBef>
                <a:spcPts val="0"/>
              </a:spcBef>
              <a:spcAft>
                <a:spcPts val="1000"/>
              </a:spcAft>
            </a:pPr>
            <a:r>
              <a:rPr lang="en-US" sz="2000" b="1" dirty="0">
                <a:solidFill>
                  <a:srgbClr val="000000"/>
                </a:solidFill>
                <a:latin typeface="Courier New" panose="02070309020205020404" charset="0"/>
                <a:ea typeface="Times New Roman" panose="02020603050405020304" pitchFamily="18" charset="0"/>
                <a:cs typeface="Times New Roman" panose="02020603050405020304" pitchFamily="18" charset="0"/>
              </a:rPr>
              <a:t>Y' = </a:t>
            </a:r>
            <a:r>
              <a:rPr lang="en-US" sz="2000" b="1" dirty="0" err="1">
                <a:solidFill>
                  <a:srgbClr val="000000"/>
                </a:solidFill>
                <a:latin typeface="Courier New" panose="02070309020205020404" charset="0"/>
                <a:ea typeface="Times New Roman" panose="02020603050405020304" pitchFamily="18" charset="0"/>
                <a:cs typeface="Times New Roman" panose="02020603050405020304" pitchFamily="18" charset="0"/>
              </a:rPr>
              <a:t>bX</a:t>
            </a:r>
            <a:r>
              <a:rPr lang="en-US" sz="2000" b="1" dirty="0">
                <a:solidFill>
                  <a:srgbClr val="000000"/>
                </a:solidFill>
                <a:latin typeface="Courier New" panose="02070309020205020404" charset="0"/>
                <a:ea typeface="Times New Roman" panose="02020603050405020304" pitchFamily="18" charset="0"/>
                <a:cs typeface="Times New Roman" panose="02020603050405020304" pitchFamily="18" charset="0"/>
              </a:rPr>
              <a:t> + a</a:t>
            </a:r>
            <a:endParaRPr lang="en-US" sz="2000" b="1" dirty="0" smtClean="0">
              <a:solidFill>
                <a:srgbClr val="000000"/>
              </a:solidFill>
              <a:latin typeface="Courier New" panose="02070309020205020404" charset="0"/>
              <a:ea typeface="Times New Roman" panose="02020603050405020304" pitchFamily="18" charset="0"/>
              <a:cs typeface="Times New Roman" panose="02020603050405020304" pitchFamily="18" charset="0"/>
            </a:endParaRPr>
          </a:p>
          <a:p>
            <a:pPr marL="476250" marR="0">
              <a:lnSpc>
                <a:spcPct val="115000"/>
              </a:lnSpc>
              <a:spcBef>
                <a:spcPts val="0"/>
              </a:spcBef>
              <a:spcAft>
                <a:spcPts val="1000"/>
              </a:spcAft>
            </a:pPr>
            <a:r>
              <a:rPr lang="en-US" sz="1400" dirty="0"/>
              <a:t>where Y' is the predicted score, b is the slope of the line, and A is the Y intercept.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5996594" y="816073"/>
            <a:ext cx="507723" cy="257692"/>
          </a:xfrm>
          <a:prstGeom prst="rect">
            <a:avLst/>
          </a:prstGeom>
        </p:spPr>
      </p:pic>
      <mc:AlternateContent xmlns:mc="http://schemas.openxmlformats.org/markup-compatibility/2006">
        <mc:Choice xmlns:a14="http://schemas.microsoft.com/office/drawing/2010/main" Requires="a14">
          <p:sp>
            <p:nvSpPr>
              <p:cNvPr id="13" name="Rectangle 12"/>
              <p:cNvSpPr/>
              <p:nvPr/>
            </p:nvSpPr>
            <p:spPr>
              <a:xfrm>
                <a:off x="6379942" y="5033718"/>
                <a:ext cx="2770310" cy="6183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f>
                        <m:fPr>
                          <m:ctrlPr>
                            <a:rPr lang="en-US" i="1">
                              <a:latin typeface="Cambria Math" panose="02040503050406030204" pitchFamily="18" charset="0"/>
                            </a:rPr>
                          </m:ctrlPr>
                        </m:fPr>
                        <m:num>
                          <m:r>
                            <a:rPr lang="en-US" b="0" i="0" smtClean="0">
                              <a:latin typeface="Cambria Math" panose="02040503050406030204" pitchFamily="18" charset="0"/>
                            </a:rPr>
                            <m:t>10</m:t>
                          </m:r>
                          <m:r>
                            <a:rPr lang="en-US" b="0" i="0" smtClean="0">
                              <a:latin typeface="Cambria Math" panose="02040503050406030204" pitchFamily="18" charset="0"/>
                            </a:rPr>
                            <m:t>.</m:t>
                          </m:r>
                          <m:r>
                            <a:rPr lang="en-US" b="0" i="0" smtClean="0">
                              <a:latin typeface="Cambria Math" panose="02040503050406030204" pitchFamily="18" charset="0"/>
                            </a:rPr>
                            <m:t>3</m:t>
                          </m:r>
                          <m:r>
                            <a:rPr lang="en-US" i="0">
                              <a:latin typeface="Cambria Math" panose="02040503050406030204" pitchFamily="18" charset="0"/>
                            </a:rPr>
                            <m:t> ∗</m:t>
                          </m:r>
                          <m:r>
                            <a:rPr lang="en-US" b="0" i="0" smtClean="0">
                              <a:latin typeface="Cambria Math" panose="02040503050406030204" pitchFamily="18" charset="0"/>
                            </a:rPr>
                            <m:t>55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m:t>
                          </m:r>
                          <m:r>
                            <a:rPr lang="en-US" b="0" i="1" smtClean="0">
                              <a:latin typeface="Cambria Math" panose="02040503050406030204" pitchFamily="18" charset="0"/>
                            </a:rPr>
                            <m:t>35</m:t>
                          </m:r>
                          <m:r>
                            <a:rPr lang="en-US" b="0" i="1" smtClean="0">
                              <a:latin typeface="Cambria Math" panose="02040503050406030204" pitchFamily="18" charset="0"/>
                            </a:rPr>
                            <m:t>.</m:t>
                          </m:r>
                          <m:r>
                            <a:rPr lang="en-US" b="0" i="1" smtClean="0">
                              <a:latin typeface="Cambria Math" panose="02040503050406030204" pitchFamily="18" charset="0"/>
                            </a:rPr>
                            <m:t>15</m:t>
                          </m:r>
                        </m:num>
                        <m:den>
                          <m:r>
                            <a:rPr lang="en-US" i="0">
                              <a:latin typeface="Cambria Math" panose="02040503050406030204" pitchFamily="18" charset="0"/>
                            </a:rPr>
                            <m:t>5</m:t>
                          </m:r>
                          <m:r>
                            <a:rPr lang="en-US" i="0">
                              <a:latin typeface="Cambria Math" panose="02040503050406030204" pitchFamily="18" charset="0"/>
                            </a:rPr>
                            <m:t> ∗ </m:t>
                          </m:r>
                          <m:r>
                            <a:rPr lang="en-US" i="0">
                              <a:latin typeface="Cambria Math" panose="02040503050406030204" pitchFamily="18" charset="0"/>
                            </a:rPr>
                            <m:t>55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m:t>
                          </m:r>
                        </m:den>
                      </m:f>
                    </m:oMath>
                  </m:oMathPara>
                </a14:m>
                <a:endParaRPr lang="en-US" dirty="0"/>
              </a:p>
            </p:txBody>
          </p:sp>
        </mc:Choice>
        <mc:Fallback>
          <p:sp>
            <p:nvSpPr>
              <p:cNvPr id="13" name="Rectangle 12"/>
              <p:cNvSpPr>
                <a:spLocks noRot="1" noChangeAspect="1" noMove="1" noResize="1" noEditPoints="1" noAdjustHandles="1" noChangeArrowheads="1" noChangeShapeType="1" noTextEdit="1"/>
              </p:cNvSpPr>
              <p:nvPr/>
            </p:nvSpPr>
            <p:spPr>
              <a:xfrm>
                <a:off x="6379942" y="5033718"/>
                <a:ext cx="2770310" cy="618374"/>
              </a:xfrm>
              <a:prstGeom prst="rect">
                <a:avLst/>
              </a:prstGeom>
              <a:blipFill rotWithShape="1">
                <a:blip r:embed="rId3"/>
                <a:stretch>
                  <a:fillRect l="-4" t="-12" r="19" b="96"/>
                </a:stretch>
              </a:blipFill>
            </p:spPr>
            <p:txBody>
              <a:bodyPr/>
              <a:lstStyle/>
              <a:p>
                <a:r>
                  <a:rPr lang="en-GB" altLang="en-US">
                    <a:noFill/>
                  </a:rPr>
                  <a:t> </a:t>
                </a:r>
              </a:p>
            </p:txBody>
          </p:sp>
        </mc:Fallback>
      </mc:AlternateContent>
      <p:pic>
        <p:nvPicPr>
          <p:cNvPr id="2" name="Picture 1"/>
          <p:cNvPicPr>
            <a:picLocks noChangeAspect="1"/>
          </p:cNvPicPr>
          <p:nvPr/>
        </p:nvPicPr>
        <p:blipFill>
          <a:blip r:embed="rId4"/>
          <a:stretch>
            <a:fillRect/>
          </a:stretch>
        </p:blipFill>
        <p:spPr>
          <a:xfrm>
            <a:off x="6087015" y="4252799"/>
            <a:ext cx="2462542" cy="731793"/>
          </a:xfrm>
          <a:prstGeom prst="rect">
            <a:avLst/>
          </a:prstGeom>
        </p:spPr>
      </p:pic>
      <p:graphicFrame>
        <p:nvGraphicFramePr>
          <p:cNvPr id="4" name="Object 3"/>
          <p:cNvGraphicFramePr>
            <a:graphicFrameLocks noChangeAspect="1"/>
          </p:cNvGraphicFramePr>
          <p:nvPr/>
        </p:nvGraphicFramePr>
        <p:xfrm>
          <a:off x="6461792" y="5853804"/>
          <a:ext cx="1112201" cy="556101"/>
        </p:xfrm>
        <a:graphic>
          <a:graphicData uri="http://schemas.openxmlformats.org/presentationml/2006/ole">
            <mc:AlternateContent xmlns:mc="http://schemas.openxmlformats.org/markup-compatibility/2006">
              <mc:Choice xmlns:v="urn:schemas-microsoft-com:vml" Requires="v">
                <p:oleObj spid="_x0000_s4136" name="Bitmap Image" r:id="rId5" imgW="1028700" imgH="514350" progId="Paint.Picture">
                  <p:embed/>
                </p:oleObj>
              </mc:Choice>
              <mc:Fallback>
                <p:oleObj name="Bitmap Image" r:id="rId5" imgW="1028700" imgH="514350" progId="Paint.Picture">
                  <p:embed/>
                  <p:pic>
                    <p:nvPicPr>
                      <p:cNvPr id="0" name="Picture 4135"/>
                      <p:cNvPicPr/>
                      <p:nvPr/>
                    </p:nvPicPr>
                    <p:blipFill>
                      <a:blip r:embed="rId6"/>
                      <a:stretch>
                        <a:fillRect/>
                      </a:stretch>
                    </p:blipFill>
                    <p:spPr>
                      <a:xfrm>
                        <a:off x="6461792" y="5853804"/>
                        <a:ext cx="1112201" cy="556101"/>
                      </a:xfrm>
                      <a:prstGeom prst="rect">
                        <a:avLst/>
                      </a:prstGeom>
                    </p:spPr>
                  </p:pic>
                </p:oleObj>
              </mc:Fallback>
            </mc:AlternateContent>
          </a:graphicData>
        </a:graphic>
      </p:graphicFrame>
      <p:sp>
        <p:nvSpPr>
          <p:cNvPr id="10" name="Rectangle 9"/>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nvGraphicFramePr>
        <p:xfrm>
          <a:off x="1880102" y="4197833"/>
          <a:ext cx="3118179" cy="1268079"/>
        </p:xfrm>
        <a:graphic>
          <a:graphicData uri="http://schemas.openxmlformats.org/presentationml/2006/ole">
            <mc:AlternateContent xmlns:mc="http://schemas.openxmlformats.org/markup-compatibility/2006">
              <mc:Choice xmlns:v="urn:schemas-microsoft-com:vml" Requires="v">
                <p:oleObj spid="_x0000_s4137" name="Bitmap Image" r:id="rId7" imgW="2200275" imgH="895350" progId="Paint.Picture">
                  <p:embed/>
                </p:oleObj>
              </mc:Choice>
              <mc:Fallback>
                <p:oleObj name="Bitmap Image" r:id="rId7" imgW="2200275" imgH="895350" progId="Paint.Picture">
                  <p:embed/>
                  <p:pic>
                    <p:nvPicPr>
                      <p:cNvPr id="0" name="Picture 4136"/>
                      <p:cNvPicPr/>
                      <p:nvPr/>
                    </p:nvPicPr>
                    <p:blipFill>
                      <a:blip r:embed="rId8"/>
                      <a:stretch>
                        <a:fillRect/>
                      </a:stretch>
                    </p:blipFill>
                    <p:spPr>
                      <a:xfrm>
                        <a:off x="1880102" y="4197833"/>
                        <a:ext cx="3118179" cy="1268079"/>
                      </a:xfrm>
                      <a:prstGeom prst="rect">
                        <a:avLst/>
                      </a:prstGeom>
                    </p:spPr>
                  </p:pic>
                </p:oleObj>
              </mc:Fallback>
            </mc:AlternateContent>
          </a:graphicData>
        </a:graphic>
      </p:graphicFrame>
      <mc:AlternateContent xmlns:mc="http://schemas.openxmlformats.org/markup-compatibility/2006">
        <mc:Choice xmlns:a14="http://schemas.microsoft.com/office/drawing/2010/main" Requires="a14">
          <p:sp>
            <p:nvSpPr>
              <p:cNvPr id="12" name="Rectangle 11"/>
              <p:cNvSpPr/>
              <p:nvPr/>
            </p:nvSpPr>
            <p:spPr>
              <a:xfrm>
                <a:off x="2562027" y="5182207"/>
                <a:ext cx="2744662" cy="618374"/>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m:t>
                      </m:r>
                      <m:f>
                        <m:fPr>
                          <m:ctrlPr>
                            <a:rPr lang="en-US" i="1">
                              <a:latin typeface="Cambria Math" panose="02040503050406030204" pitchFamily="18" charset="0"/>
                            </a:rPr>
                          </m:ctrlPr>
                        </m:fPr>
                        <m:num>
                          <m:r>
                            <a:rPr lang="en-US" i="0">
                              <a:latin typeface="Cambria Math" panose="02040503050406030204" pitchFamily="18" charset="0"/>
                            </a:rPr>
                            <m:t>5</m:t>
                          </m:r>
                          <m:r>
                            <a:rPr lang="en-US" i="0">
                              <a:latin typeface="Cambria Math" panose="02040503050406030204" pitchFamily="18" charset="0"/>
                            </a:rPr>
                            <m:t> ∗ </m:t>
                          </m:r>
                          <m:r>
                            <a:rPr lang="en-US" i="0">
                              <a:latin typeface="Cambria Math" panose="02040503050406030204" pitchFamily="18" charset="0"/>
                            </a:rPr>
                            <m:t>35</m:t>
                          </m:r>
                          <m:r>
                            <a:rPr lang="en-US" i="0">
                              <a:latin typeface="Cambria Math" panose="02040503050406030204" pitchFamily="18" charset="0"/>
                            </a:rPr>
                            <m:t>.</m:t>
                          </m:r>
                          <m:r>
                            <a:rPr lang="en-US" i="0">
                              <a:latin typeface="Cambria Math" panose="02040503050406030204" pitchFamily="18" charset="0"/>
                            </a:rPr>
                            <m:t>15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 </m:t>
                          </m:r>
                          <m:r>
                            <a:rPr lang="en-US" i="0">
                              <a:latin typeface="Cambria Math" panose="02040503050406030204" pitchFamily="18" charset="0"/>
                            </a:rPr>
                            <m:t>10</m:t>
                          </m:r>
                          <m:r>
                            <a:rPr lang="en-US" i="0">
                              <a:latin typeface="Cambria Math" panose="02040503050406030204" pitchFamily="18" charset="0"/>
                            </a:rPr>
                            <m:t>.</m:t>
                          </m:r>
                          <m:r>
                            <a:rPr lang="en-US" i="0">
                              <a:latin typeface="Cambria Math" panose="02040503050406030204" pitchFamily="18" charset="0"/>
                            </a:rPr>
                            <m:t>3</m:t>
                          </m:r>
                        </m:num>
                        <m:den>
                          <m:r>
                            <a:rPr lang="en-US" i="0">
                              <a:latin typeface="Cambria Math" panose="02040503050406030204" pitchFamily="18" charset="0"/>
                            </a:rPr>
                            <m:t>5</m:t>
                          </m:r>
                          <m:r>
                            <a:rPr lang="en-US" i="0">
                              <a:latin typeface="Cambria Math" panose="02040503050406030204" pitchFamily="18" charset="0"/>
                            </a:rPr>
                            <m:t> ∗ </m:t>
                          </m:r>
                          <m:r>
                            <a:rPr lang="en-US" i="0">
                              <a:latin typeface="Cambria Math" panose="02040503050406030204" pitchFamily="18" charset="0"/>
                            </a:rPr>
                            <m:t>55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 </m:t>
                          </m:r>
                          <m:r>
                            <a:rPr lang="en-US" i="0">
                              <a:latin typeface="Cambria Math" panose="02040503050406030204" pitchFamily="18" charset="0"/>
                            </a:rPr>
                            <m:t>15</m:t>
                          </m:r>
                          <m:r>
                            <a:rPr lang="en-US" i="0">
                              <a:latin typeface="Cambria Math" panose="02040503050406030204" pitchFamily="18" charset="0"/>
                            </a:rPr>
                            <m:t>    </m:t>
                          </m:r>
                        </m:den>
                      </m:f>
                    </m:oMath>
                  </m:oMathPara>
                </a14:m>
                <a:endParaRPr lang="en-US" dirty="0"/>
              </a:p>
            </p:txBody>
          </p:sp>
        </mc:Choice>
        <mc:Fallback>
          <p:sp>
            <p:nvSpPr>
              <p:cNvPr id="12" name="Rectangle 11"/>
              <p:cNvSpPr>
                <a:spLocks noRot="1" noChangeAspect="1" noMove="1" noResize="1" noEditPoints="1" noAdjustHandles="1" noChangeArrowheads="1" noChangeShapeType="1" noTextEdit="1"/>
              </p:cNvSpPr>
              <p:nvPr/>
            </p:nvSpPr>
            <p:spPr>
              <a:xfrm>
                <a:off x="2562027" y="5182207"/>
                <a:ext cx="2744662" cy="618374"/>
              </a:xfrm>
              <a:prstGeom prst="rect">
                <a:avLst/>
              </a:prstGeom>
              <a:blipFill rotWithShape="1">
                <a:blip r:embed="rId9"/>
                <a:stretch>
                  <a:fillRect l="-16" t="-98" r="23" b="79"/>
                </a:stretch>
              </a:blipFill>
            </p:spPr>
            <p:txBody>
              <a:bodyPr/>
              <a:lstStyle/>
              <a:p>
                <a:r>
                  <a:rPr lang="en-GB" altLang="en-US">
                    <a:noFill/>
                  </a:rPr>
                  <a:t> </a:t>
                </a:r>
              </a:p>
            </p:txBody>
          </p:sp>
        </mc:Fallback>
      </mc:AlternateContent>
      <p:pic>
        <p:nvPicPr>
          <p:cNvPr id="14" name="Picture 13"/>
          <p:cNvPicPr>
            <a:picLocks noChangeAspect="1"/>
          </p:cNvPicPr>
          <p:nvPr/>
        </p:nvPicPr>
        <p:blipFill>
          <a:blip r:embed="rId10"/>
          <a:stretch>
            <a:fillRect/>
          </a:stretch>
        </p:blipFill>
        <p:spPr>
          <a:xfrm>
            <a:off x="2562027" y="5849707"/>
            <a:ext cx="1019805" cy="47506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4433422" y="836761"/>
          <a:ext cx="3314700" cy="2043684"/>
        </p:xfrm>
        <a:graphic>
          <a:graphicData uri="http://schemas.openxmlformats.org/drawingml/2006/table">
            <a:tbl>
              <a:tblPr firstRow="1" firstCol="1" bandRow="1"/>
              <a:tblGrid>
                <a:gridCol w="1104900"/>
                <a:gridCol w="1104900"/>
                <a:gridCol w="1104900"/>
              </a:tblGrid>
              <a:tr h="251247">
                <a:tc>
                  <a:txBody>
                    <a:bodyPr/>
                    <a:lstStyle/>
                    <a:p>
                      <a:pPr marL="0" marR="0" algn="ctr">
                        <a:lnSpc>
                          <a:spcPct val="115000"/>
                        </a:lnSpc>
                        <a:spcBef>
                          <a:spcPts val="0"/>
                        </a:spcBef>
                        <a:spcAft>
                          <a:spcPts val="0"/>
                        </a:spcAf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1.210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1.635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3.00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1.30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2.060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4.00</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3.75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2.485</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400" dirty="0" smtClean="0">
                          <a:effectLst/>
                          <a:latin typeface="Courier"/>
                          <a:ea typeface="Times New Roman" panose="02020603050405020304" pitchFamily="18" charset="0"/>
                          <a:cs typeface="Times New Roman" panose="02020603050405020304" pitchFamily="18" charset="0"/>
                        </a:rPr>
                        <a:t>5.00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a:effectLst/>
                          <a:latin typeface="Courier"/>
                          <a:ea typeface="Times New Roman" panose="02020603050405020304" pitchFamily="18" charset="0"/>
                          <a:cs typeface="Times New Roman" panose="02020603050405020304" pitchFamily="18" charset="0"/>
                        </a:rPr>
                        <a:t>2.25</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400" dirty="0">
                          <a:effectLst/>
                          <a:latin typeface="Courier"/>
                          <a:ea typeface="Times New Roman" panose="02020603050405020304" pitchFamily="18" charset="0"/>
                          <a:cs typeface="Times New Roman" panose="02020603050405020304" pitchFamily="18" charset="0"/>
                        </a:rPr>
                        <a:t>2.910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pic>
        <p:nvPicPr>
          <p:cNvPr id="11" name="Picture 10" descr="http://onlinestatbook.com/2/regression/graphics/reg_error.gif"/>
          <p:cNvPicPr/>
          <p:nvPr/>
        </p:nvPicPr>
        <p:blipFill>
          <a:blip r:embed="rId1">
            <a:extLst>
              <a:ext uri="{28A0092B-C50C-407E-A947-70E740481C1C}">
                <a14:useLocalDpi xmlns:a14="http://schemas.microsoft.com/office/drawing/2010/main" val="0"/>
              </a:ext>
            </a:extLst>
          </a:blip>
          <a:srcRect/>
          <a:stretch>
            <a:fillRect/>
          </a:stretch>
        </p:blipFill>
        <p:spPr bwMode="auto">
          <a:xfrm>
            <a:off x="3606992" y="3306621"/>
            <a:ext cx="4622607" cy="3108592"/>
          </a:xfrm>
          <a:prstGeom prst="rect">
            <a:avLst/>
          </a:prstGeom>
          <a:noFill/>
          <a:ln>
            <a:noFill/>
          </a:ln>
        </p:spPr>
      </p:pic>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a:off x="8113862" y="1142844"/>
            <a:ext cx="3217547" cy="2322174"/>
          </a:xfrm>
          <a:prstGeom prst="rect">
            <a:avLst/>
          </a:prstGeom>
        </p:spPr>
        <p:txBody>
          <a:bodyPr wrap="none">
            <a:spAutoFit/>
          </a:bodyPr>
          <a:lstStyle/>
          <a:p>
            <a:pPr>
              <a:lnSpc>
                <a:spcPct val="115000"/>
              </a:lnSpc>
            </a:pPr>
            <a:r>
              <a:rPr lang="en-US" b="1" dirty="0" smtClean="0">
                <a:latin typeface="Courier"/>
                <a:ea typeface="Times New Roman" panose="02020603050405020304" pitchFamily="18" charset="0"/>
                <a:cs typeface="Times New Roman" panose="02020603050405020304" pitchFamily="18" charset="0"/>
              </a:rPr>
              <a:t>Side Note:</a:t>
            </a:r>
            <a:endParaRPr lang="en-US" b="1" dirty="0" smtClean="0">
              <a:latin typeface="Courier"/>
              <a:ea typeface="Times New Roman" panose="02020603050405020304" pitchFamily="18" charset="0"/>
              <a:cs typeface="Times New Roman" panose="02020603050405020304" pitchFamily="18" charset="0"/>
            </a:endParaRPr>
          </a:p>
          <a:p>
            <a:pPr>
              <a:lnSpc>
                <a:spcPct val="115000"/>
              </a:lnSpc>
            </a:pPr>
            <a:r>
              <a:rPr lang="en-US" dirty="0" smtClean="0">
                <a:latin typeface="Courier"/>
                <a:ea typeface="Times New Roman" panose="02020603050405020304" pitchFamily="18" charset="0"/>
                <a:cs typeface="Times New Roman" panose="02020603050405020304" pitchFamily="18" charset="0"/>
              </a:rPr>
              <a:t>Y’=0.425*1+0.785=1.210</a:t>
            </a:r>
            <a:endParaRPr lang="en-US" dirty="0" smtClean="0">
              <a:latin typeface="Courier"/>
              <a:ea typeface="Times New Roman" panose="02020603050405020304" pitchFamily="18"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0.425*2+0.785=1.635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0.425*3+0.785=2.060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0.425*4+0.785=2.485</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dirty="0">
                <a:latin typeface="Courier"/>
                <a:ea typeface="Times New Roman" panose="02020603050405020304" pitchFamily="18" charset="0"/>
                <a:cs typeface="Times New Roman" panose="02020603050405020304" pitchFamily="18" charset="0"/>
              </a:rPr>
              <a:t>Y’=</a:t>
            </a:r>
            <a:r>
              <a:rPr lang="en-US" dirty="0" smtClean="0">
                <a:latin typeface="Courier"/>
                <a:ea typeface="Times New Roman" panose="02020603050405020304" pitchFamily="18" charset="0"/>
                <a:cs typeface="Times New Roman" panose="02020603050405020304" pitchFamily="18" charset="0"/>
              </a:rPr>
              <a:t>0.425*5+0.785=2.910</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12045" y="128428"/>
            <a:ext cx="5957454" cy="483146"/>
          </a:xfrm>
          <a:prstGeom prst="rect">
            <a:avLst/>
          </a:prstGeom>
        </p:spPr>
        <p:txBody>
          <a:bodyPr wrap="square">
            <a:spAutoFit/>
          </a:bodyPr>
          <a:lstStyle/>
          <a:p>
            <a:pPr algn="ctr">
              <a:lnSpc>
                <a:spcPct val="115000"/>
              </a:lnSpc>
            </a:pP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Simple Linear </a:t>
            </a:r>
            <a:r>
              <a:rPr lang="en-US" sz="2400" b="1" kern="0" dirty="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R</a:t>
            </a:r>
            <a:r>
              <a:rPr lang="en-US" sz="2400" b="1" kern="0" dirty="0" smtClean="0">
                <a:solidFill>
                  <a:srgbClr val="FF0000"/>
                </a:solidFill>
                <a:latin typeface="Bookman Old Style" panose="02050604050505020204" pitchFamily="18" charset="0"/>
                <a:ea typeface="Times New Roman" panose="02020603050405020304" pitchFamily="18" charset="0"/>
                <a:cs typeface="Times New Roman" panose="02020603050405020304" pitchFamily="18" charset="0"/>
              </a:rPr>
              <a:t>egression</a:t>
            </a:r>
            <a:endParaRPr lang="en-US" sz="2400" b="1" kern="0" dirty="0">
              <a:latin typeface="Cambria" panose="02040503050406030204" pitchFamily="18" charset="0"/>
              <a:ea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4361013" y="817499"/>
          <a:ext cx="3314700" cy="1833372"/>
        </p:xfrm>
        <a:graphic>
          <a:graphicData uri="http://schemas.openxmlformats.org/drawingml/2006/table">
            <a:tbl>
              <a:tblPr firstRow="1" firstCol="1" bandRow="1"/>
              <a:tblGrid>
                <a:gridCol w="662940"/>
                <a:gridCol w="662940"/>
                <a:gridCol w="662940"/>
                <a:gridCol w="662940"/>
                <a:gridCol w="662940"/>
              </a:tblGrid>
              <a:tr h="0">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X</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c>
                  <a:txBody>
                    <a:bodyPr/>
                    <a:lstStyle/>
                    <a:p>
                      <a:pPr marL="0" marR="0" algn="ctr">
                        <a:lnSpc>
                          <a:spcPct val="115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Times New Roman" panose="02020603050405020304" pitchFamily="18" charset="0"/>
                        </a:rPr>
                        <a:t>(Y-Y')</a:t>
                      </a:r>
                      <a:r>
                        <a:rPr lang="en-US" sz="1200" b="1" baseline="3000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AEBD7"/>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-0.210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0.044</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1.635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0.365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0.133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1.30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2.060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-0.760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0.578</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4.00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3.75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2.485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1.265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1.600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r h="0">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5.00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2.25</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2.910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a:effectLst/>
                          <a:latin typeface="Courier"/>
                          <a:ea typeface="Times New Roman" panose="02020603050405020304" pitchFamily="18" charset="0"/>
                          <a:cs typeface="Times New Roman" panose="02020603050405020304" pitchFamily="18" charset="0"/>
                        </a:rPr>
                        <a:t>-0.660</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ctr">
                        <a:lnSpc>
                          <a:spcPct val="115000"/>
                        </a:lnSpc>
                        <a:spcBef>
                          <a:spcPts val="0"/>
                        </a:spcBef>
                        <a:spcAft>
                          <a:spcPts val="0"/>
                        </a:spcAft>
                      </a:pPr>
                      <a:r>
                        <a:rPr lang="en-US" sz="1200" dirty="0">
                          <a:effectLst/>
                          <a:latin typeface="Courier"/>
                          <a:ea typeface="Times New Roman" panose="02020603050405020304" pitchFamily="18" charset="0"/>
                          <a:cs typeface="Times New Roman" panose="02020603050405020304" pitchFamily="18" charset="0"/>
                        </a:rPr>
                        <a:t>0.436</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7625" marR="47625" marT="47625" marB="476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r>
            </a:tbl>
          </a:graphicData>
        </a:graphic>
      </p:graphicFrame>
      <p:sp>
        <p:nvSpPr>
          <p:cNvPr id="4" name="Rectangle 3"/>
          <p:cNvSpPr/>
          <p:nvPr/>
        </p:nvSpPr>
        <p:spPr>
          <a:xfrm>
            <a:off x="1026543" y="2690336"/>
            <a:ext cx="11283351" cy="923330"/>
          </a:xfrm>
          <a:prstGeom prst="rect">
            <a:avLst/>
          </a:prstGeom>
        </p:spPr>
        <p:txBody>
          <a:bodyPr wrap="square">
            <a:spAutoFit/>
          </a:bodyPr>
          <a:lstStyle/>
          <a:p>
            <a:r>
              <a:rPr lang="en-US" dirty="0"/>
              <a:t>The error of prediction for a point is the value of the point minus the predicted value (the value on the line). </a:t>
            </a:r>
            <a:r>
              <a:rPr lang="en-US" dirty="0" smtClean="0"/>
              <a:t>Table </a:t>
            </a:r>
            <a:r>
              <a:rPr lang="en-US" dirty="0"/>
              <a:t>shows the predicted values (Y') and the errors of prediction (Y-Y'). For example, the first point has a Y of 1.00 and a predicted Y (called Y') of 1.21. Therefore, its error of prediction is -0.21.</a:t>
            </a:r>
            <a:endParaRPr lang="en-US" dirty="0"/>
          </a:p>
        </p:txBody>
      </p:sp>
      <p:sp>
        <p:nvSpPr>
          <p:cNvPr id="5" name="Rectangle 4"/>
          <p:cNvSpPr/>
          <p:nvPr/>
        </p:nvSpPr>
        <p:spPr>
          <a:xfrm>
            <a:off x="3787194" y="3747922"/>
            <a:ext cx="4455130" cy="369332"/>
          </a:xfrm>
          <a:prstGeom prst="rect">
            <a:avLst/>
          </a:prstGeom>
        </p:spPr>
        <p:txBody>
          <a:bodyPr wrap="none">
            <a:spAutoFit/>
          </a:bodyPr>
          <a:lstStyle/>
          <a:p>
            <a:r>
              <a:rPr lang="en-US" dirty="0" smtClean="0">
                <a:latin typeface="-apple-system"/>
              </a:rPr>
              <a:t>Total Error = Sum </a:t>
            </a:r>
            <a:r>
              <a:rPr lang="en-US" dirty="0">
                <a:latin typeface="-apple-system"/>
              </a:rPr>
              <a:t>of Squares </a:t>
            </a:r>
            <a:r>
              <a:rPr lang="en-US" dirty="0" smtClean="0">
                <a:latin typeface="-apple-system"/>
              </a:rPr>
              <a:t>Error=2.791</a:t>
            </a:r>
            <a:endParaRPr lang="en-US" dirty="0"/>
          </a:p>
        </p:txBody>
      </p:sp>
      <p:sp>
        <p:nvSpPr>
          <p:cNvPr id="8" name="Rectangle 7"/>
          <p:cNvSpPr/>
          <p:nvPr/>
        </p:nvSpPr>
        <p:spPr>
          <a:xfrm>
            <a:off x="1026543" y="4451347"/>
            <a:ext cx="9221638" cy="646331"/>
          </a:xfrm>
          <a:prstGeom prst="rect">
            <a:avLst/>
          </a:prstGeom>
        </p:spPr>
        <p:txBody>
          <a:bodyPr wrap="square">
            <a:spAutoFit/>
          </a:bodyPr>
          <a:lstStyle/>
          <a:p>
            <a:r>
              <a:rPr lang="en-US" dirty="0"/>
              <a:t>The sum of the squared errors of prediction shown in </a:t>
            </a:r>
            <a:r>
              <a:rPr lang="en-US" dirty="0" smtClean="0"/>
              <a:t>Table </a:t>
            </a:r>
            <a:r>
              <a:rPr lang="en-US" dirty="0"/>
              <a:t>is lower than it would be for any other regression line.</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2664</Words>
  <Application>WPS Presentation</Application>
  <PresentationFormat>Widescreen</PresentationFormat>
  <Paragraphs>232</Paragraphs>
  <Slides>10</Slides>
  <Notes>0</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5</vt:i4>
      </vt:variant>
      <vt:variant>
        <vt:lpstr>幻灯片标题</vt:lpstr>
      </vt:variant>
      <vt:variant>
        <vt:i4>10</vt:i4>
      </vt:variant>
    </vt:vector>
  </HeadingPairs>
  <TitlesOfParts>
    <vt:vector size="35" baseType="lpstr">
      <vt:lpstr>Arial</vt:lpstr>
      <vt:lpstr>SimSun</vt:lpstr>
      <vt:lpstr>Wingdings</vt:lpstr>
      <vt:lpstr>Bookman Old Style</vt:lpstr>
      <vt:lpstr>Segoe Print</vt:lpstr>
      <vt:lpstr>Times New Roman</vt:lpstr>
      <vt:lpstr>Cambria</vt:lpstr>
      <vt:lpstr>Roboto</vt:lpstr>
      <vt:lpstr>Google Sans</vt:lpstr>
      <vt:lpstr>inter-regular</vt:lpstr>
      <vt:lpstr>Verdana</vt:lpstr>
      <vt:lpstr>Calibri</vt:lpstr>
      <vt:lpstr>Courier</vt:lpstr>
      <vt:lpstr>Courier New</vt:lpstr>
      <vt:lpstr>Cambria Math</vt:lpstr>
      <vt:lpstr>-apple-system</vt:lpstr>
      <vt:lpstr>Microsoft YaHei</vt:lpstr>
      <vt:lpstr>Arial Unicode MS</vt:lpstr>
      <vt:lpstr>Calibri Light</vt:lpstr>
      <vt:lpstr>Office Theme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Aksadur Rahman</dc:creator>
  <cp:lastModifiedBy>arif istiake sunny</cp:lastModifiedBy>
  <cp:revision>113</cp:revision>
  <dcterms:created xsi:type="dcterms:W3CDTF">2021-08-10T15:37:00Z</dcterms:created>
  <dcterms:modified xsi:type="dcterms:W3CDTF">2025-08-31T15:29:33Z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FEA0AF94B77D4025839E05494D3E250F_12</vt:lpwstr>
  </property>
  <property fmtid="{D5CDD505-2E9C-101B-9397-08002B2CF9AE}" pid="3" name="KSOProductBuildVer">
    <vt:lpwstr>2057-12.2.0.21936</vt:lpwstr>
  </property>
</Properties>
</file>