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2" r:id="rId4"/>
    <p:sldId id="264" r:id="rId5"/>
    <p:sldId id="265" r:id="rId6"/>
    <p:sldId id="266" r:id="rId7"/>
    <p:sldId id="267" r:id="rId8"/>
    <p:sldId id="268" r:id="rId9"/>
    <p:sldId id="269" r:id="rId10"/>
    <p:sldId id="270" r:id="rId11"/>
    <p:sldId id="257" r:id="rId12"/>
    <p:sldId id="258" r:id="rId13"/>
    <p:sldId id="260" r:id="rId14"/>
    <p:sldId id="261"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5" d="100"/>
          <a:sy n="65" d="100"/>
        </p:scale>
        <p:origin x="63" y="6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Time(Min)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Sheet1!$A$2:$A$8</c:f>
              <c:numCache>
                <c:formatCode>General</c:formatCode>
                <c:ptCount val="7"/>
                <c:pt idx="0">
                  <c:v>2011</c:v>
                </c:pt>
                <c:pt idx="1">
                  <c:v>2012</c:v>
                </c:pt>
                <c:pt idx="2">
                  <c:v>2013</c:v>
                </c:pt>
                <c:pt idx="3">
                  <c:v>2014</c:v>
                </c:pt>
                <c:pt idx="4">
                  <c:v>2015</c:v>
                </c:pt>
                <c:pt idx="5">
                  <c:v>2016</c:v>
                </c:pt>
                <c:pt idx="6">
                  <c:v>2017</c:v>
                </c:pt>
              </c:numCache>
            </c:numRef>
          </c:cat>
          <c:val>
            <c:numRef>
              <c:f>Sheet1!$B$2:$B$8</c:f>
              <c:numCache>
                <c:formatCode>General</c:formatCode>
                <c:ptCount val="7"/>
                <c:pt idx="0">
                  <c:v>10</c:v>
                </c:pt>
                <c:pt idx="1">
                  <c:v>8</c:v>
                </c:pt>
                <c:pt idx="2">
                  <c:v>12</c:v>
                </c:pt>
                <c:pt idx="3">
                  <c:v>18</c:v>
                </c:pt>
                <c:pt idx="4">
                  <c:v>13</c:v>
                </c:pt>
                <c:pt idx="5">
                  <c:v>18</c:v>
                </c:pt>
                <c:pt idx="6">
                  <c:v>23</c:v>
                </c:pt>
              </c:numCache>
            </c:numRef>
          </c:val>
          <c:smooth val="0"/>
          <c:extLst>
            <c:ext xmlns:c16="http://schemas.microsoft.com/office/drawing/2014/chart" uri="{C3380CC4-5D6E-409C-BE32-E72D297353CC}">
              <c16:uniqueId val="{00000000-C721-414A-81EA-89D25F65760C}"/>
            </c:ext>
          </c:extLst>
        </c:ser>
        <c:dLbls>
          <c:showLegendKey val="0"/>
          <c:showVal val="0"/>
          <c:showCatName val="0"/>
          <c:showSerName val="0"/>
          <c:showPercent val="0"/>
          <c:showBubbleSize val="0"/>
        </c:dLbls>
        <c:marker val="1"/>
        <c:smooth val="0"/>
        <c:axId val="685821760"/>
        <c:axId val="685822744"/>
      </c:lineChart>
      <c:catAx>
        <c:axId val="685821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5822744"/>
        <c:crosses val="autoZero"/>
        <c:auto val="1"/>
        <c:lblAlgn val="ctr"/>
        <c:lblOffset val="100"/>
        <c:noMultiLvlLbl val="0"/>
      </c:catAx>
      <c:valAx>
        <c:axId val="685822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58217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National : Revenue YOY</a:t>
            </a:r>
            <a:r>
              <a:rPr lang="en-US" baseline="0"/>
              <a:t> Growth Rate</a:t>
            </a:r>
            <a:endParaRPr lang="en-US"/>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year_revenue!$D$1</c:f>
              <c:strCache>
                <c:ptCount val="1"/>
                <c:pt idx="0">
                  <c:v>year_over_year_growth</c:v>
                </c:pt>
              </c:strCache>
            </c:strRef>
          </c:tx>
          <c:spPr>
            <a:solidFill>
              <a:schemeClr val="accent6">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Pt>
            <c:idx val="1"/>
            <c:invertIfNegative val="0"/>
            <c:bubble3D val="0"/>
            <c:spPr>
              <a:solidFill>
                <a:srgbClr val="FF3300">
                  <a:alpha val="85000"/>
                </a:srgbClr>
              </a:solidFill>
              <a:ln w="9525" cap="flat" cmpd="sng" algn="ctr">
                <a:solidFill>
                  <a:schemeClr val="accent1">
                    <a:lumMod val="75000"/>
                  </a:schemeClr>
                </a:solidFill>
                <a:round/>
              </a:ln>
              <a:effectLst/>
              <a:sp3d contourW="9525">
                <a:contourClr>
                  <a:schemeClr val="accent1">
                    <a:lumMod val="75000"/>
                  </a:schemeClr>
                </a:contourClr>
              </a:sp3d>
            </c:spPr>
            <c:extLst>
              <c:ext xmlns:c16="http://schemas.microsoft.com/office/drawing/2014/chart" uri="{C3380CC4-5D6E-409C-BE32-E72D297353CC}">
                <c16:uniqueId val="{00000001-650D-4BAD-B9A5-62E30722B09E}"/>
              </c:ext>
            </c:extLst>
          </c:dPt>
          <c:dPt>
            <c:idx val="3"/>
            <c:invertIfNegative val="0"/>
            <c:bubble3D val="0"/>
            <c:spPr>
              <a:solidFill>
                <a:srgbClr val="FF3300">
                  <a:alpha val="85000"/>
                </a:srgbClr>
              </a:solidFill>
              <a:ln w="9525" cap="flat" cmpd="sng" algn="ctr">
                <a:solidFill>
                  <a:schemeClr val="accent1">
                    <a:lumMod val="75000"/>
                  </a:schemeClr>
                </a:solidFill>
                <a:round/>
              </a:ln>
              <a:effectLst/>
              <a:sp3d contourW="9525">
                <a:contourClr>
                  <a:schemeClr val="accent1">
                    <a:lumMod val="75000"/>
                  </a:schemeClr>
                </a:contourClr>
              </a:sp3d>
            </c:spPr>
            <c:extLst>
              <c:ext xmlns:c16="http://schemas.microsoft.com/office/drawing/2014/chart" uri="{C3380CC4-5D6E-409C-BE32-E72D297353CC}">
                <c16:uniqueId val="{00000003-650D-4BAD-B9A5-62E30722B09E}"/>
              </c:ext>
            </c:extLst>
          </c:dPt>
          <c:dLbls>
            <c:dLbl>
              <c:idx val="1"/>
              <c:layout>
                <c:manualLayout>
                  <c:x val="8.3824482095057624E-3"/>
                  <c:y val="0.1032924537407050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650D-4BAD-B9A5-62E30722B09E}"/>
                </c:ext>
              </c:extLst>
            </c:dLbl>
            <c:dLbl>
              <c:idx val="3"/>
              <c:layout>
                <c:manualLayout>
                  <c:x val="-6.2868361571293985E-3"/>
                  <c:y val="0.30299119763940141"/>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650D-4BAD-B9A5-62E30722B09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year_revenue!$A$3:$A$8</c:f>
              <c:numCache>
                <c:formatCode>General</c:formatCode>
                <c:ptCount val="6"/>
                <c:pt idx="0">
                  <c:v>2012</c:v>
                </c:pt>
                <c:pt idx="1">
                  <c:v>2013</c:v>
                </c:pt>
                <c:pt idx="2">
                  <c:v>2014</c:v>
                </c:pt>
                <c:pt idx="3">
                  <c:v>2015</c:v>
                </c:pt>
                <c:pt idx="4">
                  <c:v>2016</c:v>
                </c:pt>
                <c:pt idx="5">
                  <c:v>2017</c:v>
                </c:pt>
              </c:numCache>
            </c:numRef>
          </c:cat>
          <c:val>
            <c:numRef>
              <c:f>year_revenue!$D$3:$D$8</c:f>
              <c:numCache>
                <c:formatCode>0.000%</c:formatCode>
                <c:ptCount val="6"/>
                <c:pt idx="0">
                  <c:v>4.58E-2</c:v>
                </c:pt>
                <c:pt idx="1">
                  <c:v>-9.7999999999999997E-3</c:v>
                </c:pt>
                <c:pt idx="2">
                  <c:v>0.18590000000000001</c:v>
                </c:pt>
                <c:pt idx="3">
                  <c:v>-0.3488</c:v>
                </c:pt>
                <c:pt idx="4">
                  <c:v>0.66279999999999994</c:v>
                </c:pt>
                <c:pt idx="5">
                  <c:v>8.0799999999999997E-2</c:v>
                </c:pt>
              </c:numCache>
            </c:numRef>
          </c:val>
          <c:extLst>
            <c:ext xmlns:c16="http://schemas.microsoft.com/office/drawing/2014/chart" uri="{C3380CC4-5D6E-409C-BE32-E72D297353CC}">
              <c16:uniqueId val="{00000004-650D-4BAD-B9A5-62E30722B09E}"/>
            </c:ext>
          </c:extLst>
        </c:ser>
        <c:dLbls>
          <c:showLegendKey val="0"/>
          <c:showVal val="1"/>
          <c:showCatName val="0"/>
          <c:showSerName val="0"/>
          <c:showPercent val="0"/>
          <c:showBubbleSize val="0"/>
        </c:dLbls>
        <c:gapWidth val="65"/>
        <c:shape val="box"/>
        <c:axId val="424599592"/>
        <c:axId val="424583192"/>
        <c:axId val="0"/>
      </c:bar3DChart>
      <c:catAx>
        <c:axId val="42459959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24583192"/>
        <c:crosses val="autoZero"/>
        <c:auto val="1"/>
        <c:lblAlgn val="ctr"/>
        <c:lblOffset val="100"/>
        <c:noMultiLvlLbl val="0"/>
      </c:catAx>
      <c:valAx>
        <c:axId val="424583192"/>
        <c:scaling>
          <c:orientation val="minMax"/>
        </c:scaling>
        <c:delete val="0"/>
        <c:axPos val="l"/>
        <c:majorGridlines>
          <c:spPr>
            <a:ln w="9525" cap="flat" cmpd="sng" algn="ctr">
              <a:solidFill>
                <a:schemeClr val="dk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42459959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4/26/2018</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4/26/2018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4/26/2018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4/26/2018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4/26/2018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4/26/2018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4/26/2018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4/26/2018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4/26/2018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4/26/2018</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4/26/2018</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4/26/2018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4/26/2018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4/26/2018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4/26/2018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4/26/2018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4/26/2018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4/26/2018</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s3.amazonaws.com/irs-form-99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3.amazonaws.com/irs-form-990/index_2011.csv"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Analyzing IRS990 Dataset</a:t>
            </a:r>
            <a:endParaRPr lang="en-US" dirty="0"/>
          </a:p>
        </p:txBody>
      </p:sp>
      <p:sp>
        <p:nvSpPr>
          <p:cNvPr id="3" name="Subtitle 2"/>
          <p:cNvSpPr>
            <a:spLocks noGrp="1"/>
          </p:cNvSpPr>
          <p:nvPr>
            <p:ph type="subTitle" idx="1"/>
          </p:nvPr>
        </p:nvSpPr>
        <p:spPr/>
        <p:txBody>
          <a:bodyPr/>
          <a:lstStyle/>
          <a:p>
            <a:r>
              <a:rPr lang="en-US" dirty="0" smtClean="0"/>
              <a:t>Using apache spark and amazon web services</a:t>
            </a:r>
            <a:endParaRPr lang="en-US" dirty="0"/>
          </a:p>
        </p:txBody>
      </p:sp>
    </p:spTree>
    <p:extLst>
      <p:ext uri="{BB962C8B-B14F-4D97-AF65-F5344CB8AC3E}">
        <p14:creationId xmlns:p14="http://schemas.microsoft.com/office/powerpoint/2010/main" val="2055863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and Results</a:t>
            </a:r>
            <a:endParaRPr lang="en-US" dirty="0"/>
          </a:p>
        </p:txBody>
      </p:sp>
      <p:sp>
        <p:nvSpPr>
          <p:cNvPr id="3" name="Content Placeholder 2"/>
          <p:cNvSpPr>
            <a:spLocks noGrp="1"/>
          </p:cNvSpPr>
          <p:nvPr>
            <p:ph idx="1"/>
          </p:nvPr>
        </p:nvSpPr>
        <p:spPr>
          <a:xfrm>
            <a:off x="331840" y="2603499"/>
            <a:ext cx="6068960" cy="3664565"/>
          </a:xfrm>
        </p:spPr>
        <p:txBody>
          <a:bodyPr/>
          <a:lstStyle/>
          <a:p>
            <a:pPr>
              <a:buFont typeface="Wingdings" panose="05000000000000000000" pitchFamily="2" charset="2"/>
              <a:buChar char="q"/>
            </a:pPr>
            <a:r>
              <a:rPr lang="en-US" dirty="0" smtClean="0"/>
              <a:t>Each index file had more than 200,000 references to XML Forms. The years 2016 &amp; 2017 had more than 400,000 lines.</a:t>
            </a:r>
          </a:p>
          <a:p>
            <a:pPr>
              <a:buFont typeface="Wingdings" panose="05000000000000000000" pitchFamily="2" charset="2"/>
              <a:buChar char="q"/>
            </a:pPr>
            <a:r>
              <a:rPr lang="en-US" dirty="0" smtClean="0"/>
              <a:t>Processing of each index file on an average took 10-15min. However 2016 &amp; 2017 took slightly longer to complete.</a:t>
            </a:r>
          </a:p>
          <a:p>
            <a:pPr>
              <a:buFont typeface="Wingdings" panose="05000000000000000000" pitchFamily="2" charset="2"/>
              <a:buChar char="q"/>
            </a:pPr>
            <a:r>
              <a:rPr lang="en-US" dirty="0" smtClean="0"/>
              <a:t>Performance could have been better using more powerful clusters and by adding extra nodes, however, AWS didn’t allow me to provision more than 16 nodes due to my limited Free Tier Account.</a:t>
            </a:r>
          </a:p>
          <a:p>
            <a:pPr>
              <a:buFont typeface="Wingdings" panose="05000000000000000000" pitchFamily="2" charset="2"/>
              <a:buChar char="q"/>
            </a:pPr>
            <a:endParaRPr lang="en-US" dirty="0"/>
          </a:p>
        </p:txBody>
      </p:sp>
      <p:graphicFrame>
        <p:nvGraphicFramePr>
          <p:cNvPr id="6" name="Chart 5"/>
          <p:cNvGraphicFramePr/>
          <p:nvPr>
            <p:extLst>
              <p:ext uri="{D42A27DB-BD31-4B8C-83A1-F6EECF244321}">
                <p14:modId xmlns:p14="http://schemas.microsoft.com/office/powerpoint/2010/main" val="1878532028"/>
              </p:ext>
            </p:extLst>
          </p:nvPr>
        </p:nvGraphicFramePr>
        <p:xfrm>
          <a:off x="6400800" y="2418736"/>
          <a:ext cx="5329903" cy="41399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4915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8649" y="346286"/>
            <a:ext cx="8824913" cy="708025"/>
          </a:xfrm>
        </p:spPr>
        <p:txBody>
          <a:bodyPr/>
          <a:lstStyle/>
          <a:p>
            <a:r>
              <a:rPr lang="en-US" sz="3200" dirty="0" smtClean="0">
                <a:solidFill>
                  <a:schemeClr val="tx1"/>
                </a:solidFill>
              </a:rPr>
              <a:t>Year-Over-Year Revenue Growth Nationally</a:t>
            </a:r>
            <a:endParaRPr lang="en-US" sz="3200" dirty="0">
              <a:solidFill>
                <a:schemeClr val="tx1"/>
              </a:solidFill>
            </a:endParaRP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3991396188"/>
              </p:ext>
            </p:extLst>
          </p:nvPr>
        </p:nvGraphicFramePr>
        <p:xfrm>
          <a:off x="5738034" y="2942853"/>
          <a:ext cx="5821362" cy="34686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4096194350"/>
              </p:ext>
            </p:extLst>
          </p:nvPr>
        </p:nvGraphicFramePr>
        <p:xfrm>
          <a:off x="834157" y="3697857"/>
          <a:ext cx="4318689" cy="2184999"/>
        </p:xfrm>
        <a:graphic>
          <a:graphicData uri="http://schemas.openxmlformats.org/presentationml/2006/ole">
            <mc:AlternateContent xmlns:mc="http://schemas.openxmlformats.org/markup-compatibility/2006">
              <mc:Choice xmlns:v="urn:schemas-microsoft-com:vml" Requires="v">
                <p:oleObj spid="_x0000_s1040" name="Worksheet" r:id="rId4" imgW="3204928" imgH="1452654" progId="Excel.Sheet.12">
                  <p:embed/>
                </p:oleObj>
              </mc:Choice>
              <mc:Fallback>
                <p:oleObj name="Worksheet" r:id="rId4" imgW="3204928" imgH="1452654" progId="Excel.Sheet.12">
                  <p:embed/>
                  <p:pic>
                    <p:nvPicPr>
                      <p:cNvPr id="0" name=""/>
                      <p:cNvPicPr/>
                      <p:nvPr/>
                    </p:nvPicPr>
                    <p:blipFill>
                      <a:blip r:embed="rId5"/>
                      <a:stretch>
                        <a:fillRect/>
                      </a:stretch>
                    </p:blipFill>
                    <p:spPr>
                      <a:xfrm>
                        <a:off x="834157" y="3697857"/>
                        <a:ext cx="4318689" cy="2184999"/>
                      </a:xfrm>
                      <a:prstGeom prst="rect">
                        <a:avLst/>
                      </a:prstGeom>
                    </p:spPr>
                  </p:pic>
                </p:oleObj>
              </mc:Fallback>
            </mc:AlternateContent>
          </a:graphicData>
        </a:graphic>
      </p:graphicFrame>
      <p:sp>
        <p:nvSpPr>
          <p:cNvPr id="16" name="TextBox 15"/>
          <p:cNvSpPr txBox="1"/>
          <p:nvPr/>
        </p:nvSpPr>
        <p:spPr>
          <a:xfrm>
            <a:off x="483148" y="1241169"/>
            <a:ext cx="10847231" cy="1701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During the period 2011-2017 the National Revenue grew from $1.85 trillion to $2.28 trillion</a:t>
            </a:r>
          </a:p>
          <a:p>
            <a:pPr marL="285750" indent="-285750">
              <a:lnSpc>
                <a:spcPct val="150000"/>
              </a:lnSpc>
              <a:buFont typeface="Arial" panose="020B0604020202020204" pitchFamily="34" charset="0"/>
              <a:buChar char="•"/>
            </a:pPr>
            <a:r>
              <a:rPr lang="en-US" dirty="0" smtClean="0"/>
              <a:t>YOY Growth Rate hit a record low on 2015 at -34.9%</a:t>
            </a:r>
          </a:p>
          <a:p>
            <a:pPr marL="285750" indent="-285750">
              <a:lnSpc>
                <a:spcPct val="150000"/>
              </a:lnSpc>
              <a:buFont typeface="Arial" panose="020B0604020202020204" pitchFamily="34" charset="0"/>
              <a:buChar char="•"/>
            </a:pPr>
            <a:r>
              <a:rPr lang="en-US" dirty="0" smtClean="0"/>
              <a:t>2016 saw the highest YOY Growth Rate of 66.28% mainly because of very bad total national revenue on 2015.  </a:t>
            </a:r>
            <a:endParaRPr lang="en-US" dirty="0"/>
          </a:p>
        </p:txBody>
      </p:sp>
      <p:sp>
        <p:nvSpPr>
          <p:cNvPr id="17" name="TextBox 16"/>
          <p:cNvSpPr txBox="1"/>
          <p:nvPr/>
        </p:nvSpPr>
        <p:spPr>
          <a:xfrm>
            <a:off x="2391689" y="6013454"/>
            <a:ext cx="3053751" cy="276999"/>
          </a:xfrm>
          <a:prstGeom prst="rect">
            <a:avLst/>
          </a:prstGeom>
          <a:noFill/>
        </p:spPr>
        <p:txBody>
          <a:bodyPr wrap="square" rtlCol="0">
            <a:spAutoFit/>
          </a:bodyPr>
          <a:lstStyle/>
          <a:p>
            <a:r>
              <a:rPr lang="en-US" sz="1200" dirty="0" smtClean="0"/>
              <a:t>Figure 1.1</a:t>
            </a:r>
            <a:endParaRPr lang="en-US" sz="1200" dirty="0"/>
          </a:p>
        </p:txBody>
      </p:sp>
      <p:sp>
        <p:nvSpPr>
          <p:cNvPr id="18" name="TextBox 17"/>
          <p:cNvSpPr txBox="1"/>
          <p:nvPr/>
        </p:nvSpPr>
        <p:spPr>
          <a:xfrm>
            <a:off x="8229600" y="6487907"/>
            <a:ext cx="3019246" cy="276999"/>
          </a:xfrm>
          <a:prstGeom prst="rect">
            <a:avLst/>
          </a:prstGeom>
          <a:noFill/>
        </p:spPr>
        <p:txBody>
          <a:bodyPr wrap="square" rtlCol="0">
            <a:spAutoFit/>
          </a:bodyPr>
          <a:lstStyle/>
          <a:p>
            <a:r>
              <a:rPr lang="en-US" sz="1200" dirty="0" smtClean="0"/>
              <a:t>Figure 1.2</a:t>
            </a:r>
            <a:endParaRPr lang="en-US" sz="1200" dirty="0"/>
          </a:p>
        </p:txBody>
      </p:sp>
    </p:spTree>
    <p:extLst>
      <p:ext uri="{BB962C8B-B14F-4D97-AF65-F5344CB8AC3E}">
        <p14:creationId xmlns:p14="http://schemas.microsoft.com/office/powerpoint/2010/main" val="2457327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YOY Revenue Growth Rate – AE to IN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500088437"/>
              </p:ext>
            </p:extLst>
          </p:nvPr>
        </p:nvGraphicFramePr>
        <p:xfrm>
          <a:off x="1154954" y="2583761"/>
          <a:ext cx="5200650" cy="3805237"/>
        </p:xfrm>
        <a:graphic>
          <a:graphicData uri="http://schemas.openxmlformats.org/presentationml/2006/ole">
            <mc:AlternateContent xmlns:mc="http://schemas.openxmlformats.org/markup-compatibility/2006">
              <mc:Choice xmlns:v="urn:schemas-microsoft-com:vml" Requires="v">
                <p:oleObj spid="_x0000_s2062" name="Worksheet" r:id="rId3" imgW="5200553" imgH="3805120" progId="Excel.Sheet.12">
                  <p:embed/>
                </p:oleObj>
              </mc:Choice>
              <mc:Fallback>
                <p:oleObj name="Worksheet" r:id="rId3" imgW="5200553" imgH="3805120" progId="Excel.Sheet.12">
                  <p:embed/>
                  <p:pic>
                    <p:nvPicPr>
                      <p:cNvPr id="0" name=""/>
                      <p:cNvPicPr/>
                      <p:nvPr/>
                    </p:nvPicPr>
                    <p:blipFill>
                      <a:blip r:embed="rId4"/>
                      <a:stretch>
                        <a:fillRect/>
                      </a:stretch>
                    </p:blipFill>
                    <p:spPr>
                      <a:xfrm>
                        <a:off x="1154954" y="2583761"/>
                        <a:ext cx="5200650" cy="3805237"/>
                      </a:xfrm>
                      <a:prstGeom prst="rect">
                        <a:avLst/>
                      </a:prstGeom>
                    </p:spPr>
                  </p:pic>
                </p:oleObj>
              </mc:Fallback>
            </mc:AlternateContent>
          </a:graphicData>
        </a:graphic>
      </p:graphicFrame>
      <p:sp>
        <p:nvSpPr>
          <p:cNvPr id="7" name="TextBox 6"/>
          <p:cNvSpPr txBox="1"/>
          <p:nvPr/>
        </p:nvSpPr>
        <p:spPr>
          <a:xfrm>
            <a:off x="2179607" y="6458308"/>
            <a:ext cx="3337773" cy="276999"/>
          </a:xfrm>
          <a:prstGeom prst="rect">
            <a:avLst/>
          </a:prstGeom>
          <a:noFill/>
        </p:spPr>
        <p:txBody>
          <a:bodyPr wrap="none" rtlCol="0">
            <a:spAutoFit/>
          </a:bodyPr>
          <a:lstStyle/>
          <a:p>
            <a:r>
              <a:rPr lang="en-US" sz="1200" dirty="0" smtClean="0"/>
              <a:t>Figure 2.1 – YOY Revenue Growth by State</a:t>
            </a:r>
            <a:endParaRPr lang="en-US" sz="1200" dirty="0"/>
          </a:p>
        </p:txBody>
      </p:sp>
      <p:sp>
        <p:nvSpPr>
          <p:cNvPr id="19" name="TextBox 18"/>
          <p:cNvSpPr txBox="1"/>
          <p:nvPr/>
        </p:nvSpPr>
        <p:spPr>
          <a:xfrm>
            <a:off x="6666271" y="2583761"/>
            <a:ext cx="5073445"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Most States from AE </a:t>
            </a:r>
            <a:r>
              <a:rPr lang="en-US" dirty="0"/>
              <a:t>to Indiana </a:t>
            </a:r>
            <a:r>
              <a:rPr lang="en-US" dirty="0" smtClean="0"/>
              <a:t>show slight increase in the YOY Total Revenue Growth Rate.</a:t>
            </a:r>
          </a:p>
          <a:p>
            <a:pPr marL="285750" indent="-285750">
              <a:buFont typeface="Wingdings" panose="05000000000000000000" pitchFamily="2" charset="2"/>
              <a:buChar char="q"/>
            </a:pPr>
            <a:r>
              <a:rPr lang="en-US" dirty="0" smtClean="0"/>
              <a:t>4 States AE</a:t>
            </a:r>
            <a:r>
              <a:rPr lang="en-US" dirty="0"/>
              <a:t>, </a:t>
            </a:r>
            <a:r>
              <a:rPr lang="en-US" dirty="0" smtClean="0"/>
              <a:t>AP, Texas, and Hawaii had negative growth rate as on 2017.</a:t>
            </a:r>
          </a:p>
          <a:p>
            <a:pPr marL="285750" indent="-285750">
              <a:buFont typeface="Wingdings" panose="05000000000000000000" pitchFamily="2" charset="2"/>
              <a:buChar char="q"/>
            </a:pPr>
            <a:r>
              <a:rPr lang="en-US" dirty="0" smtClean="0"/>
              <a:t>Growth Rate was the least for most states during 2015.</a:t>
            </a: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091499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YOY Revenue Growth Rate – </a:t>
            </a:r>
            <a:r>
              <a:rPr lang="en-US" dirty="0" smtClean="0"/>
              <a:t>KS </a:t>
            </a:r>
            <a:r>
              <a:rPr lang="en-US" dirty="0"/>
              <a:t>to </a:t>
            </a:r>
            <a:r>
              <a:rPr lang="en-US" dirty="0" smtClean="0"/>
              <a:t>OH </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020543417"/>
              </p:ext>
            </p:extLst>
          </p:nvPr>
        </p:nvGraphicFramePr>
        <p:xfrm>
          <a:off x="815741" y="2644796"/>
          <a:ext cx="5200650" cy="3805237"/>
        </p:xfrm>
        <a:graphic>
          <a:graphicData uri="http://schemas.openxmlformats.org/presentationml/2006/ole">
            <mc:AlternateContent xmlns:mc="http://schemas.openxmlformats.org/markup-compatibility/2006">
              <mc:Choice xmlns:v="urn:schemas-microsoft-com:vml" Requires="v">
                <p:oleObj spid="_x0000_s3083" name="Worksheet" r:id="rId3" imgW="5200553" imgH="3805120" progId="Excel.Sheet.12">
                  <p:embed/>
                </p:oleObj>
              </mc:Choice>
              <mc:Fallback>
                <p:oleObj name="Worksheet" r:id="rId3" imgW="5200553" imgH="3805120" progId="Excel.Sheet.12">
                  <p:embed/>
                  <p:pic>
                    <p:nvPicPr>
                      <p:cNvPr id="0" name=""/>
                      <p:cNvPicPr/>
                      <p:nvPr/>
                    </p:nvPicPr>
                    <p:blipFill>
                      <a:blip r:embed="rId4"/>
                      <a:stretch>
                        <a:fillRect/>
                      </a:stretch>
                    </p:blipFill>
                    <p:spPr>
                      <a:xfrm>
                        <a:off x="815741" y="2644796"/>
                        <a:ext cx="5200650" cy="3805237"/>
                      </a:xfrm>
                      <a:prstGeom prst="rect">
                        <a:avLst/>
                      </a:prstGeom>
                    </p:spPr>
                  </p:pic>
                </p:oleObj>
              </mc:Fallback>
            </mc:AlternateContent>
          </a:graphicData>
        </a:graphic>
      </p:graphicFrame>
      <p:sp>
        <p:nvSpPr>
          <p:cNvPr id="7" name="TextBox 6"/>
          <p:cNvSpPr txBox="1"/>
          <p:nvPr/>
        </p:nvSpPr>
        <p:spPr>
          <a:xfrm>
            <a:off x="1840394" y="6502554"/>
            <a:ext cx="3337773" cy="276999"/>
          </a:xfrm>
          <a:prstGeom prst="rect">
            <a:avLst/>
          </a:prstGeom>
          <a:noFill/>
        </p:spPr>
        <p:txBody>
          <a:bodyPr wrap="none" rtlCol="0">
            <a:spAutoFit/>
          </a:bodyPr>
          <a:lstStyle/>
          <a:p>
            <a:r>
              <a:rPr lang="en-US" sz="1200" dirty="0" smtClean="0"/>
              <a:t>Figure 2.2 – YOY Revenue Growth by State</a:t>
            </a:r>
            <a:endParaRPr lang="en-US" sz="1200" dirty="0"/>
          </a:p>
        </p:txBody>
      </p:sp>
      <p:sp>
        <p:nvSpPr>
          <p:cNvPr id="8" name="Rectangle 7"/>
          <p:cNvSpPr/>
          <p:nvPr/>
        </p:nvSpPr>
        <p:spPr>
          <a:xfrm>
            <a:off x="6096000" y="2644796"/>
            <a:ext cx="6096000" cy="2031325"/>
          </a:xfrm>
          <a:prstGeom prst="rect">
            <a:avLst/>
          </a:prstGeom>
        </p:spPr>
        <p:txBody>
          <a:bodyPr>
            <a:spAutoFit/>
          </a:bodyPr>
          <a:lstStyle/>
          <a:p>
            <a:pPr marL="285750" indent="-285750">
              <a:buFont typeface="Wingdings" panose="05000000000000000000" pitchFamily="2" charset="2"/>
              <a:buChar char="q"/>
            </a:pPr>
            <a:r>
              <a:rPr lang="en-US" dirty="0"/>
              <a:t>Most States from </a:t>
            </a:r>
            <a:r>
              <a:rPr lang="en-US" dirty="0" smtClean="0"/>
              <a:t>Kansas </a:t>
            </a:r>
            <a:r>
              <a:rPr lang="en-US" dirty="0"/>
              <a:t>to </a:t>
            </a:r>
            <a:r>
              <a:rPr lang="en-US" dirty="0" smtClean="0"/>
              <a:t>Ohio </a:t>
            </a:r>
            <a:r>
              <a:rPr lang="en-US" dirty="0"/>
              <a:t>show slight increase in the YOY Total Revenue Growth Rate.</a:t>
            </a:r>
          </a:p>
          <a:p>
            <a:pPr marL="285750" indent="-285750">
              <a:buFont typeface="Wingdings" panose="05000000000000000000" pitchFamily="2" charset="2"/>
              <a:buChar char="q"/>
            </a:pPr>
            <a:r>
              <a:rPr lang="en-US" dirty="0" smtClean="0"/>
              <a:t>Only Michigan had an overall negative </a:t>
            </a:r>
            <a:r>
              <a:rPr lang="en-US" dirty="0"/>
              <a:t>growth rate as on 2017.</a:t>
            </a:r>
          </a:p>
          <a:p>
            <a:pPr marL="285750" indent="-285750">
              <a:buFont typeface="Wingdings" panose="05000000000000000000" pitchFamily="2" charset="2"/>
              <a:buChar char="q"/>
            </a:pPr>
            <a:r>
              <a:rPr lang="en-US" dirty="0"/>
              <a:t>Growth Rate was the least for most states during 2015.</a:t>
            </a: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1451747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YOY Revenue Growth Rate – </a:t>
            </a:r>
            <a:r>
              <a:rPr lang="en-US" dirty="0" smtClean="0"/>
              <a:t>OK </a:t>
            </a:r>
            <a:r>
              <a:rPr lang="en-US" dirty="0"/>
              <a:t>to </a:t>
            </a:r>
            <a:r>
              <a:rPr lang="en-US" dirty="0" smtClean="0"/>
              <a:t>WY</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706368433"/>
              </p:ext>
            </p:extLst>
          </p:nvPr>
        </p:nvGraphicFramePr>
        <p:xfrm>
          <a:off x="697754" y="2911110"/>
          <a:ext cx="5200650" cy="3262313"/>
        </p:xfrm>
        <a:graphic>
          <a:graphicData uri="http://schemas.openxmlformats.org/presentationml/2006/ole">
            <mc:AlternateContent xmlns:mc="http://schemas.openxmlformats.org/markup-compatibility/2006">
              <mc:Choice xmlns:v="urn:schemas-microsoft-com:vml" Requires="v">
                <p:oleObj spid="_x0000_s4106" name="Worksheet" r:id="rId3" imgW="5200553" imgH="3262320" progId="Excel.Sheet.12">
                  <p:embed/>
                </p:oleObj>
              </mc:Choice>
              <mc:Fallback>
                <p:oleObj name="Worksheet" r:id="rId3" imgW="5200553" imgH="3262320" progId="Excel.Sheet.12">
                  <p:embed/>
                  <p:pic>
                    <p:nvPicPr>
                      <p:cNvPr id="0" name=""/>
                      <p:cNvPicPr/>
                      <p:nvPr/>
                    </p:nvPicPr>
                    <p:blipFill>
                      <a:blip r:embed="rId4"/>
                      <a:stretch>
                        <a:fillRect/>
                      </a:stretch>
                    </p:blipFill>
                    <p:spPr>
                      <a:xfrm>
                        <a:off x="697754" y="2911110"/>
                        <a:ext cx="5200650" cy="3262313"/>
                      </a:xfrm>
                      <a:prstGeom prst="rect">
                        <a:avLst/>
                      </a:prstGeom>
                    </p:spPr>
                  </p:pic>
                </p:oleObj>
              </mc:Fallback>
            </mc:AlternateContent>
          </a:graphicData>
        </a:graphic>
      </p:graphicFrame>
      <p:sp>
        <p:nvSpPr>
          <p:cNvPr id="5" name="TextBox 4"/>
          <p:cNvSpPr txBox="1"/>
          <p:nvPr/>
        </p:nvSpPr>
        <p:spPr>
          <a:xfrm>
            <a:off x="1722407" y="6450933"/>
            <a:ext cx="3337773" cy="276999"/>
          </a:xfrm>
          <a:prstGeom prst="rect">
            <a:avLst/>
          </a:prstGeom>
          <a:noFill/>
        </p:spPr>
        <p:txBody>
          <a:bodyPr wrap="none" rtlCol="0">
            <a:spAutoFit/>
          </a:bodyPr>
          <a:lstStyle/>
          <a:p>
            <a:r>
              <a:rPr lang="en-US" sz="1200" dirty="0" smtClean="0"/>
              <a:t>Figure 2.3 – YOY Revenue Growth by State</a:t>
            </a:r>
            <a:endParaRPr lang="en-US" sz="1200" dirty="0"/>
          </a:p>
        </p:txBody>
      </p:sp>
      <p:sp>
        <p:nvSpPr>
          <p:cNvPr id="6" name="Rectangle 5"/>
          <p:cNvSpPr/>
          <p:nvPr/>
        </p:nvSpPr>
        <p:spPr>
          <a:xfrm>
            <a:off x="6096000" y="2911110"/>
            <a:ext cx="6096000" cy="2031325"/>
          </a:xfrm>
          <a:prstGeom prst="rect">
            <a:avLst/>
          </a:prstGeom>
        </p:spPr>
        <p:txBody>
          <a:bodyPr>
            <a:spAutoFit/>
          </a:bodyPr>
          <a:lstStyle/>
          <a:p>
            <a:pPr marL="285750" indent="-285750">
              <a:buFont typeface="Wingdings" panose="05000000000000000000" pitchFamily="2" charset="2"/>
              <a:buChar char="q"/>
            </a:pPr>
            <a:r>
              <a:rPr lang="en-US" dirty="0"/>
              <a:t>Most States from AE to Indiana show slight increase in the YOY Total Revenue Growth Rate.</a:t>
            </a:r>
          </a:p>
          <a:p>
            <a:pPr marL="285750" indent="-285750">
              <a:buFont typeface="Wingdings" panose="05000000000000000000" pitchFamily="2" charset="2"/>
              <a:buChar char="q"/>
            </a:pPr>
            <a:r>
              <a:rPr lang="en-US" dirty="0" smtClean="0"/>
              <a:t>Puerto Rico had a slight decrease of 1.3% growth </a:t>
            </a:r>
            <a:r>
              <a:rPr lang="en-US" dirty="0"/>
              <a:t>as on 2017.</a:t>
            </a:r>
          </a:p>
          <a:p>
            <a:pPr marL="285750" indent="-285750">
              <a:buFont typeface="Wingdings" panose="05000000000000000000" pitchFamily="2" charset="2"/>
              <a:buChar char="q"/>
            </a:pPr>
            <a:r>
              <a:rPr lang="en-US" dirty="0"/>
              <a:t>Growth Rate was the least for most states during </a:t>
            </a:r>
            <a:r>
              <a:rPr lang="en-US" dirty="0" smtClean="0"/>
              <a:t>2015 with Texas falling as low as 76%.</a:t>
            </a: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791728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Observations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Although YOY total revenue growth rate has slightly increased nationally, 2015 was the worst year in terms of growth rate. </a:t>
            </a:r>
          </a:p>
          <a:p>
            <a:pPr>
              <a:buFont typeface="Wingdings" panose="05000000000000000000" pitchFamily="2" charset="2"/>
              <a:buChar char="q"/>
            </a:pPr>
            <a:r>
              <a:rPr lang="en-US" dirty="0" smtClean="0"/>
              <a:t>Majority of the states experience negative growth rates during 2015</a:t>
            </a:r>
          </a:p>
          <a:p>
            <a:pPr>
              <a:buFont typeface="Wingdings" panose="05000000000000000000" pitchFamily="2" charset="2"/>
              <a:buChar char="q"/>
            </a:pPr>
            <a:r>
              <a:rPr lang="en-US" dirty="0" smtClean="0"/>
              <a:t>2016 had the highest growth rate though it could also be due to the fact that 2015 was such a bad year for Total Revenue nationally.</a:t>
            </a:r>
          </a:p>
          <a:p>
            <a:pPr>
              <a:buFont typeface="Wingdings" panose="05000000000000000000" pitchFamily="2" charset="2"/>
              <a:buChar char="q"/>
            </a:pPr>
            <a:r>
              <a:rPr lang="en-US" dirty="0" smtClean="0"/>
              <a:t>All U.S Armed Forces regions had decreasing growth rate from 2011 to 2017 with an overall negative growth rate as of 2017</a:t>
            </a:r>
          </a:p>
          <a:p>
            <a:pPr>
              <a:buFont typeface="Wingdings" panose="05000000000000000000" pitchFamily="2" charset="2"/>
              <a:buChar char="q"/>
            </a:pPr>
            <a:r>
              <a:rPr lang="en-US" dirty="0" smtClean="0"/>
              <a:t>Texas has had a roller-coaster ride in terms of growth rate throughout 2011-2017</a:t>
            </a:r>
          </a:p>
        </p:txBody>
      </p:sp>
    </p:spTree>
    <p:extLst>
      <p:ext uri="{BB962C8B-B14F-4D97-AF65-F5344CB8AC3E}">
        <p14:creationId xmlns:p14="http://schemas.microsoft.com/office/powerpoint/2010/main" val="3351132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End Of </a:t>
            </a:r>
            <a:r>
              <a:rPr lang="en-US" dirty="0" err="1" smtClean="0"/>
              <a:t>Presenation</a:t>
            </a:r>
            <a:r>
              <a:rPr lang="en-US" dirty="0" smtClean="0"/>
              <a:t>	</a:t>
            </a:r>
            <a:endParaRPr lang="en-US" dirty="0"/>
          </a:p>
        </p:txBody>
      </p:sp>
      <p:sp>
        <p:nvSpPr>
          <p:cNvPr id="5" name="Subtitle 4"/>
          <p:cNvSpPr>
            <a:spLocks noGrp="1"/>
          </p:cNvSpPr>
          <p:nvPr>
            <p:ph type="subTitle" idx="1"/>
          </p:nvPr>
        </p:nvSpPr>
        <p:spPr/>
        <p:txBody>
          <a:bodyPr/>
          <a:lstStyle/>
          <a:p>
            <a:r>
              <a:rPr lang="en-US" dirty="0" smtClean="0"/>
              <a:t>Daniyal Jahan</a:t>
            </a:r>
          </a:p>
          <a:p>
            <a:r>
              <a:rPr lang="en-US" dirty="0" smtClean="0"/>
              <a:t>Graduate Student @TU Berlin</a:t>
            </a:r>
            <a:endParaRPr lang="en-US" dirty="0"/>
          </a:p>
        </p:txBody>
      </p:sp>
    </p:spTree>
    <p:extLst>
      <p:ext uri="{BB962C8B-B14F-4D97-AF65-F5344CB8AC3E}">
        <p14:creationId xmlns:p14="http://schemas.microsoft.com/office/powerpoint/2010/main" val="2795026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IRS990 – Brief Description </a:t>
            </a:r>
            <a:endParaRPr lang="en-US" dirty="0"/>
          </a:p>
        </p:txBody>
      </p:sp>
      <p:sp>
        <p:nvSpPr>
          <p:cNvPr id="3" name="Content Placeholder 2"/>
          <p:cNvSpPr>
            <a:spLocks noGrp="1"/>
          </p:cNvSpPr>
          <p:nvPr>
            <p:ph idx="1"/>
          </p:nvPr>
        </p:nvSpPr>
        <p:spPr>
          <a:xfrm>
            <a:off x="1154954" y="2603499"/>
            <a:ext cx="9721981" cy="3981655"/>
          </a:xfrm>
        </p:spPr>
        <p:txBody>
          <a:bodyPr>
            <a:normAutofit/>
          </a:bodyPr>
          <a:lstStyle/>
          <a:p>
            <a:pPr>
              <a:buFont typeface="Wingdings" panose="05000000000000000000" pitchFamily="2" charset="2"/>
              <a:buChar char="q"/>
            </a:pPr>
            <a:r>
              <a:rPr lang="en-US" dirty="0" smtClean="0"/>
              <a:t>Financial information about certain non-profit </a:t>
            </a:r>
            <a:r>
              <a:rPr lang="en-US" dirty="0" err="1" smtClean="0"/>
              <a:t>organisations</a:t>
            </a:r>
            <a:r>
              <a:rPr lang="en-US" dirty="0" smtClean="0"/>
              <a:t> starting from 2011</a:t>
            </a:r>
          </a:p>
          <a:p>
            <a:pPr>
              <a:buFont typeface="Wingdings" panose="05000000000000000000" pitchFamily="2" charset="2"/>
              <a:buChar char="q"/>
            </a:pPr>
            <a:r>
              <a:rPr lang="en-US" dirty="0" smtClean="0"/>
              <a:t>Publicly available dataset in machine-readable format accessible via Amazon S3 Bucket named irs-form-990</a:t>
            </a:r>
          </a:p>
          <a:p>
            <a:pPr>
              <a:buFont typeface="Wingdings" panose="05000000000000000000" pitchFamily="2" charset="2"/>
              <a:buChar char="q"/>
            </a:pPr>
            <a:r>
              <a:rPr lang="en-US" dirty="0" smtClean="0"/>
              <a:t>The irs-form-990 </a:t>
            </a:r>
            <a:r>
              <a:rPr lang="en-GB" dirty="0" smtClean="0"/>
              <a:t>S3 </a:t>
            </a:r>
            <a:r>
              <a:rPr lang="en-GB" dirty="0"/>
              <a:t>bucket’s HTTPS </a:t>
            </a:r>
            <a:r>
              <a:rPr lang="en-GB" dirty="0" smtClean="0"/>
              <a:t>endpoint is</a:t>
            </a:r>
            <a:r>
              <a:rPr lang="en-GB" dirty="0"/>
              <a:t> </a:t>
            </a:r>
            <a:r>
              <a:rPr lang="en-GB" u="sng" dirty="0">
                <a:hlinkClick r:id="rId2"/>
              </a:rPr>
              <a:t>https://</a:t>
            </a:r>
            <a:r>
              <a:rPr lang="en-GB" u="sng" dirty="0" smtClean="0">
                <a:hlinkClick r:id="rId2"/>
              </a:rPr>
              <a:t>s3.amazonaws.com/irs-form-990</a:t>
            </a:r>
            <a:endParaRPr lang="en-GB" u="sng" dirty="0" smtClean="0"/>
          </a:p>
          <a:p>
            <a:pPr>
              <a:buFont typeface="Wingdings" panose="05000000000000000000" pitchFamily="2" charset="2"/>
              <a:buChar char="q"/>
            </a:pPr>
            <a:r>
              <a:rPr lang="en-GB" u="sng" dirty="0" smtClean="0"/>
              <a:t>The bucket maintains an index file of all filed forms by year </a:t>
            </a:r>
            <a:r>
              <a:rPr lang="en-GB" u="sng" dirty="0"/>
              <a:t>in .csv &amp; .</a:t>
            </a:r>
            <a:r>
              <a:rPr lang="en-GB" u="sng" dirty="0" err="1"/>
              <a:t>json</a:t>
            </a:r>
            <a:r>
              <a:rPr lang="en-GB" u="sng" dirty="0"/>
              <a:t> format </a:t>
            </a:r>
            <a:endParaRPr lang="en-GB" u="sng" dirty="0" smtClean="0"/>
          </a:p>
          <a:p>
            <a:pPr>
              <a:buFont typeface="Wingdings" panose="05000000000000000000" pitchFamily="2" charset="2"/>
              <a:buChar char="q"/>
            </a:pPr>
            <a:r>
              <a:rPr lang="x-none" dirty="0"/>
              <a:t>Individual </a:t>
            </a:r>
            <a:r>
              <a:rPr lang="en-US" dirty="0"/>
              <a:t>form data are available in .xml format and accessed using Bucket key of format &lt;OBJECT_ID&gt;_</a:t>
            </a:r>
            <a:r>
              <a:rPr lang="en-US" dirty="0" smtClean="0"/>
              <a:t>public.xml</a:t>
            </a:r>
          </a:p>
          <a:p>
            <a:pPr>
              <a:buFont typeface="Wingdings" panose="05000000000000000000" pitchFamily="2" charset="2"/>
              <a:buChar char="q"/>
            </a:pPr>
            <a:r>
              <a:rPr lang="en-US" dirty="0"/>
              <a:t>More than 2 Million forms have been submitted since 2011</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3788146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IRS Index File Structure</a:t>
            </a:r>
            <a:endParaRPr lang="en-US" dirty="0">
              <a:solidFill>
                <a:schemeClr val="bg1"/>
              </a:solidFill>
            </a:endParaRPr>
          </a:p>
        </p:txBody>
      </p:sp>
      <p:sp>
        <p:nvSpPr>
          <p:cNvPr id="3" name="Content Placeholder 2"/>
          <p:cNvSpPr>
            <a:spLocks noGrp="1"/>
          </p:cNvSpPr>
          <p:nvPr>
            <p:ph idx="4294967295"/>
          </p:nvPr>
        </p:nvSpPr>
        <p:spPr>
          <a:xfrm>
            <a:off x="1209368" y="2670533"/>
            <a:ext cx="9234488" cy="4408692"/>
          </a:xfrm>
        </p:spPr>
        <p:txBody>
          <a:bodyPr>
            <a:normAutofit/>
          </a:bodyPr>
          <a:lstStyle/>
          <a:p>
            <a:pPr>
              <a:buFont typeface="Wingdings" panose="05000000000000000000" pitchFamily="2" charset="2"/>
              <a:buChar char="q"/>
            </a:pPr>
            <a:r>
              <a:rPr lang="en-US" dirty="0" smtClean="0"/>
              <a:t>Index file names are of the format index_&lt;year&gt;.csv </a:t>
            </a:r>
            <a:r>
              <a:rPr lang="en-US" dirty="0" err="1" smtClean="0"/>
              <a:t>e.g</a:t>
            </a:r>
            <a:r>
              <a:rPr lang="en-US" dirty="0" smtClean="0"/>
              <a:t> </a:t>
            </a:r>
            <a:r>
              <a:rPr lang="en-US" dirty="0"/>
              <a:t> </a:t>
            </a:r>
            <a:r>
              <a:rPr lang="en-US" u="sng" dirty="0">
                <a:hlinkClick r:id="rId2"/>
              </a:rPr>
              <a:t>https://</a:t>
            </a:r>
            <a:r>
              <a:rPr lang="en-US" u="sng" dirty="0" smtClean="0">
                <a:hlinkClick r:id="rId2"/>
              </a:rPr>
              <a:t>s3.amazonaws.com/irs-form-990/index_2011.csv</a:t>
            </a:r>
            <a:endParaRPr lang="en-US" u="sng" dirty="0" smtClean="0"/>
          </a:p>
          <a:p>
            <a:pPr>
              <a:buFont typeface="Wingdings" panose="05000000000000000000" pitchFamily="2" charset="2"/>
              <a:buChar char="q"/>
            </a:pPr>
            <a:r>
              <a:rPr lang="en-US" dirty="0" smtClean="0"/>
              <a:t>It contains the following data : </a:t>
            </a:r>
            <a:r>
              <a:rPr lang="en-GB" sz="1600" b="1" dirty="0" err="1" smtClean="0"/>
              <a:t>return_id</a:t>
            </a:r>
            <a:r>
              <a:rPr lang="en-GB" sz="1600" b="1" dirty="0" smtClean="0"/>
              <a:t> , </a:t>
            </a:r>
            <a:r>
              <a:rPr lang="en-GB" sz="1600" b="1" dirty="0" err="1" smtClean="0"/>
              <a:t>filing_type</a:t>
            </a:r>
            <a:r>
              <a:rPr lang="en-GB" sz="1600" b="1" dirty="0" smtClean="0"/>
              <a:t>, </a:t>
            </a:r>
            <a:r>
              <a:rPr lang="en-GB" sz="1600" b="1" dirty="0" err="1" smtClean="0"/>
              <a:t>ein</a:t>
            </a:r>
            <a:r>
              <a:rPr lang="en-GB" sz="1600" b="1" dirty="0" smtClean="0"/>
              <a:t>, </a:t>
            </a:r>
            <a:r>
              <a:rPr lang="en-GB" sz="1600" b="1" dirty="0" err="1" smtClean="0"/>
              <a:t>tax_period,sub_date</a:t>
            </a:r>
            <a:r>
              <a:rPr lang="en-GB" sz="1600" b="1" dirty="0" smtClean="0"/>
              <a:t>, </a:t>
            </a:r>
            <a:r>
              <a:rPr lang="en-GB" sz="1600" b="1" dirty="0" err="1" smtClean="0"/>
              <a:t>taxpayer_name</a:t>
            </a:r>
            <a:r>
              <a:rPr lang="en-GB" sz="1600" b="1" dirty="0" smtClean="0"/>
              <a:t>, </a:t>
            </a:r>
            <a:r>
              <a:rPr lang="en-GB" sz="1600" b="1" dirty="0" err="1" smtClean="0"/>
              <a:t>return_type</a:t>
            </a:r>
            <a:r>
              <a:rPr lang="en-GB" sz="1600" b="1" dirty="0" smtClean="0"/>
              <a:t>, </a:t>
            </a:r>
            <a:r>
              <a:rPr lang="en-GB" sz="1600" b="1" dirty="0" err="1" smtClean="0"/>
              <a:t>dln</a:t>
            </a:r>
            <a:r>
              <a:rPr lang="en-GB" sz="1600" b="1" dirty="0" smtClean="0"/>
              <a:t>, </a:t>
            </a:r>
            <a:r>
              <a:rPr lang="en-GB" sz="1600" b="1" dirty="0" err="1" smtClean="0"/>
              <a:t>object_id</a:t>
            </a:r>
            <a:r>
              <a:rPr lang="en-GB" sz="1600" b="1" dirty="0" smtClean="0"/>
              <a:t>.</a:t>
            </a:r>
          </a:p>
          <a:p>
            <a:pPr>
              <a:buFont typeface="Wingdings" panose="05000000000000000000" pitchFamily="2" charset="2"/>
              <a:buChar char="q"/>
            </a:pPr>
            <a:r>
              <a:rPr lang="en-GB" sz="1600" dirty="0" smtClean="0"/>
              <a:t>I have used the </a:t>
            </a:r>
            <a:r>
              <a:rPr lang="en-GB" sz="1600" dirty="0" err="1" smtClean="0"/>
              <a:t>object_id</a:t>
            </a:r>
            <a:r>
              <a:rPr lang="en-GB" sz="1600" dirty="0" smtClean="0"/>
              <a:t> to get a handle of the form data from the S3 bucket. The key for the bucket is of format &lt;</a:t>
            </a:r>
            <a:r>
              <a:rPr lang="en-GB" sz="1600" dirty="0" err="1" smtClean="0"/>
              <a:t>object_id</a:t>
            </a:r>
            <a:r>
              <a:rPr lang="en-GB" sz="1600" dirty="0" smtClean="0"/>
              <a:t>&gt;_public.xml</a:t>
            </a:r>
            <a:endParaRPr lang="en-US" dirty="0" smtClean="0"/>
          </a:p>
          <a:p>
            <a:pPr>
              <a:buFont typeface="Wingdings" panose="05000000000000000000" pitchFamily="2" charset="2"/>
              <a:buChar char="q"/>
            </a:pPr>
            <a:r>
              <a:rPr lang="en-US" dirty="0" smtClean="0"/>
              <a:t>Assumptions:</a:t>
            </a:r>
          </a:p>
          <a:p>
            <a:pPr lvl="1">
              <a:buFont typeface="Wingdings" panose="05000000000000000000" pitchFamily="2" charset="2"/>
              <a:buChar char="q"/>
            </a:pPr>
            <a:r>
              <a:rPr lang="en-US" dirty="0" smtClean="0"/>
              <a:t>The IRS Bucket containing the index file follows the same naming convention across all years.</a:t>
            </a:r>
          </a:p>
          <a:p>
            <a:pPr lvl="1">
              <a:buFont typeface="Wingdings" panose="05000000000000000000" pitchFamily="2" charset="2"/>
              <a:buChar char="q"/>
            </a:pPr>
            <a:r>
              <a:rPr lang="en-US" dirty="0"/>
              <a:t>The structure of index files are the same for all the years or at least it has the </a:t>
            </a:r>
            <a:r>
              <a:rPr lang="en-US" dirty="0" err="1"/>
              <a:t>object_id</a:t>
            </a:r>
            <a:r>
              <a:rPr lang="en-US" dirty="0"/>
              <a:t> field.</a:t>
            </a:r>
          </a:p>
          <a:p>
            <a:pPr lvl="1">
              <a:buFont typeface="Wingdings" panose="05000000000000000000" pitchFamily="2" charset="2"/>
              <a:buChar char="q"/>
            </a:pPr>
            <a:endParaRPr lang="en-US" dirty="0" smtClean="0"/>
          </a:p>
        </p:txBody>
      </p:sp>
    </p:spTree>
    <p:extLst>
      <p:ext uri="{BB962C8B-B14F-4D97-AF65-F5344CB8AC3E}">
        <p14:creationId xmlns:p14="http://schemas.microsoft.com/office/powerpoint/2010/main" val="920550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Individual</a:t>
            </a:r>
            <a:r>
              <a:rPr lang="en-US" dirty="0"/>
              <a:t> XML Form Structure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x-none" dirty="0"/>
              <a:t>Individual </a:t>
            </a:r>
            <a:r>
              <a:rPr lang="en-US" dirty="0"/>
              <a:t>form data are available in .xml format and accessed using Bucket key of format &lt;OBJECT_ID&gt;_</a:t>
            </a:r>
            <a:r>
              <a:rPr lang="en-US" dirty="0" smtClean="0"/>
              <a:t>public.xml</a:t>
            </a:r>
          </a:p>
          <a:p>
            <a:pPr>
              <a:buFont typeface="Wingdings" panose="05000000000000000000" pitchFamily="2" charset="2"/>
              <a:buChar char="q"/>
            </a:pPr>
            <a:r>
              <a:rPr lang="en-US" dirty="0" smtClean="0"/>
              <a:t>The </a:t>
            </a:r>
            <a:r>
              <a:rPr lang="en-US" dirty="0"/>
              <a:t>XML file has 2 main sections </a:t>
            </a:r>
            <a:r>
              <a:rPr lang="en-US" dirty="0" err="1"/>
              <a:t>ReturnHeader</a:t>
            </a:r>
            <a:r>
              <a:rPr lang="en-US" dirty="0"/>
              <a:t> and </a:t>
            </a:r>
            <a:r>
              <a:rPr lang="en-US" dirty="0" err="1"/>
              <a:t>ReturnData</a:t>
            </a:r>
            <a:r>
              <a:rPr lang="en-US" dirty="0"/>
              <a:t>.</a:t>
            </a:r>
          </a:p>
          <a:p>
            <a:pPr>
              <a:buFont typeface="Wingdings" panose="05000000000000000000" pitchFamily="2" charset="2"/>
              <a:buChar char="q"/>
            </a:pPr>
            <a:r>
              <a:rPr lang="en-US" dirty="0"/>
              <a:t>We only need to extract the EIN, STATE and Total Revenue from these XML files for the purpose of our </a:t>
            </a:r>
            <a:r>
              <a:rPr lang="en-US" dirty="0" smtClean="0"/>
              <a:t>analysis</a:t>
            </a:r>
          </a:p>
          <a:p>
            <a:pPr>
              <a:buFont typeface="Wingdings" panose="05000000000000000000" pitchFamily="2" charset="2"/>
              <a:buChar char="q"/>
            </a:pPr>
            <a:r>
              <a:rPr lang="en-US" dirty="0"/>
              <a:t>The XML Namespace is the same for all </a:t>
            </a:r>
            <a:r>
              <a:rPr lang="en-US" dirty="0" smtClean="0"/>
              <a:t>the forms.</a:t>
            </a:r>
          </a:p>
          <a:p>
            <a:pPr>
              <a:buFont typeface="Wingdings" panose="05000000000000000000" pitchFamily="2" charset="2"/>
              <a:buChar char="q"/>
            </a:pPr>
            <a:r>
              <a:rPr lang="en-US" dirty="0" smtClean="0"/>
              <a:t>I assumed that the XML forms will have same structure across all years, however it was not. </a:t>
            </a:r>
            <a:endParaRPr lang="en-US" dirty="0"/>
          </a:p>
          <a:p>
            <a:pPr>
              <a:buFont typeface="Wingdings" panose="05000000000000000000" pitchFamily="2" charset="2"/>
              <a:buChar char="q"/>
            </a:pPr>
            <a:r>
              <a:rPr lang="en-US" dirty="0" smtClean="0"/>
              <a:t>I address the issue of varying XML form structure in the next slide.</a:t>
            </a:r>
          </a:p>
          <a:p>
            <a:pPr lvl="1">
              <a:buFont typeface="Wingdings" panose="05000000000000000000" pitchFamily="2" charset="2"/>
              <a:buChar char="q"/>
            </a:pPr>
            <a:endParaRPr lang="en-US" dirty="0"/>
          </a:p>
        </p:txBody>
      </p:sp>
    </p:spTree>
    <p:extLst>
      <p:ext uri="{BB962C8B-B14F-4D97-AF65-F5344CB8AC3E}">
        <p14:creationId xmlns:p14="http://schemas.microsoft.com/office/powerpoint/2010/main" val="576553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198" y="484443"/>
            <a:ext cx="8824913" cy="599563"/>
          </a:xfrm>
        </p:spPr>
        <p:txBody>
          <a:bodyPr/>
          <a:lstStyle/>
          <a:p>
            <a:pPr>
              <a:buFont typeface="Wingdings" panose="05000000000000000000" pitchFamily="2" charset="2"/>
              <a:buChar char="q"/>
            </a:pPr>
            <a:r>
              <a:rPr lang="en-US" dirty="0" smtClean="0"/>
              <a:t>Element names are not consistent across all forms. </a:t>
            </a:r>
          </a:p>
          <a:p>
            <a:pPr>
              <a:buFont typeface="Wingdings" panose="05000000000000000000" pitchFamily="2" charset="2"/>
              <a:buChar char="q"/>
            </a:pPr>
            <a:endParaRPr lang="en-US" dirty="0"/>
          </a:p>
        </p:txBody>
      </p:sp>
      <p:pic>
        <p:nvPicPr>
          <p:cNvPr id="5" name="Picture 4"/>
          <p:cNvPicPr>
            <a:picLocks noChangeAspect="1"/>
          </p:cNvPicPr>
          <p:nvPr/>
        </p:nvPicPr>
        <p:blipFill>
          <a:blip r:embed="rId2"/>
          <a:stretch>
            <a:fillRect/>
          </a:stretch>
        </p:blipFill>
        <p:spPr>
          <a:xfrm>
            <a:off x="861091" y="969827"/>
            <a:ext cx="4507322" cy="1222766"/>
          </a:xfrm>
          <a:prstGeom prst="rect">
            <a:avLst/>
          </a:prstGeom>
        </p:spPr>
      </p:pic>
      <p:pic>
        <p:nvPicPr>
          <p:cNvPr id="6" name="Picture 5"/>
          <p:cNvPicPr>
            <a:picLocks noChangeAspect="1"/>
          </p:cNvPicPr>
          <p:nvPr/>
        </p:nvPicPr>
        <p:blipFill>
          <a:blip r:embed="rId3"/>
          <a:stretch>
            <a:fillRect/>
          </a:stretch>
        </p:blipFill>
        <p:spPr>
          <a:xfrm>
            <a:off x="5425719" y="969827"/>
            <a:ext cx="6300476" cy="1293390"/>
          </a:xfrm>
          <a:prstGeom prst="rect">
            <a:avLst/>
          </a:prstGeom>
        </p:spPr>
      </p:pic>
      <p:sp>
        <p:nvSpPr>
          <p:cNvPr id="7" name="TextBox 6"/>
          <p:cNvSpPr txBox="1"/>
          <p:nvPr/>
        </p:nvSpPr>
        <p:spPr>
          <a:xfrm>
            <a:off x="731043" y="2588342"/>
            <a:ext cx="934871" cy="369332"/>
          </a:xfrm>
          <a:prstGeom prst="rect">
            <a:avLst/>
          </a:prstGeom>
          <a:noFill/>
        </p:spPr>
        <p:txBody>
          <a:bodyPr wrap="none" rtlCol="0">
            <a:spAutoFit/>
          </a:bodyPr>
          <a:lstStyle/>
          <a:p>
            <a:pPr marL="742950" lvl="1" indent="-285750">
              <a:buFont typeface="Arial" panose="020B0604020202020204" pitchFamily="34" charset="0"/>
              <a:buChar char="•"/>
            </a:pPr>
            <a:endParaRPr lang="en-US" dirty="0"/>
          </a:p>
        </p:txBody>
      </p:sp>
      <p:pic>
        <p:nvPicPr>
          <p:cNvPr id="9" name="Picture 8"/>
          <p:cNvPicPr>
            <a:picLocks noChangeAspect="1"/>
          </p:cNvPicPr>
          <p:nvPr/>
        </p:nvPicPr>
        <p:blipFill>
          <a:blip r:embed="rId4"/>
          <a:stretch>
            <a:fillRect/>
          </a:stretch>
        </p:blipFill>
        <p:spPr>
          <a:xfrm>
            <a:off x="731043" y="3679719"/>
            <a:ext cx="11286210" cy="2617837"/>
          </a:xfrm>
          <a:prstGeom prst="rect">
            <a:avLst/>
          </a:prstGeom>
        </p:spPr>
      </p:pic>
      <p:sp>
        <p:nvSpPr>
          <p:cNvPr id="11" name="Content Placeholder 2"/>
          <p:cNvSpPr txBox="1">
            <a:spLocks/>
          </p:cNvSpPr>
          <p:nvPr/>
        </p:nvSpPr>
        <p:spPr>
          <a:xfrm>
            <a:off x="457199" y="2796098"/>
            <a:ext cx="11171904" cy="74039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smtClean="0"/>
              <a:t>Multiple elements of same structure are contained inside other elements. </a:t>
            </a:r>
          </a:p>
          <a:p>
            <a:pPr marL="0" indent="0">
              <a:buNone/>
            </a:pPr>
            <a:r>
              <a:rPr lang="en-US" dirty="0"/>
              <a:t> </a:t>
            </a:r>
            <a:r>
              <a:rPr lang="en-US" dirty="0" smtClean="0"/>
              <a:t>     </a:t>
            </a:r>
            <a:r>
              <a:rPr lang="en-US" dirty="0" err="1" smtClean="0"/>
              <a:t>E.g</a:t>
            </a:r>
            <a:r>
              <a:rPr lang="en-US" dirty="0" smtClean="0"/>
              <a:t> - The Filer’s State and </a:t>
            </a:r>
            <a:r>
              <a:rPr lang="en-US" dirty="0" err="1" smtClean="0"/>
              <a:t>BooksInCareOfDetail</a:t>
            </a:r>
            <a:r>
              <a:rPr lang="en-US" dirty="0" smtClean="0"/>
              <a:t> State may not be the same.</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212609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Approach</a:t>
            </a:r>
            <a:endParaRPr lang="en-US" dirty="0"/>
          </a:p>
        </p:txBody>
      </p:sp>
      <p:sp>
        <p:nvSpPr>
          <p:cNvPr id="3" name="Content Placeholder 2"/>
          <p:cNvSpPr>
            <a:spLocks noGrp="1"/>
          </p:cNvSpPr>
          <p:nvPr>
            <p:ph idx="1"/>
          </p:nvPr>
        </p:nvSpPr>
        <p:spPr>
          <a:xfrm>
            <a:off x="1154954" y="2455605"/>
            <a:ext cx="8825659" cy="3967317"/>
          </a:xfrm>
        </p:spPr>
        <p:txBody>
          <a:bodyPr>
            <a:normAutofit/>
          </a:bodyPr>
          <a:lstStyle/>
          <a:p>
            <a:pPr>
              <a:buFont typeface="Wingdings" panose="05000000000000000000" pitchFamily="2" charset="2"/>
              <a:buChar char="q"/>
            </a:pPr>
            <a:r>
              <a:rPr lang="en-US" dirty="0" smtClean="0"/>
              <a:t>Iterate over the index_&lt;year&gt;.csv files and extract the OBJECT_ID. </a:t>
            </a:r>
            <a:endParaRPr lang="en-US" dirty="0"/>
          </a:p>
          <a:p>
            <a:pPr>
              <a:buFont typeface="Wingdings" panose="05000000000000000000" pitchFamily="2" charset="2"/>
              <a:buChar char="q"/>
            </a:pPr>
            <a:r>
              <a:rPr lang="en-US" dirty="0" smtClean="0"/>
              <a:t>Combine the </a:t>
            </a:r>
            <a:r>
              <a:rPr lang="en-US" dirty="0" err="1" smtClean="0"/>
              <a:t>object_id</a:t>
            </a:r>
            <a:r>
              <a:rPr lang="en-US" dirty="0" smtClean="0"/>
              <a:t> with ‘_public.xml’. This gives the Key to query the individual XML forms.</a:t>
            </a:r>
          </a:p>
          <a:p>
            <a:pPr>
              <a:buFont typeface="Wingdings" panose="05000000000000000000" pitchFamily="2" charset="2"/>
              <a:buChar char="q"/>
            </a:pPr>
            <a:r>
              <a:rPr lang="en-US" dirty="0" smtClean="0"/>
              <a:t>Create a file with each line consisting of a single &lt;</a:t>
            </a:r>
            <a:r>
              <a:rPr lang="en-US" dirty="0" err="1" smtClean="0"/>
              <a:t>object_id</a:t>
            </a:r>
            <a:r>
              <a:rPr lang="en-US" dirty="0" smtClean="0"/>
              <a:t>&gt;_public.xml</a:t>
            </a:r>
          </a:p>
          <a:p>
            <a:pPr>
              <a:buFont typeface="Wingdings" panose="05000000000000000000" pitchFamily="2" charset="2"/>
              <a:buChar char="q"/>
            </a:pPr>
            <a:r>
              <a:rPr lang="en-US" dirty="0" smtClean="0"/>
              <a:t>I used Apache Spark on Amazon’s Elastic </a:t>
            </a:r>
            <a:r>
              <a:rPr lang="en-US" dirty="0" err="1" smtClean="0"/>
              <a:t>MapReduce</a:t>
            </a:r>
            <a:r>
              <a:rPr lang="en-US" dirty="0" smtClean="0"/>
              <a:t> service to parse the XML files in a distributed manner.</a:t>
            </a:r>
          </a:p>
          <a:p>
            <a:pPr>
              <a:buFont typeface="Wingdings" panose="05000000000000000000" pitchFamily="2" charset="2"/>
              <a:buChar char="q"/>
            </a:pPr>
            <a:r>
              <a:rPr lang="en-US" dirty="0" smtClean="0"/>
              <a:t>Get a handle of the irs-form-990 bucket using </a:t>
            </a:r>
            <a:r>
              <a:rPr lang="en-US" b="1" dirty="0" err="1" smtClean="0"/>
              <a:t>boto</a:t>
            </a:r>
            <a:r>
              <a:rPr lang="en-US" dirty="0" smtClean="0"/>
              <a:t> (a python lib). Individual xml forms can then be extracted using the .</a:t>
            </a:r>
            <a:r>
              <a:rPr lang="en-US" dirty="0" err="1" smtClean="0"/>
              <a:t>get_key</a:t>
            </a:r>
            <a:r>
              <a:rPr lang="en-US" dirty="0" smtClean="0"/>
              <a:t>(URI) method</a:t>
            </a:r>
          </a:p>
          <a:p>
            <a:pPr>
              <a:buFont typeface="Wingdings" panose="05000000000000000000" pitchFamily="2" charset="2"/>
              <a:buChar char="q"/>
            </a:pPr>
            <a:r>
              <a:rPr lang="en-US" dirty="0" smtClean="0"/>
              <a:t>Use the .</a:t>
            </a:r>
            <a:r>
              <a:rPr lang="en-US" dirty="0" err="1" smtClean="0"/>
              <a:t>get_contents_as_string</a:t>
            </a:r>
            <a:r>
              <a:rPr lang="en-US" dirty="0" smtClean="0"/>
              <a:t>() method on the key to get the XML form in String format</a:t>
            </a:r>
          </a:p>
        </p:txBody>
      </p:sp>
    </p:spTree>
    <p:extLst>
      <p:ext uri="{BB962C8B-B14F-4D97-AF65-F5344CB8AC3E}">
        <p14:creationId xmlns:p14="http://schemas.microsoft.com/office/powerpoint/2010/main" val="3960623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07923" y="487106"/>
            <a:ext cx="8824913" cy="6304525"/>
          </a:xfrm>
        </p:spPr>
        <p:txBody>
          <a:bodyPr>
            <a:normAutofit/>
          </a:bodyPr>
          <a:lstStyle/>
          <a:p>
            <a:pPr>
              <a:buFont typeface="Wingdings" panose="05000000000000000000" pitchFamily="2" charset="2"/>
              <a:buChar char="q"/>
            </a:pPr>
            <a:r>
              <a:rPr lang="en-US" dirty="0" smtClean="0"/>
              <a:t>Use </a:t>
            </a:r>
            <a:r>
              <a:rPr lang="en-US" dirty="0" err="1" smtClean="0"/>
              <a:t>xml.etree.cElementTree</a:t>
            </a:r>
            <a:r>
              <a:rPr lang="en-US" dirty="0" smtClean="0"/>
              <a:t> Toolkit to parse the XML for further processing</a:t>
            </a:r>
          </a:p>
          <a:p>
            <a:pPr>
              <a:buFont typeface="Wingdings" panose="05000000000000000000" pitchFamily="2" charset="2"/>
              <a:buChar char="q"/>
            </a:pPr>
            <a:r>
              <a:rPr lang="en-US" dirty="0" smtClean="0"/>
              <a:t>Create an </a:t>
            </a:r>
            <a:r>
              <a:rPr lang="en-US" dirty="0" err="1" smtClean="0"/>
              <a:t>elementTree</a:t>
            </a:r>
            <a:r>
              <a:rPr lang="en-US" dirty="0" smtClean="0"/>
              <a:t> reference using the URI extracted from the index file in the previous step</a:t>
            </a:r>
          </a:p>
          <a:p>
            <a:pPr>
              <a:buFont typeface="Wingdings" panose="05000000000000000000" pitchFamily="2" charset="2"/>
              <a:buChar char="q"/>
            </a:pPr>
            <a:r>
              <a:rPr lang="en-US" dirty="0" smtClean="0"/>
              <a:t>The namespace of the XML is : "//{</a:t>
            </a:r>
            <a:r>
              <a:rPr lang="en-US" dirty="0"/>
              <a:t>http://www.irs.gov/</a:t>
            </a:r>
            <a:r>
              <a:rPr lang="en-US" dirty="0" err="1"/>
              <a:t>efile</a:t>
            </a:r>
            <a:r>
              <a:rPr lang="en-US" dirty="0" smtClean="0"/>
              <a:t>}“ </a:t>
            </a:r>
            <a:endParaRPr lang="en-US" dirty="0"/>
          </a:p>
          <a:p>
            <a:pPr>
              <a:buFont typeface="Wingdings" panose="05000000000000000000" pitchFamily="2" charset="2"/>
              <a:buChar char="q"/>
            </a:pPr>
            <a:r>
              <a:rPr lang="en-US" dirty="0" smtClean="0"/>
              <a:t>Use the .find() method on the tree to find interesting elements</a:t>
            </a:r>
          </a:p>
          <a:p>
            <a:pPr lvl="1">
              <a:buFont typeface="Wingdings" panose="05000000000000000000" pitchFamily="2" charset="2"/>
              <a:buChar char="q"/>
            </a:pPr>
            <a:r>
              <a:rPr lang="en-US" dirty="0" err="1" smtClean="0"/>
              <a:t>E.g</a:t>
            </a:r>
            <a:r>
              <a:rPr lang="en-US" dirty="0" smtClean="0"/>
              <a:t> filer </a:t>
            </a:r>
            <a:r>
              <a:rPr lang="en-US" dirty="0"/>
              <a:t>= </a:t>
            </a:r>
            <a:r>
              <a:rPr lang="en-US" dirty="0" err="1"/>
              <a:t>tree.find</a:t>
            </a:r>
            <a:r>
              <a:rPr lang="en-US" dirty="0"/>
              <a:t>(</a:t>
            </a:r>
            <a:r>
              <a:rPr lang="en-US" dirty="0" err="1"/>
              <a:t>namespace+"Filer</a:t>
            </a:r>
            <a:r>
              <a:rPr lang="en-US" dirty="0" smtClean="0"/>
              <a:t>")</a:t>
            </a:r>
          </a:p>
          <a:p>
            <a:pPr lvl="1">
              <a:buFont typeface="Wingdings" panose="05000000000000000000" pitchFamily="2" charset="2"/>
              <a:buChar char="q"/>
            </a:pPr>
            <a:r>
              <a:rPr lang="en-US" dirty="0" smtClean="0"/>
              <a:t>Find the EIN and STATE data inside Filer element</a:t>
            </a:r>
          </a:p>
          <a:p>
            <a:pPr>
              <a:buFont typeface="Wingdings" panose="05000000000000000000" pitchFamily="2" charset="2"/>
              <a:buChar char="q"/>
            </a:pPr>
            <a:r>
              <a:rPr lang="en-US" dirty="0" smtClean="0"/>
              <a:t>Since we know that STATE element tag can have slightly different names in different XML Forms I searched for the substring ‘state’ in the tag name.</a:t>
            </a:r>
            <a:endParaRPr lang="en-US" dirty="0"/>
          </a:p>
          <a:p>
            <a:pPr>
              <a:buFont typeface="Wingdings" panose="05000000000000000000" pitchFamily="2" charset="2"/>
              <a:buChar char="q"/>
            </a:pPr>
            <a:r>
              <a:rPr lang="en-US" dirty="0" smtClean="0"/>
              <a:t>Now, Total Revenue is contained inside </a:t>
            </a:r>
            <a:r>
              <a:rPr lang="en-US" dirty="0" err="1" smtClean="0"/>
              <a:t>ReturnHeader</a:t>
            </a:r>
            <a:r>
              <a:rPr lang="en-US" dirty="0" smtClean="0"/>
              <a:t> -&gt; IRS990**.</a:t>
            </a:r>
          </a:p>
          <a:p>
            <a:pPr>
              <a:buFont typeface="Wingdings" panose="05000000000000000000" pitchFamily="2" charset="2"/>
              <a:buChar char="q"/>
            </a:pPr>
            <a:r>
              <a:rPr lang="en-US" dirty="0" smtClean="0"/>
              <a:t>Some forms have both previous year’s &amp; current year’s total revenue while some only have total revenue. I handle this case similar to the STATE element discussed above.</a:t>
            </a:r>
          </a:p>
          <a:p>
            <a:pPr>
              <a:buFont typeface="Wingdings" panose="05000000000000000000" pitchFamily="2" charset="2"/>
              <a:buChar char="q"/>
            </a:pPr>
            <a:r>
              <a:rPr lang="en-US" dirty="0" smtClean="0"/>
              <a:t>Finally create a list consisting of EIN, STATE and TOTALREVENUE information.</a:t>
            </a:r>
          </a:p>
          <a:p>
            <a:pPr>
              <a:buFont typeface="Wingdings" panose="05000000000000000000" pitchFamily="2" charset="2"/>
              <a:buChar char="q"/>
            </a:pPr>
            <a:r>
              <a:rPr lang="en-US" dirty="0" smtClean="0"/>
              <a:t>This list will be passed to the Map Reduce tasks of the AWS EMR.</a:t>
            </a:r>
            <a:endParaRPr lang="en-US" dirty="0"/>
          </a:p>
        </p:txBody>
      </p:sp>
    </p:spTree>
    <p:extLst>
      <p:ext uri="{BB962C8B-B14F-4D97-AF65-F5344CB8AC3E}">
        <p14:creationId xmlns:p14="http://schemas.microsoft.com/office/powerpoint/2010/main" val="2149823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XML using EMR with SPARK</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I used a cluster of 1 master node and 16 core nodes for processing.</a:t>
            </a:r>
          </a:p>
          <a:p>
            <a:pPr>
              <a:buFont typeface="Wingdings" panose="05000000000000000000" pitchFamily="2" charset="2"/>
              <a:buChar char="q"/>
            </a:pPr>
            <a:endParaRPr lang="en-US" dirty="0"/>
          </a:p>
        </p:txBody>
      </p:sp>
      <p:pic>
        <p:nvPicPr>
          <p:cNvPr id="5" name="Picture 4"/>
          <p:cNvPicPr>
            <a:picLocks noChangeAspect="1"/>
          </p:cNvPicPr>
          <p:nvPr/>
        </p:nvPicPr>
        <p:blipFill>
          <a:blip r:embed="rId2"/>
          <a:stretch>
            <a:fillRect/>
          </a:stretch>
        </p:blipFill>
        <p:spPr>
          <a:xfrm>
            <a:off x="1222426" y="2918798"/>
            <a:ext cx="9953625" cy="3571875"/>
          </a:xfrm>
          <a:prstGeom prst="rect">
            <a:avLst/>
          </a:prstGeom>
        </p:spPr>
      </p:pic>
    </p:spTree>
    <p:extLst>
      <p:ext uri="{BB962C8B-B14F-4D97-AF65-F5344CB8AC3E}">
        <p14:creationId xmlns:p14="http://schemas.microsoft.com/office/powerpoint/2010/main" val="3691027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52167" y="464983"/>
            <a:ext cx="9402098" cy="5972688"/>
          </a:xfrm>
        </p:spPr>
        <p:txBody>
          <a:bodyPr>
            <a:normAutofit/>
          </a:bodyPr>
          <a:lstStyle/>
          <a:p>
            <a:pPr>
              <a:buFont typeface="Wingdings" panose="05000000000000000000" pitchFamily="2" charset="2"/>
              <a:buChar char="q"/>
            </a:pPr>
            <a:r>
              <a:rPr lang="en-US" dirty="0" smtClean="0"/>
              <a:t>Create an RDD from the processed index csv files.</a:t>
            </a:r>
          </a:p>
          <a:p>
            <a:pPr>
              <a:buFont typeface="Wingdings" panose="05000000000000000000" pitchFamily="2" charset="2"/>
              <a:buChar char="q"/>
            </a:pPr>
            <a:r>
              <a:rPr lang="en-US" dirty="0" smtClean="0"/>
              <a:t>Repartition the RDD into N blocks (Default 100).</a:t>
            </a:r>
          </a:p>
          <a:p>
            <a:pPr>
              <a:buFont typeface="Wingdings" panose="05000000000000000000" pitchFamily="2" charset="2"/>
              <a:buChar char="q"/>
            </a:pPr>
            <a:r>
              <a:rPr lang="en-US" dirty="0" smtClean="0"/>
              <a:t>The blocks then pass through mapping phase using UDF </a:t>
            </a:r>
            <a:r>
              <a:rPr lang="en-US" dirty="0" err="1" smtClean="0"/>
              <a:t>getCsvForPartition</a:t>
            </a:r>
            <a:r>
              <a:rPr lang="en-US" dirty="0" smtClean="0"/>
              <a:t>(). This function uses the </a:t>
            </a:r>
            <a:r>
              <a:rPr lang="en-US" dirty="0" err="1" smtClean="0"/>
              <a:t>boto</a:t>
            </a:r>
            <a:r>
              <a:rPr lang="en-US" dirty="0" smtClean="0"/>
              <a:t> library to obtain individual XML files and extracts the data using </a:t>
            </a:r>
            <a:r>
              <a:rPr lang="en-US" dirty="0" err="1" smtClean="0"/>
              <a:t>ElementTree</a:t>
            </a:r>
            <a:r>
              <a:rPr lang="en-US" dirty="0" smtClean="0"/>
              <a:t> toolkit.</a:t>
            </a:r>
          </a:p>
          <a:p>
            <a:pPr>
              <a:buFont typeface="Wingdings" panose="05000000000000000000" pitchFamily="2" charset="2"/>
              <a:buChar char="q"/>
            </a:pPr>
            <a:r>
              <a:rPr lang="en-US" dirty="0" smtClean="0"/>
              <a:t>Finally combine all results from the mapper phase and save it to private S3 bucket (My S3 </a:t>
            </a:r>
            <a:r>
              <a:rPr lang="en-US" dirty="0"/>
              <a:t>bucket being </a:t>
            </a:r>
            <a:r>
              <a:rPr lang="en-US" dirty="0" smtClean="0"/>
              <a:t>‘danny-irs990’)</a:t>
            </a:r>
          </a:p>
          <a:p>
            <a:pPr>
              <a:buFont typeface="Wingdings" panose="05000000000000000000" pitchFamily="2" charset="2"/>
              <a:buChar char="q"/>
            </a:pPr>
            <a:r>
              <a:rPr lang="en-US" dirty="0" smtClean="0"/>
              <a:t>Working code :</a:t>
            </a:r>
          </a:p>
          <a:p>
            <a:pPr marL="0" indent="0">
              <a:buNone/>
            </a:pPr>
            <a:r>
              <a:rPr lang="en-US" dirty="0" smtClean="0"/>
              <a:t>	</a:t>
            </a:r>
            <a:r>
              <a:rPr lang="en-US" sz="1600" b="1" dirty="0" err="1" smtClean="0"/>
              <a:t>indexcsv.rdd.repartition</a:t>
            </a:r>
            <a:r>
              <a:rPr lang="en-US" sz="1600" b="1" dirty="0" smtClean="0"/>
              <a:t>(partitions</a:t>
            </a:r>
            <a:r>
              <a:rPr lang="en-US" sz="1600" b="1" dirty="0"/>
              <a:t>).\</a:t>
            </a:r>
          </a:p>
          <a:p>
            <a:pPr marL="0" indent="0">
              <a:buNone/>
            </a:pPr>
            <a:r>
              <a:rPr lang="en-US" sz="1600" b="1" dirty="0" smtClean="0"/>
              <a:t>	</a:t>
            </a:r>
            <a:r>
              <a:rPr lang="en-US" sz="1600" b="1" dirty="0" err="1" smtClean="0"/>
              <a:t>mapPartitions</a:t>
            </a:r>
            <a:r>
              <a:rPr lang="en-US" sz="1600" b="1" dirty="0" smtClean="0"/>
              <a:t>(lambda </a:t>
            </a:r>
            <a:r>
              <a:rPr lang="en-US" sz="1600" b="1" dirty="0"/>
              <a:t>a:getCsvForPartition(a)).\</a:t>
            </a:r>
          </a:p>
          <a:p>
            <a:pPr marL="0" indent="0">
              <a:buNone/>
            </a:pPr>
            <a:r>
              <a:rPr lang="en-US" sz="1600" b="1" dirty="0" smtClean="0"/>
              <a:t>	</a:t>
            </a:r>
            <a:r>
              <a:rPr lang="en-US" sz="1600" b="1" dirty="0" err="1" smtClean="0"/>
              <a:t>reduceByKey</a:t>
            </a:r>
            <a:r>
              <a:rPr lang="en-US" sz="1600" b="1" dirty="0" smtClean="0"/>
              <a:t>(lambda </a:t>
            </a:r>
            <a:r>
              <a:rPr lang="en-US" sz="1600" b="1" dirty="0" err="1"/>
              <a:t>x,y</a:t>
            </a:r>
            <a:r>
              <a:rPr lang="en-US" sz="1600" b="1" dirty="0"/>
              <a:t> : x</a:t>
            </a:r>
            <a:r>
              <a:rPr lang="en-US" sz="1600" b="1" dirty="0" smtClean="0"/>
              <a:t>)</a:t>
            </a:r>
          </a:p>
          <a:p>
            <a:pPr>
              <a:buFont typeface="Wingdings" panose="05000000000000000000" pitchFamily="2" charset="2"/>
              <a:buChar char="q"/>
            </a:pPr>
            <a:r>
              <a:rPr lang="en-US" dirty="0" smtClean="0"/>
              <a:t>The data is saved in csv format with the following structure :</a:t>
            </a:r>
          </a:p>
          <a:p>
            <a:pPr marL="0" indent="0">
              <a:buNone/>
            </a:pPr>
            <a:r>
              <a:rPr lang="en-US" dirty="0"/>
              <a:t>	</a:t>
            </a:r>
            <a:r>
              <a:rPr lang="en-US" dirty="0" err="1" smtClean="0"/>
              <a:t>Ein</a:t>
            </a:r>
            <a:r>
              <a:rPr lang="en-US" dirty="0" smtClean="0"/>
              <a:t>, state, total revenue, year</a:t>
            </a:r>
          </a:p>
          <a:p>
            <a:pPr>
              <a:buFont typeface="Wingdings" panose="05000000000000000000" pitchFamily="2" charset="2"/>
              <a:buChar char="q"/>
            </a:pPr>
            <a:r>
              <a:rPr lang="en-US" dirty="0" smtClean="0"/>
              <a:t>Using this data we can calculate the Year-over-year total revenue growth nationally and by state.</a:t>
            </a:r>
            <a:endParaRPr lang="en-US" dirty="0"/>
          </a:p>
        </p:txBody>
      </p:sp>
    </p:spTree>
    <p:extLst>
      <p:ext uri="{BB962C8B-B14F-4D97-AF65-F5344CB8AC3E}">
        <p14:creationId xmlns:p14="http://schemas.microsoft.com/office/powerpoint/2010/main" val="19003235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Ion Boardroom</Template>
  <TotalTime>719</TotalTime>
  <Words>1008</Words>
  <Application>Microsoft Office PowerPoint</Application>
  <PresentationFormat>Widescreen</PresentationFormat>
  <Paragraphs>96</Paragraphs>
  <Slides>16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Century Gothic</vt:lpstr>
      <vt:lpstr>Wingdings</vt:lpstr>
      <vt:lpstr>Wingdings 3</vt:lpstr>
      <vt:lpstr>Ion Boardroom</vt:lpstr>
      <vt:lpstr>Microsoft Excel Worksheet</vt:lpstr>
      <vt:lpstr>Analyzing IRS990 Dataset</vt:lpstr>
      <vt:lpstr>IRS990 – Brief Description </vt:lpstr>
      <vt:lpstr>IRS Index File Structure</vt:lpstr>
      <vt:lpstr>Individual XML Form Structure</vt:lpstr>
      <vt:lpstr>PowerPoint Presentation</vt:lpstr>
      <vt:lpstr>My Approach</vt:lpstr>
      <vt:lpstr>PowerPoint Presentation</vt:lpstr>
      <vt:lpstr>Parsing XML using EMR with SPARK</vt:lpstr>
      <vt:lpstr>PowerPoint Presentation</vt:lpstr>
      <vt:lpstr>Performance and Results</vt:lpstr>
      <vt:lpstr>Year-Over-Year Revenue Growth Nationally</vt:lpstr>
      <vt:lpstr>YOY Revenue Growth Rate – AE to IN  </vt:lpstr>
      <vt:lpstr>YOY Revenue Growth Rate – KS to OH </vt:lpstr>
      <vt:lpstr>YOY Revenue Growth Rate – OK to WY</vt:lpstr>
      <vt:lpstr>Interesting Observations</vt:lpstr>
      <vt:lpstr>End Of Presenation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IRS990 Dataset</dc:title>
  <dc:creator>Daniyal Jahan Warsi</dc:creator>
  <cp:lastModifiedBy>Daniyal Jahan Warsi</cp:lastModifiedBy>
  <cp:revision>33</cp:revision>
  <dcterms:created xsi:type="dcterms:W3CDTF">2018-04-26T20:02:51Z</dcterms:created>
  <dcterms:modified xsi:type="dcterms:W3CDTF">2018-04-27T08:01:58Z</dcterms:modified>
</cp:coreProperties>
</file>