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1"/>
  </p:notesMasterIdLst>
  <p:sldIdLst>
    <p:sldId id="271" r:id="rId2"/>
    <p:sldId id="272" r:id="rId3"/>
    <p:sldId id="299" r:id="rId4"/>
    <p:sldId id="257" r:id="rId5"/>
    <p:sldId id="285" r:id="rId6"/>
    <p:sldId id="258" r:id="rId7"/>
    <p:sldId id="259" r:id="rId8"/>
    <p:sldId id="300" r:id="rId9"/>
    <p:sldId id="260" r:id="rId10"/>
    <p:sldId id="261" r:id="rId11"/>
    <p:sldId id="286" r:id="rId12"/>
    <p:sldId id="287" r:id="rId13"/>
    <p:sldId id="288" r:id="rId14"/>
    <p:sldId id="289" r:id="rId15"/>
    <p:sldId id="290" r:id="rId16"/>
    <p:sldId id="291" r:id="rId17"/>
    <p:sldId id="304" r:id="rId18"/>
    <p:sldId id="292" r:id="rId19"/>
    <p:sldId id="293" r:id="rId20"/>
    <p:sldId id="301" r:id="rId21"/>
    <p:sldId id="294" r:id="rId22"/>
    <p:sldId id="295" r:id="rId23"/>
    <p:sldId id="302" r:id="rId24"/>
    <p:sldId id="296" r:id="rId25"/>
    <p:sldId id="306" r:id="rId26"/>
    <p:sldId id="297" r:id="rId27"/>
    <p:sldId id="305" r:id="rId28"/>
    <p:sldId id="303" r:id="rId29"/>
    <p:sldId id="29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100" d="100"/>
          <a:sy n="100" d="100"/>
        </p:scale>
        <p:origin x="-1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30124-9EEA-4D84-96A8-F74889F5D23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C1CBE-36F2-4FE6-A907-8EE3A5660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5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1CBE-36F2-4FE6-A907-8EE3A5660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3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4885-B3DB-4499-BEF0-371686AE461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D908-0DB6-404C-92CC-14A24C12751A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64E3-92AB-4024-BC7B-3F2BA485744E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B3B6-A217-4CF9-A75A-5F68D636DF43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80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2A0-EFE8-42B5-ADE9-30D3A1E14964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FEAF-BD38-4364-A80A-20D6001E3B51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5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7C3-7C28-4C8E-B5B3-3CA36C8D1041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3AC8-7B0B-400B-A2CD-6CAAAF16D08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C6EC-31CA-4C57-86C5-88A8D4B12A5E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883-95BF-48EB-8078-6B7AD537AB0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7286-4CDB-4B4B-BF2D-CB174A8926B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66E-57C1-443F-96B4-E4E8AEFA312C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6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D08A-9742-4878-A2CE-393118300375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A5F6-475B-45D2-ADDD-7637DC7F7F8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E77D-D4C2-4491-9FD3-BA562804BD2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6F4D-B0E8-4EE9-B551-0713D308228E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C96-8189-4AFE-9213-3DB279F1BD8C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3AC1C2-EFB5-4AF5-A8EC-BB0284241582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215" y="286604"/>
            <a:ext cx="6620968" cy="3043450"/>
          </a:xfrm>
        </p:spPr>
        <p:txBody>
          <a:bodyPr/>
          <a:lstStyle/>
          <a:p>
            <a:pPr algn="ctr"/>
            <a:r>
              <a:rPr lang="en-US" sz="4000" dirty="0" smtClean="0"/>
              <a:t>An </a:t>
            </a:r>
            <a:r>
              <a:rPr lang="en-US" sz="4000" dirty="0" smtClean="0"/>
              <a:t>Actor-based </a:t>
            </a:r>
            <a:r>
              <a:rPr lang="en-US" sz="4000" dirty="0" smtClean="0"/>
              <a:t>Modeling Language for Cyber-physical Systems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509686" y="3563097"/>
            <a:ext cx="366202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J</a:t>
            </a:r>
            <a:r>
              <a:rPr lang="en-US" dirty="0" err="1" smtClean="0"/>
              <a:t>ahandideh</a:t>
            </a:r>
            <a:endParaRPr lang="en-US" dirty="0" smtClean="0"/>
          </a:p>
          <a:p>
            <a:pPr algn="ctr"/>
            <a:endParaRPr lang="fa-IR" dirty="0" smtClean="0"/>
          </a:p>
          <a:p>
            <a:pPr algn="ctr"/>
            <a:r>
              <a:rPr lang="en-US" dirty="0" smtClean="0"/>
              <a:t>University of Tehran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Winter 2017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Statements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Discrete assignment </a:t>
            </a: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dVar</a:t>
            </a:r>
            <a:r>
              <a:rPr lang="en-US" b="1" dirty="0" smtClean="0">
                <a:solidFill>
                  <a:srgbClr val="FFFF00"/>
                </a:solidFill>
              </a:rPr>
              <a:t> = </a:t>
            </a:r>
            <a:r>
              <a:rPr lang="en-US" b="1" dirty="0" err="1" smtClean="0">
                <a:solidFill>
                  <a:srgbClr val="FFFF00"/>
                </a:solidFill>
              </a:rPr>
              <a:t>dExpr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Continuous assignment</a:t>
            </a: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cVar</a:t>
            </a:r>
            <a:r>
              <a:rPr lang="en-US" b="1" dirty="0" smtClean="0">
                <a:solidFill>
                  <a:srgbClr val="FFFF00"/>
                </a:solidFill>
              </a:rPr>
              <a:t> = </a:t>
            </a:r>
            <a:r>
              <a:rPr lang="en-US" b="1" dirty="0" err="1" smtClean="0">
                <a:solidFill>
                  <a:srgbClr val="FFFF00"/>
                </a:solidFill>
              </a:rPr>
              <a:t>cExpr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Condition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if(</a:t>
            </a:r>
            <a:r>
              <a:rPr lang="en-US" b="1" dirty="0" err="1" smtClean="0">
                <a:solidFill>
                  <a:srgbClr val="FFFF00"/>
                </a:solidFill>
              </a:rPr>
              <a:t>dExpr</a:t>
            </a:r>
            <a:r>
              <a:rPr lang="en-US" b="1" dirty="0" smtClean="0">
                <a:solidFill>
                  <a:srgbClr val="FFFF00"/>
                </a:solidFill>
              </a:rPr>
              <a:t>) statements else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Send 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FF00"/>
                </a:solidFill>
              </a:rPr>
              <a:t>x.m</a:t>
            </a:r>
            <a:r>
              <a:rPr lang="en-US" b="1" dirty="0" smtClean="0">
                <a:solidFill>
                  <a:srgbClr val="FFFF00"/>
                </a:solidFill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Delay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delay(r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Continuous behavior</a:t>
            </a:r>
          </a:p>
          <a:p>
            <a:pPr lvl="1"/>
            <a:r>
              <a:rPr lang="en-US" b="1" dirty="0" err="1">
                <a:solidFill>
                  <a:srgbClr val="FFFF00"/>
                </a:solidFill>
              </a:rPr>
              <a:t>inv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cExpr</a:t>
            </a:r>
            <a:r>
              <a:rPr lang="en-US" b="1" dirty="0">
                <a:solidFill>
                  <a:srgbClr val="FFFF00"/>
                </a:solidFill>
              </a:rPr>
              <a:t>) ode guard(</a:t>
            </a:r>
            <a:r>
              <a:rPr lang="en-US" b="1" dirty="0" err="1">
                <a:solidFill>
                  <a:srgbClr val="FFFF00"/>
                </a:solidFill>
              </a:rPr>
              <a:t>cExpr</a:t>
            </a:r>
            <a:r>
              <a:rPr lang="en-US" b="1" dirty="0">
                <a:solidFill>
                  <a:srgbClr val="FFFF00"/>
                </a:solidFill>
              </a:rPr>
              <a:t>) statements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Beverage machine specification</a:t>
            </a:r>
          </a:p>
          <a:p>
            <a:pPr lvl="1"/>
            <a:r>
              <a:rPr lang="en-US" dirty="0" smtClean="0"/>
              <a:t>Offers two tea and coffee</a:t>
            </a:r>
          </a:p>
          <a:p>
            <a:pPr lvl="1"/>
            <a:r>
              <a:rPr lang="en-US" dirty="0" smtClean="0"/>
              <a:t>Temperature / Volume</a:t>
            </a:r>
          </a:p>
          <a:p>
            <a:pPr lvl="2"/>
            <a:r>
              <a:rPr lang="en-US" dirty="0" smtClean="0"/>
              <a:t>Tea: 100 / 300</a:t>
            </a:r>
          </a:p>
          <a:p>
            <a:pPr lvl="2"/>
            <a:r>
              <a:rPr lang="en-US" dirty="0" smtClean="0"/>
              <a:t>Coffee: 90 /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for modeling ordering behavior</a:t>
            </a:r>
          </a:p>
          <a:p>
            <a:endParaRPr lang="en-US" dirty="0"/>
          </a:p>
          <a:p>
            <a:r>
              <a:rPr lang="en-US" dirty="0" smtClean="0"/>
              <a:t>Machine as the main controller</a:t>
            </a:r>
          </a:p>
          <a:p>
            <a:endParaRPr lang="en-US" dirty="0"/>
          </a:p>
          <a:p>
            <a:r>
              <a:rPr lang="en-US" dirty="0" smtClean="0"/>
              <a:t>Heater for heating the drink</a:t>
            </a:r>
          </a:p>
          <a:p>
            <a:endParaRPr lang="en-US" dirty="0"/>
          </a:p>
          <a:p>
            <a:r>
              <a:rPr lang="en-US" dirty="0" smtClean="0"/>
              <a:t>Filler for filling the cup with the drink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644455"/>
              </p:ext>
            </p:extLst>
          </p:nvPr>
        </p:nvGraphicFramePr>
        <p:xfrm>
          <a:off x="1775612" y="1610418"/>
          <a:ext cx="4473575" cy="534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Document" r:id="rId3" imgW="3490206" imgH="4163324" progId="Word.Document.12">
                  <p:embed/>
                </p:oleObj>
              </mc:Choice>
              <mc:Fallback>
                <p:oleObj name="Document" r:id="rId3" imgW="3490206" imgH="41633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5612" y="1610418"/>
                        <a:ext cx="4473575" cy="534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0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Heater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551031"/>
              </p:ext>
            </p:extLst>
          </p:nvPr>
        </p:nvGraphicFramePr>
        <p:xfrm>
          <a:off x="1800085" y="1686283"/>
          <a:ext cx="4421563" cy="504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Document" r:id="rId3" imgW="3394767" imgH="3876136" progId="Word.Document.12">
                  <p:embed/>
                </p:oleObj>
              </mc:Choice>
              <mc:Fallback>
                <p:oleObj name="Document" r:id="rId3" imgW="3394767" imgH="3876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085" y="1686283"/>
                        <a:ext cx="4421563" cy="5049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72" y="1853248"/>
            <a:ext cx="5002056" cy="4543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Semantic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staged semantic</a:t>
                </a:r>
              </a:p>
              <a:p>
                <a:pPr lvl="1"/>
                <a:r>
                  <a:rPr lang="en-US" dirty="0" err="1" smtClean="0"/>
                  <a:t>HPalang</a:t>
                </a:r>
                <a:r>
                  <a:rPr lang="en-US" dirty="0" smtClean="0"/>
                  <a:t> to Transition system</a:t>
                </a:r>
              </a:p>
              <a:p>
                <a:pPr lvl="1"/>
                <a:r>
                  <a:rPr lang="en-US" dirty="0" smtClean="0"/>
                  <a:t>Transition system to hybrid automata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Global state</a:t>
                </a:r>
                <a:r>
                  <a:rPr lang="fa-IR" dirty="0" smtClean="0"/>
                  <a:t> 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𝑨𝒄𝒕𝒐𝒓𝑺𝒕𝒂𝒕𝒆</m:t>
                    </m:r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Actor </a:t>
                </a:r>
                <a:r>
                  <a:rPr lang="en-US" dirty="0" smtClean="0"/>
                  <a:t>state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Valuation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</a:rPr>
                      <m:t>𝒗</m:t>
                    </m:r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 smtClean="0"/>
                  <a:t>High </a:t>
                </a:r>
                <a:r>
                  <a:rPr lang="en-US" dirty="0" smtClean="0"/>
                  <a:t>priority and low priority </a:t>
                </a:r>
                <a:r>
                  <a:rPr lang="en-US" dirty="0" smtClean="0"/>
                  <a:t>queues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</a:rPr>
                          <m:t>𝒒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</a:rPr>
                          <m:t>𝒉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</a:rPr>
                          <m:t>𝒒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</a:rPr>
                          <m:t>𝒍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Statement </a:t>
                </a:r>
                <a:r>
                  <a:rPr lang="en-US" dirty="0" smtClean="0"/>
                  <a:t>queue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</a:rPr>
                      <m:t>𝝈</m:t>
                    </m:r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 smtClean="0"/>
                  <a:t>Continuous behaviors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</a:rPr>
                      <m:t>𝒄𝒔</m:t>
                    </m:r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63" t="-2180" b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Transitions </a:t>
                </a:r>
                <a:r>
                  <a:rPr lang="en-US" dirty="0" smtClean="0"/>
                  <a:t>are</a:t>
                </a:r>
                <a:r>
                  <a:rPr lang="en-US" dirty="0" smtClean="0"/>
                  <a:t> defined as </a:t>
                </a:r>
                <a:r>
                  <a:rPr lang="en-US" dirty="0" smtClean="0"/>
                  <a:t>SOS rules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Two kind of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</a:rPr>
                      <m:t>𝝉</m:t>
                    </m:r>
                  </m:oMath>
                </a14:m>
                <a:r>
                  <a:rPr lang="en-US" dirty="0" smtClean="0"/>
                  <a:t> transition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𝒈𝒖𝒂𝒓𝒅𝒆𝒅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dirty="0" smtClean="0"/>
                  <a:t>transition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4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39" y="4397867"/>
            <a:ext cx="5375683" cy="156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smtClean="0"/>
              <a:t>Semantic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805112"/>
            <a:ext cx="5089034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Transition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𝑻𝑺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,→,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set of global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is the smallest relation defined by SOS rules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 the initial state which</a:t>
                </a:r>
              </a:p>
              <a:p>
                <a:pPr lvl="2"/>
                <a:r>
                  <a:rPr lang="en-US" dirty="0" smtClean="0"/>
                  <a:t>Messages in main block are sent</a:t>
                </a:r>
              </a:p>
              <a:p>
                <a:pPr lvl="2"/>
                <a:r>
                  <a:rPr lang="en-US" dirty="0" smtClean="0"/>
                  <a:t>Initial values for discrete values are set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4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</a:t>
            </a:r>
            <a:r>
              <a:rPr lang="en-US" dirty="0" smtClean="0"/>
              <a:t>Automaton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Applying following rules to transition system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Prioritizing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transitions</a:t>
                </a:r>
              </a:p>
              <a:p>
                <a:pPr lvl="1"/>
                <a:r>
                  <a:rPr lang="en-US" dirty="0" smtClean="0"/>
                  <a:t>Merging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transitions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Hybrid </a:t>
                </a:r>
                <a:r>
                  <a:rPr lang="en-US" dirty="0" smtClean="0"/>
                  <a:t>Automaton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𝑯𝑨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𝑳𝒐𝒄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𝒍𝒐𝒄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set of all define continuous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initial values for continuous variables</a:t>
                </a:r>
              </a:p>
              <a:p>
                <a:pPr lvl="1"/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are defined by </a:t>
                </a:r>
                <a:r>
                  <a:rPr lang="en-US" dirty="0" smtClean="0"/>
                  <a:t>following </a:t>
                </a:r>
                <a:r>
                  <a:rPr lang="en-US" dirty="0" smtClean="0"/>
                  <a:t>SOS rule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4" t="-872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99" y="3197192"/>
            <a:ext cx="4527456" cy="19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Bridge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bridge specification</a:t>
            </a:r>
          </a:p>
          <a:p>
            <a:pPr lvl="1"/>
            <a:r>
              <a:rPr lang="en-US" dirty="0" smtClean="0"/>
              <a:t>Default status is raised</a:t>
            </a:r>
          </a:p>
          <a:p>
            <a:pPr lvl="1"/>
            <a:r>
              <a:rPr lang="en-US" dirty="0" smtClean="0"/>
              <a:t>When a car enters the bridge, start lowering</a:t>
            </a:r>
          </a:p>
          <a:p>
            <a:pPr lvl="1"/>
            <a:r>
              <a:rPr lang="en-US" dirty="0" smtClean="0"/>
              <a:t>When lowered, cars start passing</a:t>
            </a:r>
          </a:p>
          <a:p>
            <a:pPr lvl="1"/>
            <a:r>
              <a:rPr lang="en-US" dirty="0" smtClean="0"/>
              <a:t>When all cars are passed, start raising</a:t>
            </a:r>
          </a:p>
          <a:p>
            <a:pPr lvl="1"/>
            <a:endParaRPr lang="en-US" dirty="0"/>
          </a:p>
          <a:p>
            <a:r>
              <a:rPr lang="en-US" dirty="0" smtClean="0"/>
              <a:t>Actors</a:t>
            </a:r>
          </a:p>
          <a:p>
            <a:pPr lvl="1"/>
            <a:r>
              <a:rPr lang="en-US" dirty="0" err="1" smtClean="0"/>
              <a:t>CarDispatcher</a:t>
            </a:r>
            <a:endParaRPr lang="en-US" dirty="0" smtClean="0"/>
          </a:p>
          <a:p>
            <a:pPr lvl="1"/>
            <a:r>
              <a:rPr lang="en-US" dirty="0" err="1"/>
              <a:t>DrawBridge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DrawBridge</a:t>
            </a:r>
            <a:r>
              <a:rPr lang="en-US" dirty="0" smtClean="0"/>
              <a:t>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661297"/>
              </p:ext>
            </p:extLst>
          </p:nvPr>
        </p:nvGraphicFramePr>
        <p:xfrm>
          <a:off x="2349500" y="1427163"/>
          <a:ext cx="3671888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3" imgW="2861746" imgH="4200345" progId="Word.Document.12">
                  <p:embed/>
                </p:oleObj>
              </mc:Choice>
              <mc:Fallback>
                <p:oleObj name="Document" r:id="rId3" imgW="2861746" imgH="42003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1427163"/>
                        <a:ext cx="3671888" cy="538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9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DrawBridge</a:t>
            </a:r>
            <a:r>
              <a:rPr lang="en-US" dirty="0" smtClean="0"/>
              <a:t>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024254"/>
              </p:ext>
            </p:extLst>
          </p:nvPr>
        </p:nvGraphicFramePr>
        <p:xfrm>
          <a:off x="2349500" y="1500188"/>
          <a:ext cx="3671888" cy="538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Document" r:id="rId3" imgW="2861746" imgH="4193875" progId="Word.Document.12">
                  <p:embed/>
                </p:oleObj>
              </mc:Choice>
              <mc:Fallback>
                <p:oleObj name="Document" r:id="rId3" imgW="2861746" imgH="4193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1500188"/>
                        <a:ext cx="3671888" cy="538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3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DrawBridge</a:t>
            </a:r>
            <a:r>
              <a:rPr lang="en-US" dirty="0"/>
              <a:t> 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8" y="1937976"/>
            <a:ext cx="8922758" cy="40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smtClean="0"/>
              <a:t>Semantic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Conclusion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Actor-based language for CPS</a:t>
            </a:r>
          </a:p>
          <a:p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 smtClean="0"/>
              <a:t>of physical and cyber behaviors</a:t>
            </a:r>
          </a:p>
          <a:p>
            <a:endParaRPr lang="en-US" dirty="0"/>
          </a:p>
          <a:p>
            <a:r>
              <a:rPr lang="en-US" dirty="0" smtClean="0"/>
              <a:t>Defining network concepts</a:t>
            </a:r>
          </a:p>
          <a:p>
            <a:pPr lvl="1"/>
            <a:r>
              <a:rPr lang="en-US" dirty="0" smtClean="0"/>
              <a:t>Network delay</a:t>
            </a:r>
          </a:p>
          <a:p>
            <a:pPr lvl="1"/>
            <a:r>
              <a:rPr lang="en-US" dirty="0" smtClean="0"/>
              <a:t>Message deadline</a:t>
            </a:r>
          </a:p>
          <a:p>
            <a:pPr lvl="1"/>
            <a:endParaRPr lang="en-US" dirty="0"/>
          </a:p>
          <a:p>
            <a:r>
              <a:rPr lang="en-US" dirty="0" smtClean="0"/>
              <a:t>Looser restriction on continuous and discrete variable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smtClean="0"/>
              <a:t>Semantic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Cyber-Physical </a:t>
            </a:r>
            <a:r>
              <a:rPr lang="en-US" dirty="0" smtClean="0"/>
              <a:t>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CPSs are integration of</a:t>
            </a:r>
          </a:p>
          <a:p>
            <a:pPr lvl="1"/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Physical behaviors</a:t>
            </a:r>
          </a:p>
          <a:p>
            <a:pPr lvl="1"/>
            <a:endParaRPr lang="fa-IR" dirty="0" smtClean="0"/>
          </a:p>
          <a:p>
            <a:r>
              <a:rPr lang="en-US" dirty="0" smtClean="0"/>
              <a:t>Modeling interactions of these processes is a challenge</a:t>
            </a: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Automata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modeling language for CPSs</a:t>
            </a:r>
          </a:p>
          <a:p>
            <a:endParaRPr lang="en-US" dirty="0"/>
          </a:p>
          <a:p>
            <a:r>
              <a:rPr lang="en-US" dirty="0" smtClean="0"/>
              <a:t>Consist of </a:t>
            </a:r>
          </a:p>
          <a:p>
            <a:pPr lvl="1"/>
            <a:r>
              <a:rPr lang="en-US" dirty="0" smtClean="0"/>
              <a:t>Locations and transitions for modeling discrete behaviors</a:t>
            </a:r>
          </a:p>
          <a:p>
            <a:pPr lvl="1"/>
            <a:r>
              <a:rPr lang="en-US" dirty="0" smtClean="0"/>
              <a:t>Differential equations for modeling continuous behaviors</a:t>
            </a:r>
          </a:p>
          <a:p>
            <a:pPr marL="457207" lvl="1" indent="0">
              <a:buNone/>
            </a:pPr>
            <a:endParaRPr lang="fa-IR" dirty="0" smtClean="0"/>
          </a:p>
          <a:p>
            <a:r>
              <a:rPr lang="en-US" dirty="0" smtClean="0"/>
              <a:t>Hard to model network communication and complex computations.</a:t>
            </a: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CPSs </a:t>
            </a:r>
            <a:r>
              <a:rPr lang="en-US" dirty="0"/>
              <a:t>c</a:t>
            </a:r>
            <a:r>
              <a:rPr lang="en-US" dirty="0" smtClean="0"/>
              <a:t>ontrollers communicate through networks with each other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Actors are unit of computations</a:t>
            </a:r>
          </a:p>
          <a:p>
            <a:pPr lvl="1"/>
            <a:r>
              <a:rPr lang="en-US" dirty="0" smtClean="0"/>
              <a:t>Execute concurrently</a:t>
            </a:r>
          </a:p>
          <a:p>
            <a:pPr lvl="1"/>
            <a:r>
              <a:rPr lang="en-US" dirty="0" smtClean="0"/>
              <a:t>Communicate through asynchronous message passing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Rebeca an actor-based language </a:t>
            </a:r>
          </a:p>
          <a:p>
            <a:pPr lvl="1"/>
            <a:r>
              <a:rPr lang="en-US" dirty="0" smtClean="0"/>
              <a:t>Computation time</a:t>
            </a:r>
          </a:p>
          <a:p>
            <a:pPr lvl="1"/>
            <a:r>
              <a:rPr lang="en-US" dirty="0" smtClean="0"/>
              <a:t>Network delay</a:t>
            </a:r>
          </a:p>
          <a:p>
            <a:pPr lvl="1"/>
            <a:r>
              <a:rPr lang="en-US" dirty="0" smtClean="0"/>
              <a:t>Message deadline</a:t>
            </a:r>
          </a:p>
          <a:p>
            <a:pPr lvl="1"/>
            <a:r>
              <a:rPr lang="en-US" dirty="0" smtClean="0"/>
              <a:t>No continuous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HPalang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HPlanag</a:t>
            </a:r>
            <a:r>
              <a:rPr lang="en-US" dirty="0" smtClean="0"/>
              <a:t> modeling language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Palang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 smtClean="0"/>
              <a:t>based on </a:t>
            </a:r>
            <a:r>
              <a:rPr lang="en-US" dirty="0"/>
              <a:t>h</a:t>
            </a:r>
            <a:r>
              <a:rPr lang="en-US" dirty="0" smtClean="0"/>
              <a:t>ybrid automata</a:t>
            </a:r>
          </a:p>
          <a:p>
            <a:pPr lvl="1"/>
            <a:r>
              <a:rPr lang="en-US" dirty="0" smtClean="0"/>
              <a:t>Actor-based and asynchronous message passing</a:t>
            </a:r>
          </a:p>
          <a:p>
            <a:pPr lvl="1"/>
            <a:r>
              <a:rPr lang="en-US" dirty="0" smtClean="0"/>
              <a:t>Modeling continuous behaviors</a:t>
            </a:r>
          </a:p>
          <a:p>
            <a:pPr lvl="1"/>
            <a:r>
              <a:rPr lang="en-US" dirty="0" smtClean="0"/>
              <a:t>Modeling computation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Syntax</a:t>
            </a:r>
          </a:p>
          <a:p>
            <a:endParaRPr lang="en-US" dirty="0" smtClean="0"/>
          </a:p>
          <a:p>
            <a:r>
              <a:rPr lang="en-US" dirty="0" smtClean="0"/>
              <a:t>Semantic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87261"/>
            <a:ext cx="6711654" cy="46611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model is consist of </a:t>
            </a:r>
          </a:p>
          <a:p>
            <a:pPr lvl="1"/>
            <a:r>
              <a:rPr lang="en-US" dirty="0" smtClean="0"/>
              <a:t>A number of Actor declarations</a:t>
            </a:r>
          </a:p>
          <a:p>
            <a:pPr lvl="1"/>
            <a:r>
              <a:rPr lang="en-US" dirty="0" smtClean="0"/>
              <a:t>A main block specifying initial messages to actors</a:t>
            </a:r>
          </a:p>
          <a:p>
            <a:endParaRPr lang="en-US" dirty="0" smtClean="0"/>
          </a:p>
          <a:p>
            <a:r>
              <a:rPr lang="en-US" dirty="0" smtClean="0"/>
              <a:t>An Actor declaration is consist of </a:t>
            </a:r>
          </a:p>
          <a:p>
            <a:pPr lvl="1"/>
            <a:r>
              <a:rPr lang="en-US" dirty="0" smtClean="0"/>
              <a:t>An identifier</a:t>
            </a:r>
          </a:p>
          <a:p>
            <a:pPr lvl="1"/>
            <a:r>
              <a:rPr lang="en-US" dirty="0" smtClean="0"/>
              <a:t>A number of variable (discrete or continuous)</a:t>
            </a:r>
          </a:p>
          <a:p>
            <a:pPr lvl="1"/>
            <a:r>
              <a:rPr lang="en-US" dirty="0" smtClean="0"/>
              <a:t>A number of method</a:t>
            </a:r>
            <a:endParaRPr lang="fa-IR" dirty="0"/>
          </a:p>
          <a:p>
            <a:pPr lvl="1"/>
            <a:endParaRPr lang="en-US" dirty="0" smtClean="0"/>
          </a:p>
          <a:p>
            <a:r>
              <a:rPr lang="en-US" dirty="0"/>
              <a:t>A method has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A sequence of statements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3660</TotalTime>
  <Words>460</Words>
  <Application>Microsoft Office PowerPoint</Application>
  <PresentationFormat>On-screen Show (4:3)</PresentationFormat>
  <Paragraphs>226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Document</vt:lpstr>
      <vt:lpstr>Microsoft Word Document</vt:lpstr>
      <vt:lpstr>An Actor-based Modeling Language for Cyber-physical Systems </vt:lpstr>
      <vt:lpstr>Outline</vt:lpstr>
      <vt:lpstr>Outline</vt:lpstr>
      <vt:lpstr>Cyber-Physical Systems </vt:lpstr>
      <vt:lpstr>Hybrid Automata </vt:lpstr>
      <vt:lpstr>Actor-based Model</vt:lpstr>
      <vt:lpstr>HPalang</vt:lpstr>
      <vt:lpstr>Outline</vt:lpstr>
      <vt:lpstr>Syntax </vt:lpstr>
      <vt:lpstr>Statements </vt:lpstr>
      <vt:lpstr>Statements</vt:lpstr>
      <vt:lpstr>Example</vt:lpstr>
      <vt:lpstr>Actors</vt:lpstr>
      <vt:lpstr>Machine Actor</vt:lpstr>
      <vt:lpstr>Heater Actor</vt:lpstr>
      <vt:lpstr>Translation</vt:lpstr>
      <vt:lpstr>Outline</vt:lpstr>
      <vt:lpstr>Semantic</vt:lpstr>
      <vt:lpstr>Transitions</vt:lpstr>
      <vt:lpstr>Transitions</vt:lpstr>
      <vt:lpstr>Transition system</vt:lpstr>
      <vt:lpstr>Hybrid Automaton</vt:lpstr>
      <vt:lpstr>Hybrid Automaton</vt:lpstr>
      <vt:lpstr>Draw Bridge Example</vt:lpstr>
      <vt:lpstr>DrawBridge Actor</vt:lpstr>
      <vt:lpstr>DrawBridge Actor</vt:lpstr>
      <vt:lpstr>DrawBridge Actor</vt:lpstr>
      <vt:lpstr>Outline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303</cp:revision>
  <dcterms:created xsi:type="dcterms:W3CDTF">2016-06-22T06:47:43Z</dcterms:created>
  <dcterms:modified xsi:type="dcterms:W3CDTF">2017-01-23T18:32:02Z</dcterms:modified>
</cp:coreProperties>
</file>