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-87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86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02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50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66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42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6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03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0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3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97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E13E-B342-4DF8-B70B-FE89BD7C7120}" type="datetimeFigureOut">
              <a:rPr lang="en-GB" smtClean="0"/>
              <a:t>12/09/2016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A39E-72EA-4086-9D32-4F2187374B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0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818918" y="2101377"/>
            <a:ext cx="678180" cy="288925"/>
          </a:xfrm>
          <a:custGeom>
            <a:avLst/>
            <a:gdLst/>
            <a:ahLst/>
            <a:cxnLst/>
            <a:rect l="l" t="t" r="r" b="b"/>
            <a:pathLst>
              <a:path w="678179" h="288925">
                <a:moveTo>
                  <a:pt x="0" y="288929"/>
                </a:moveTo>
                <a:lnTo>
                  <a:pt x="677869" y="288929"/>
                </a:lnTo>
                <a:lnTo>
                  <a:pt x="677869" y="0"/>
                </a:lnTo>
                <a:lnTo>
                  <a:pt x="0" y="0"/>
                </a:lnTo>
                <a:lnTo>
                  <a:pt x="0" y="28892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4"/>
          <p:cNvSpPr/>
          <p:nvPr/>
        </p:nvSpPr>
        <p:spPr>
          <a:xfrm>
            <a:off x="3317162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/>
          <p:cNvSpPr/>
          <p:nvPr/>
        </p:nvSpPr>
        <p:spPr>
          <a:xfrm>
            <a:off x="3317162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6"/>
          <p:cNvSpPr/>
          <p:nvPr/>
        </p:nvSpPr>
        <p:spPr>
          <a:xfrm>
            <a:off x="3317162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/>
          <p:cNvSpPr/>
          <p:nvPr/>
        </p:nvSpPr>
        <p:spPr>
          <a:xfrm>
            <a:off x="3317162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8"/>
          <p:cNvSpPr/>
          <p:nvPr/>
        </p:nvSpPr>
        <p:spPr>
          <a:xfrm>
            <a:off x="6125527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/>
          <p:cNvSpPr/>
          <p:nvPr/>
        </p:nvSpPr>
        <p:spPr>
          <a:xfrm>
            <a:off x="6125527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0"/>
          <p:cNvSpPr/>
          <p:nvPr/>
        </p:nvSpPr>
        <p:spPr>
          <a:xfrm>
            <a:off x="6125527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1"/>
          <p:cNvSpPr/>
          <p:nvPr/>
        </p:nvSpPr>
        <p:spPr>
          <a:xfrm>
            <a:off x="6125527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2"/>
          <p:cNvSpPr/>
          <p:nvPr/>
        </p:nvSpPr>
        <p:spPr>
          <a:xfrm>
            <a:off x="4836810" y="2408239"/>
            <a:ext cx="653415" cy="147320"/>
          </a:xfrm>
          <a:custGeom>
            <a:avLst/>
            <a:gdLst/>
            <a:ahLst/>
            <a:cxnLst/>
            <a:rect l="l" t="t" r="r" b="b"/>
            <a:pathLst>
              <a:path w="653414" h="147319">
                <a:moveTo>
                  <a:pt x="0" y="146994"/>
                </a:moveTo>
                <a:lnTo>
                  <a:pt x="652820" y="146994"/>
                </a:lnTo>
                <a:lnTo>
                  <a:pt x="652820" y="0"/>
                </a:lnTo>
                <a:lnTo>
                  <a:pt x="0" y="0"/>
                </a:lnTo>
                <a:lnTo>
                  <a:pt x="0" y="14699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0"/>
          <p:cNvSpPr/>
          <p:nvPr/>
        </p:nvSpPr>
        <p:spPr>
          <a:xfrm>
            <a:off x="4113763" y="1908540"/>
            <a:ext cx="1441450" cy="111760"/>
          </a:xfrm>
          <a:custGeom>
            <a:avLst/>
            <a:gdLst/>
            <a:ahLst/>
            <a:cxnLst/>
            <a:rect l="l" t="t" r="r" b="b"/>
            <a:pathLst>
              <a:path w="1441450" h="111760">
                <a:moveTo>
                  <a:pt x="1385773" y="822"/>
                </a:moveTo>
                <a:lnTo>
                  <a:pt x="1348773" y="37741"/>
                </a:lnTo>
                <a:lnTo>
                  <a:pt x="1385773" y="37764"/>
                </a:lnTo>
                <a:lnTo>
                  <a:pt x="1385773" y="74736"/>
                </a:lnTo>
                <a:lnTo>
                  <a:pt x="1348770" y="74736"/>
                </a:lnTo>
                <a:lnTo>
                  <a:pt x="1385773" y="111678"/>
                </a:lnTo>
                <a:lnTo>
                  <a:pt x="1422674" y="74736"/>
                </a:lnTo>
                <a:lnTo>
                  <a:pt x="1385773" y="74736"/>
                </a:lnTo>
                <a:lnTo>
                  <a:pt x="1422697" y="74714"/>
                </a:lnTo>
                <a:lnTo>
                  <a:pt x="1441094" y="56296"/>
                </a:lnTo>
                <a:lnTo>
                  <a:pt x="1385773" y="822"/>
                </a:lnTo>
                <a:close/>
              </a:path>
              <a:path w="1441450" h="111760">
                <a:moveTo>
                  <a:pt x="55473" y="0"/>
                </a:moveTo>
                <a:lnTo>
                  <a:pt x="0" y="55412"/>
                </a:lnTo>
                <a:lnTo>
                  <a:pt x="55382" y="110855"/>
                </a:lnTo>
                <a:lnTo>
                  <a:pt x="92362" y="73936"/>
                </a:lnTo>
                <a:lnTo>
                  <a:pt x="55412" y="73913"/>
                </a:lnTo>
                <a:lnTo>
                  <a:pt x="55412" y="36941"/>
                </a:lnTo>
                <a:lnTo>
                  <a:pt x="92354" y="36941"/>
                </a:lnTo>
                <a:lnTo>
                  <a:pt x="55473" y="0"/>
                </a:lnTo>
                <a:close/>
              </a:path>
              <a:path w="1441450" h="111760">
                <a:moveTo>
                  <a:pt x="1348773" y="37741"/>
                </a:moveTo>
                <a:lnTo>
                  <a:pt x="1330238" y="56235"/>
                </a:lnTo>
                <a:lnTo>
                  <a:pt x="1348747" y="74714"/>
                </a:lnTo>
                <a:lnTo>
                  <a:pt x="1385773" y="74736"/>
                </a:lnTo>
                <a:lnTo>
                  <a:pt x="1385773" y="37764"/>
                </a:lnTo>
                <a:lnTo>
                  <a:pt x="1348773" y="37741"/>
                </a:lnTo>
                <a:close/>
              </a:path>
              <a:path w="1441450" h="111760">
                <a:moveTo>
                  <a:pt x="92377" y="36964"/>
                </a:moveTo>
                <a:lnTo>
                  <a:pt x="110855" y="55473"/>
                </a:lnTo>
                <a:lnTo>
                  <a:pt x="92362" y="73936"/>
                </a:lnTo>
                <a:lnTo>
                  <a:pt x="1348747" y="74714"/>
                </a:lnTo>
                <a:lnTo>
                  <a:pt x="1330238" y="56235"/>
                </a:lnTo>
                <a:lnTo>
                  <a:pt x="1348773" y="37741"/>
                </a:lnTo>
                <a:lnTo>
                  <a:pt x="92377" y="36964"/>
                </a:lnTo>
                <a:close/>
              </a:path>
              <a:path w="1441450" h="111760">
                <a:moveTo>
                  <a:pt x="55412" y="36941"/>
                </a:moveTo>
                <a:lnTo>
                  <a:pt x="55412" y="73913"/>
                </a:lnTo>
                <a:lnTo>
                  <a:pt x="92362" y="73936"/>
                </a:lnTo>
                <a:lnTo>
                  <a:pt x="110855" y="55473"/>
                </a:lnTo>
                <a:lnTo>
                  <a:pt x="92377" y="36964"/>
                </a:lnTo>
                <a:lnTo>
                  <a:pt x="55412" y="36941"/>
                </a:lnTo>
                <a:close/>
              </a:path>
              <a:path w="1441450" h="111760">
                <a:moveTo>
                  <a:pt x="92354" y="36941"/>
                </a:moveTo>
                <a:lnTo>
                  <a:pt x="55412" y="36941"/>
                </a:lnTo>
                <a:lnTo>
                  <a:pt x="92377" y="36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1"/>
          <p:cNvSpPr/>
          <p:nvPr/>
        </p:nvSpPr>
        <p:spPr>
          <a:xfrm>
            <a:off x="4781367" y="1612914"/>
            <a:ext cx="1660525" cy="111760"/>
          </a:xfrm>
          <a:custGeom>
            <a:avLst/>
            <a:gdLst/>
            <a:ahLst/>
            <a:cxnLst/>
            <a:rect l="l" t="t" r="r" b="b"/>
            <a:pathLst>
              <a:path w="1660525" h="111760">
                <a:moveTo>
                  <a:pt x="1605015" y="822"/>
                </a:moveTo>
                <a:lnTo>
                  <a:pt x="1568012" y="37745"/>
                </a:lnTo>
                <a:lnTo>
                  <a:pt x="1605015" y="37764"/>
                </a:lnTo>
                <a:lnTo>
                  <a:pt x="1605015" y="74706"/>
                </a:lnTo>
                <a:lnTo>
                  <a:pt x="1568023" y="74706"/>
                </a:lnTo>
                <a:lnTo>
                  <a:pt x="1605015" y="111678"/>
                </a:lnTo>
                <a:lnTo>
                  <a:pt x="1641947" y="74706"/>
                </a:lnTo>
                <a:lnTo>
                  <a:pt x="1605015" y="74706"/>
                </a:lnTo>
                <a:lnTo>
                  <a:pt x="1641967" y="74686"/>
                </a:lnTo>
                <a:lnTo>
                  <a:pt x="1660367" y="56266"/>
                </a:lnTo>
                <a:lnTo>
                  <a:pt x="1605015" y="822"/>
                </a:lnTo>
                <a:close/>
              </a:path>
              <a:path w="1660525" h="111760">
                <a:moveTo>
                  <a:pt x="55443" y="0"/>
                </a:moveTo>
                <a:lnTo>
                  <a:pt x="0" y="55382"/>
                </a:lnTo>
                <a:lnTo>
                  <a:pt x="55412" y="110855"/>
                </a:lnTo>
                <a:lnTo>
                  <a:pt x="92385" y="73903"/>
                </a:lnTo>
                <a:lnTo>
                  <a:pt x="55412" y="73883"/>
                </a:lnTo>
                <a:lnTo>
                  <a:pt x="55443" y="36941"/>
                </a:lnTo>
                <a:lnTo>
                  <a:pt x="92364" y="36941"/>
                </a:lnTo>
                <a:lnTo>
                  <a:pt x="55443" y="0"/>
                </a:lnTo>
                <a:close/>
              </a:path>
              <a:path w="1660525" h="111760">
                <a:moveTo>
                  <a:pt x="1568012" y="37745"/>
                </a:moveTo>
                <a:lnTo>
                  <a:pt x="1549511" y="56205"/>
                </a:lnTo>
                <a:lnTo>
                  <a:pt x="1568003" y="74686"/>
                </a:lnTo>
                <a:lnTo>
                  <a:pt x="1605015" y="74706"/>
                </a:lnTo>
                <a:lnTo>
                  <a:pt x="1605015" y="37764"/>
                </a:lnTo>
                <a:lnTo>
                  <a:pt x="1568012" y="37745"/>
                </a:lnTo>
                <a:close/>
              </a:path>
              <a:path w="1660525" h="111760">
                <a:moveTo>
                  <a:pt x="92384" y="36961"/>
                </a:moveTo>
                <a:lnTo>
                  <a:pt x="110855" y="55443"/>
                </a:lnTo>
                <a:lnTo>
                  <a:pt x="92385" y="73903"/>
                </a:lnTo>
                <a:lnTo>
                  <a:pt x="1568003" y="74686"/>
                </a:lnTo>
                <a:lnTo>
                  <a:pt x="1549511" y="56205"/>
                </a:lnTo>
                <a:lnTo>
                  <a:pt x="1568012" y="37745"/>
                </a:lnTo>
                <a:lnTo>
                  <a:pt x="92384" y="36961"/>
                </a:lnTo>
                <a:close/>
              </a:path>
              <a:path w="1660525" h="111760">
                <a:moveTo>
                  <a:pt x="55443" y="36941"/>
                </a:moveTo>
                <a:lnTo>
                  <a:pt x="55412" y="73883"/>
                </a:lnTo>
                <a:lnTo>
                  <a:pt x="92385" y="73903"/>
                </a:lnTo>
                <a:lnTo>
                  <a:pt x="110855" y="55443"/>
                </a:lnTo>
                <a:lnTo>
                  <a:pt x="92384" y="36961"/>
                </a:lnTo>
                <a:lnTo>
                  <a:pt x="55443" y="36941"/>
                </a:lnTo>
                <a:close/>
              </a:path>
              <a:path w="1660525" h="111760">
                <a:moveTo>
                  <a:pt x="92364" y="36941"/>
                </a:moveTo>
                <a:lnTo>
                  <a:pt x="55443" y="36941"/>
                </a:lnTo>
                <a:lnTo>
                  <a:pt x="92384" y="3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3"/>
          <p:cNvSpPr/>
          <p:nvPr/>
        </p:nvSpPr>
        <p:spPr>
          <a:xfrm>
            <a:off x="5498707" y="1994349"/>
            <a:ext cx="1270" cy="502920"/>
          </a:xfrm>
          <a:custGeom>
            <a:avLst/>
            <a:gdLst/>
            <a:ahLst/>
            <a:cxnLst/>
            <a:rect l="l" t="t" r="r" b="b"/>
            <a:pathLst>
              <a:path w="1270" h="502919">
                <a:moveTo>
                  <a:pt x="0" y="0"/>
                </a:moveTo>
                <a:lnTo>
                  <a:pt x="822" y="502564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5"/>
          <p:cNvSpPr/>
          <p:nvPr/>
        </p:nvSpPr>
        <p:spPr>
          <a:xfrm>
            <a:off x="4834348" y="1669151"/>
            <a:ext cx="1270" cy="828040"/>
          </a:xfrm>
          <a:custGeom>
            <a:avLst/>
            <a:gdLst/>
            <a:ahLst/>
            <a:cxnLst/>
            <a:rect l="l" t="t" r="r" b="b"/>
            <a:pathLst>
              <a:path w="1270" h="828039">
                <a:moveTo>
                  <a:pt x="0" y="0"/>
                </a:moveTo>
                <a:lnTo>
                  <a:pt x="822" y="827761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6"/>
          <p:cNvSpPr/>
          <p:nvPr/>
        </p:nvSpPr>
        <p:spPr>
          <a:xfrm>
            <a:off x="4489895" y="1090067"/>
            <a:ext cx="1625600" cy="283845"/>
          </a:xfrm>
          <a:custGeom>
            <a:avLst/>
            <a:gdLst/>
            <a:ahLst/>
            <a:cxnLst/>
            <a:rect l="l" t="t" r="r" b="b"/>
            <a:pathLst>
              <a:path w="1625600" h="283844">
                <a:moveTo>
                  <a:pt x="1625501" y="283544"/>
                </a:moveTo>
                <a:lnTo>
                  <a:pt x="1619240" y="239034"/>
                </a:lnTo>
                <a:lnTo>
                  <a:pt x="1601742" y="199955"/>
                </a:lnTo>
                <a:lnTo>
                  <a:pt x="1574936" y="168397"/>
                </a:lnTo>
                <a:lnTo>
                  <a:pt x="1540750" y="146449"/>
                </a:lnTo>
                <a:lnTo>
                  <a:pt x="1501111" y="136203"/>
                </a:lnTo>
                <a:lnTo>
                  <a:pt x="948036" y="135713"/>
                </a:lnTo>
                <a:lnTo>
                  <a:pt x="933989" y="134929"/>
                </a:lnTo>
                <a:lnTo>
                  <a:pt x="894620" y="123789"/>
                </a:lnTo>
                <a:lnTo>
                  <a:pt x="860889" y="101096"/>
                </a:lnTo>
                <a:lnTo>
                  <a:pt x="834702" y="68939"/>
                </a:lnTo>
                <a:lnTo>
                  <a:pt x="817967" y="29412"/>
                </a:lnTo>
                <a:lnTo>
                  <a:pt x="813002" y="0"/>
                </a:lnTo>
                <a:lnTo>
                  <a:pt x="812136" y="13723"/>
                </a:lnTo>
                <a:lnTo>
                  <a:pt x="800850" y="53281"/>
                </a:lnTo>
                <a:lnTo>
                  <a:pt x="778221" y="88136"/>
                </a:lnTo>
                <a:lnTo>
                  <a:pt x="746415" y="115343"/>
                </a:lnTo>
                <a:lnTo>
                  <a:pt x="707602" y="131959"/>
                </a:lnTo>
                <a:lnTo>
                  <a:pt x="135060" y="135713"/>
                </a:lnTo>
                <a:lnTo>
                  <a:pt x="121026" y="136496"/>
                </a:lnTo>
                <a:lnTo>
                  <a:pt x="81675" y="147632"/>
                </a:lnTo>
                <a:lnTo>
                  <a:pt x="47940" y="170319"/>
                </a:lnTo>
                <a:lnTo>
                  <a:pt x="21736" y="202468"/>
                </a:lnTo>
                <a:lnTo>
                  <a:pt x="4978" y="241991"/>
                </a:lnTo>
                <a:lnTo>
                  <a:pt x="1822" y="256442"/>
                </a:lnTo>
                <a:lnTo>
                  <a:pt x="0" y="271403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4915783" y="2175685"/>
            <a:ext cx="514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10" dirty="0">
                <a:latin typeface="Arial"/>
                <a:cs typeface="Arial"/>
              </a:rPr>
              <a:t>Overl</a:t>
            </a:r>
            <a:r>
              <a:rPr sz="1000" b="1" i="1" spc="25" dirty="0">
                <a:latin typeface="Arial"/>
                <a:cs typeface="Arial"/>
              </a:rPr>
              <a:t>a</a:t>
            </a:r>
            <a:r>
              <a:rPr sz="1000" b="1" i="1" spc="15" dirty="0">
                <a:latin typeface="Arial"/>
                <a:cs typeface="Arial"/>
              </a:rPr>
              <a:t>p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18918" y="804453"/>
            <a:ext cx="1551205" cy="307777"/>
          </a:xfrm>
          <a:prstGeom prst="rect">
            <a:avLst/>
          </a:prstGeom>
          <a:solidFill>
            <a:srgbClr val="FF8E00"/>
          </a:solidFill>
        </p:spPr>
        <p:txBody>
          <a:bodyPr vert="horz" wrap="square" lIns="0" tIns="0" rIns="0" bIns="0" rtlCol="0">
            <a:spAutoFit/>
          </a:bodyPr>
          <a:lstStyle/>
          <a:p>
            <a:pPr marL="209550" algn="ctr">
              <a:lnSpc>
                <a:spcPct val="100000"/>
              </a:lnSpc>
            </a:pPr>
            <a:r>
              <a:rPr lang="en-GB" sz="1000" b="1" i="1" spc="5" dirty="0" smtClean="0">
                <a:latin typeface="Arial"/>
                <a:cs typeface="Arial"/>
              </a:rPr>
              <a:t>Amplitude (number of elements)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48292" y="3355924"/>
            <a:ext cx="182880" cy="68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00729D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00729D"/>
                </a:solidFill>
                <a:latin typeface="Arial"/>
                <a:cs typeface="Arial"/>
              </a:rPr>
              <a:t>rl</a:t>
            </a:r>
            <a:r>
              <a:rPr sz="1200" b="1" spc="5" dirty="0">
                <a:solidFill>
                  <a:srgbClr val="00729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p</a:t>
            </a:r>
            <a:r>
              <a:rPr sz="1200" b="1" spc="-7" baseline="24305" dirty="0">
                <a:solidFill>
                  <a:srgbClr val="00729D"/>
                </a:solidFill>
                <a:latin typeface="Arial"/>
                <a:cs typeface="Arial"/>
              </a:rPr>
              <a:t>-</a:t>
            </a:r>
            <a:r>
              <a:rPr sz="1200" b="1" baseline="24305" dirty="0">
                <a:solidFill>
                  <a:srgbClr val="00729D"/>
                </a:solidFill>
                <a:latin typeface="Arial"/>
                <a:cs typeface="Arial"/>
              </a:rPr>
              <a:t>1</a:t>
            </a:r>
            <a:endParaRPr sz="1200" baseline="24305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79647" y="4330395"/>
            <a:ext cx="8523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200" b="1" spc="-5" dirty="0" smtClean="0">
                <a:solidFill>
                  <a:srgbClr val="C77213"/>
                </a:solidFill>
                <a:latin typeface="Arial"/>
                <a:cs typeface="Arial"/>
              </a:rPr>
              <a:t>Amplitude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079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8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6079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793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3793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507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CB8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507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221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9221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46935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935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6079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56079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3793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687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3793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1507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1507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9221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49221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46935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8C6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6935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6079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6079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3793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3793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1507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51507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9221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9221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6935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6935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56079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6079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3793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3793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51507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51507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9221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9221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6935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8D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46935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56079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56079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3793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53793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51507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51507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49221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5E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49221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46935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2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46935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 txBox="1"/>
          <p:nvPr/>
        </p:nvSpPr>
        <p:spPr>
          <a:xfrm>
            <a:off x="3468421" y="4070088"/>
            <a:ext cx="7778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sz="1200" spc="-7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sim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 </a:t>
            </a:r>
            <a:endParaRPr lang="en-GB" sz="1200" dirty="0">
              <a:latin typeface="Arial"/>
              <a:cs typeface="Arial"/>
            </a:endParaRPr>
          </a:p>
          <a:p>
            <a:pPr marL="12700" marR="5080" indent="80645">
              <a:lnSpc>
                <a:spcPct val="100000"/>
              </a:lnSpc>
            </a:pPr>
            <a:r>
              <a:rPr lang="en-GB" sz="1200" dirty="0" smtClean="0">
                <a:latin typeface="Arial"/>
                <a:cs typeface="Arial"/>
              </a:rPr>
              <a:t>elements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468422" y="2702741"/>
            <a:ext cx="7778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lang="en-GB" sz="1200" spc="-10" dirty="0" smtClean="0">
                <a:latin typeface="Arial"/>
                <a:cs typeface="Arial"/>
              </a:rPr>
              <a:t>Different but same</a:t>
            </a:r>
          </a:p>
          <a:p>
            <a:pPr marL="12700" marR="5080" indent="123189">
              <a:lnSpc>
                <a:spcPct val="100000"/>
              </a:lnSpc>
            </a:pPr>
            <a:r>
              <a:rPr lang="en-GB" sz="1200" spc="-10" dirty="0" smtClean="0">
                <a:latin typeface="Arial"/>
                <a:cs typeface="Arial"/>
              </a:rPr>
              <a:t>group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31487" y="4070091"/>
            <a:ext cx="8051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</a:pPr>
            <a:r>
              <a:rPr lang="en-GB" sz="1200" spc="-5" dirty="0" smtClean="0">
                <a:latin typeface="Arial"/>
                <a:cs typeface="Arial"/>
              </a:rPr>
              <a:t>Many to</a:t>
            </a:r>
            <a:r>
              <a:rPr sz="1200" spc="-5" dirty="0" smtClean="0">
                <a:latin typeface="Times New Roman"/>
                <a:cs typeface="Times New Roman"/>
              </a:rPr>
              <a:t> </a:t>
            </a:r>
            <a:r>
              <a:rPr lang="en-GB" sz="1200" dirty="0" smtClean="0">
                <a:latin typeface="Arial"/>
                <a:cs typeface="Arial"/>
              </a:rPr>
              <a:t>few elements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268647" y="2702745"/>
            <a:ext cx="10032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</a:pPr>
            <a:r>
              <a:rPr sz="1200" spc="-7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f</a:t>
            </a:r>
            <a:r>
              <a:rPr sz="1200" spc="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endParaRPr lang="en-GB" sz="1200" dirty="0">
              <a:latin typeface="Arial"/>
              <a:cs typeface="Arial"/>
            </a:endParaRPr>
          </a:p>
          <a:p>
            <a:pPr marL="12700" marR="5080" indent="3810" algn="ctr">
              <a:lnSpc>
                <a:spcPct val="100000"/>
              </a:lnSpc>
            </a:pPr>
            <a:r>
              <a:rPr lang="en-GB" sz="1200" dirty="0" smtClean="0">
                <a:latin typeface="Arial"/>
                <a:cs typeface="Arial"/>
              </a:rPr>
              <a:t>(different group)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179989" y="3143088"/>
            <a:ext cx="577215" cy="106680"/>
          </a:xfrm>
          <a:custGeom>
            <a:avLst/>
            <a:gdLst/>
            <a:ahLst/>
            <a:cxnLst/>
            <a:rect l="l" t="t" r="r" b="b"/>
            <a:pathLst>
              <a:path w="577214" h="106679">
                <a:moveTo>
                  <a:pt x="500626" y="74638"/>
                </a:moveTo>
                <a:lnTo>
                  <a:pt x="496702" y="106180"/>
                </a:lnTo>
                <a:lnTo>
                  <a:pt x="576986" y="77723"/>
                </a:lnTo>
                <a:lnTo>
                  <a:pt x="574700" y="76199"/>
                </a:lnTo>
                <a:lnTo>
                  <a:pt x="513222" y="76199"/>
                </a:lnTo>
                <a:lnTo>
                  <a:pt x="500626" y="74638"/>
                </a:lnTo>
                <a:close/>
              </a:path>
              <a:path w="577214" h="106679">
                <a:moveTo>
                  <a:pt x="502190" y="62070"/>
                </a:moveTo>
                <a:lnTo>
                  <a:pt x="500626" y="74638"/>
                </a:lnTo>
                <a:lnTo>
                  <a:pt x="513222" y="76199"/>
                </a:lnTo>
                <a:lnTo>
                  <a:pt x="514746" y="63626"/>
                </a:lnTo>
                <a:lnTo>
                  <a:pt x="502190" y="62070"/>
                </a:lnTo>
                <a:close/>
              </a:path>
              <a:path w="577214" h="106679">
                <a:moveTo>
                  <a:pt x="506120" y="30479"/>
                </a:moveTo>
                <a:lnTo>
                  <a:pt x="502190" y="62070"/>
                </a:lnTo>
                <a:lnTo>
                  <a:pt x="514746" y="63626"/>
                </a:lnTo>
                <a:lnTo>
                  <a:pt x="513222" y="76199"/>
                </a:lnTo>
                <a:lnTo>
                  <a:pt x="574700" y="76199"/>
                </a:lnTo>
                <a:lnTo>
                  <a:pt x="506120" y="30479"/>
                </a:lnTo>
                <a:close/>
              </a:path>
              <a:path w="577214" h="106679">
                <a:moveTo>
                  <a:pt x="1523" y="0"/>
                </a:moveTo>
                <a:lnTo>
                  <a:pt x="0" y="12572"/>
                </a:lnTo>
                <a:lnTo>
                  <a:pt x="500626" y="74638"/>
                </a:lnTo>
                <a:lnTo>
                  <a:pt x="502190" y="62070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5693596" y="3143088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0103" y="29336"/>
                </a:moveTo>
                <a:lnTo>
                  <a:pt x="0" y="77723"/>
                </a:lnTo>
                <a:lnTo>
                  <a:pt x="80893" y="104774"/>
                </a:lnTo>
                <a:lnTo>
                  <a:pt x="76643" y="75056"/>
                </a:lnTo>
                <a:lnTo>
                  <a:pt x="63886" y="75056"/>
                </a:lnTo>
                <a:lnTo>
                  <a:pt x="61965" y="62483"/>
                </a:lnTo>
                <a:lnTo>
                  <a:pt x="74588" y="60693"/>
                </a:lnTo>
                <a:lnTo>
                  <a:pt x="70103" y="29336"/>
                </a:lnTo>
                <a:close/>
              </a:path>
              <a:path w="504190" h="104775">
                <a:moveTo>
                  <a:pt x="74588" y="60693"/>
                </a:moveTo>
                <a:lnTo>
                  <a:pt x="61965" y="62483"/>
                </a:lnTo>
                <a:lnTo>
                  <a:pt x="63886" y="75056"/>
                </a:lnTo>
                <a:lnTo>
                  <a:pt x="76389" y="73282"/>
                </a:lnTo>
                <a:lnTo>
                  <a:pt x="74588" y="60693"/>
                </a:lnTo>
                <a:close/>
              </a:path>
              <a:path w="504190" h="104775">
                <a:moveTo>
                  <a:pt x="76389" y="73282"/>
                </a:moveTo>
                <a:lnTo>
                  <a:pt x="63886" y="75056"/>
                </a:lnTo>
                <a:lnTo>
                  <a:pt x="76643" y="75056"/>
                </a:lnTo>
                <a:lnTo>
                  <a:pt x="76389" y="73282"/>
                </a:lnTo>
                <a:close/>
              </a:path>
              <a:path w="504190" h="104775">
                <a:moveTo>
                  <a:pt x="502401" y="0"/>
                </a:moveTo>
                <a:lnTo>
                  <a:pt x="74588" y="60693"/>
                </a:lnTo>
                <a:lnTo>
                  <a:pt x="76389" y="73282"/>
                </a:lnTo>
                <a:lnTo>
                  <a:pt x="504169" y="12572"/>
                </a:lnTo>
                <a:lnTo>
                  <a:pt x="502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4035087" y="4134832"/>
            <a:ext cx="721995" cy="172085"/>
          </a:xfrm>
          <a:custGeom>
            <a:avLst/>
            <a:gdLst/>
            <a:ahLst/>
            <a:cxnLst/>
            <a:rect l="l" t="t" r="r" b="b"/>
            <a:pathLst>
              <a:path w="721995" h="172085">
                <a:moveTo>
                  <a:pt x="645974" y="31187"/>
                </a:moveTo>
                <a:lnTo>
                  <a:pt x="0" y="159245"/>
                </a:lnTo>
                <a:lnTo>
                  <a:pt x="2407" y="171712"/>
                </a:lnTo>
                <a:lnTo>
                  <a:pt x="648427" y="43650"/>
                </a:lnTo>
                <a:lnTo>
                  <a:pt x="645974" y="31187"/>
                </a:lnTo>
                <a:close/>
              </a:path>
              <a:path w="721995" h="172085">
                <a:moveTo>
                  <a:pt x="713991" y="28730"/>
                </a:moveTo>
                <a:lnTo>
                  <a:pt x="658367" y="28730"/>
                </a:lnTo>
                <a:lnTo>
                  <a:pt x="660928" y="41172"/>
                </a:lnTo>
                <a:lnTo>
                  <a:pt x="648427" y="43650"/>
                </a:lnTo>
                <a:lnTo>
                  <a:pt x="654557" y="74794"/>
                </a:lnTo>
                <a:lnTo>
                  <a:pt x="713991" y="28730"/>
                </a:lnTo>
                <a:close/>
              </a:path>
              <a:path w="721995" h="172085">
                <a:moveTo>
                  <a:pt x="658367" y="28730"/>
                </a:moveTo>
                <a:lnTo>
                  <a:pt x="645974" y="31187"/>
                </a:lnTo>
                <a:lnTo>
                  <a:pt x="648427" y="43650"/>
                </a:lnTo>
                <a:lnTo>
                  <a:pt x="660928" y="41172"/>
                </a:lnTo>
                <a:lnTo>
                  <a:pt x="658367" y="28730"/>
                </a:lnTo>
                <a:close/>
              </a:path>
              <a:path w="721995" h="172085">
                <a:moveTo>
                  <a:pt x="639836" y="0"/>
                </a:moveTo>
                <a:lnTo>
                  <a:pt x="645974" y="31187"/>
                </a:lnTo>
                <a:lnTo>
                  <a:pt x="658367" y="28730"/>
                </a:lnTo>
                <a:lnTo>
                  <a:pt x="713991" y="28730"/>
                </a:lnTo>
                <a:lnTo>
                  <a:pt x="721888" y="22610"/>
                </a:lnTo>
                <a:lnTo>
                  <a:pt x="639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5693596" y="4130390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6395" y="31469"/>
                </a:moveTo>
                <a:lnTo>
                  <a:pt x="74595" y="44059"/>
                </a:lnTo>
                <a:lnTo>
                  <a:pt x="502401" y="104774"/>
                </a:lnTo>
                <a:lnTo>
                  <a:pt x="504169" y="92201"/>
                </a:lnTo>
                <a:lnTo>
                  <a:pt x="76395" y="31469"/>
                </a:lnTo>
                <a:close/>
              </a:path>
              <a:path w="504190" h="104775">
                <a:moveTo>
                  <a:pt x="80893" y="0"/>
                </a:moveTo>
                <a:lnTo>
                  <a:pt x="0" y="27050"/>
                </a:lnTo>
                <a:lnTo>
                  <a:pt x="70103" y="75474"/>
                </a:lnTo>
                <a:lnTo>
                  <a:pt x="74595" y="44059"/>
                </a:lnTo>
                <a:lnTo>
                  <a:pt x="61965" y="42266"/>
                </a:lnTo>
                <a:lnTo>
                  <a:pt x="63886" y="29693"/>
                </a:lnTo>
                <a:lnTo>
                  <a:pt x="76648" y="29693"/>
                </a:lnTo>
                <a:lnTo>
                  <a:pt x="80893" y="0"/>
                </a:lnTo>
                <a:close/>
              </a:path>
              <a:path w="504190" h="104775">
                <a:moveTo>
                  <a:pt x="63886" y="29693"/>
                </a:moveTo>
                <a:lnTo>
                  <a:pt x="61965" y="42266"/>
                </a:lnTo>
                <a:lnTo>
                  <a:pt x="74595" y="44059"/>
                </a:lnTo>
                <a:lnTo>
                  <a:pt x="76395" y="31469"/>
                </a:lnTo>
                <a:lnTo>
                  <a:pt x="63886" y="29693"/>
                </a:lnTo>
                <a:close/>
              </a:path>
              <a:path w="504190" h="104775">
                <a:moveTo>
                  <a:pt x="76648" y="29693"/>
                </a:moveTo>
                <a:lnTo>
                  <a:pt x="63886" y="29693"/>
                </a:lnTo>
                <a:lnTo>
                  <a:pt x="76395" y="31469"/>
                </a:lnTo>
                <a:lnTo>
                  <a:pt x="76648" y="29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 txBox="1"/>
          <p:nvPr/>
        </p:nvSpPr>
        <p:spPr>
          <a:xfrm>
            <a:off x="384084" y="910509"/>
            <a:ext cx="411861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000" spc="-1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metrics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mantic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lations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lang="en-GB" sz="2000" spc="-5" dirty="0" smtClean="0">
                <a:latin typeface="Arial"/>
                <a:cs typeface="Arial"/>
              </a:rPr>
              <a:t>Amplitude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41284" y="1581069"/>
            <a:ext cx="12039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dirty="0">
                <a:latin typeface="Arial"/>
                <a:cs typeface="Arial"/>
              </a:rPr>
              <a:t>–	Overlap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206721" y="3289710"/>
            <a:ext cx="3954779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200" dirty="0" smtClean="0">
                <a:latin typeface="Arial"/>
                <a:cs typeface="Arial"/>
              </a:rPr>
              <a:t>Bi</a:t>
            </a:r>
            <a:r>
              <a:rPr sz="1200" spc="-1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a</a:t>
            </a:r>
            <a:r>
              <a:rPr sz="1200" dirty="0" smtClean="0">
                <a:latin typeface="Arial"/>
                <a:cs typeface="Arial"/>
              </a:rPr>
              <a:t>r</a:t>
            </a:r>
            <a:r>
              <a:rPr sz="1200" spc="-5" dirty="0" smtClean="0">
                <a:latin typeface="Arial"/>
                <a:cs typeface="Arial"/>
              </a:rPr>
              <a:t>iat</a:t>
            </a:r>
            <a:r>
              <a:rPr sz="1200" dirty="0" smtClean="0">
                <a:latin typeface="Arial"/>
                <a:cs typeface="Arial"/>
              </a:rPr>
              <a:t>e</a:t>
            </a:r>
            <a:r>
              <a:rPr sz="1200" spc="3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heme</a:t>
            </a:r>
            <a:endParaRPr sz="1200" dirty="0">
              <a:latin typeface="Arial"/>
              <a:cs typeface="Arial"/>
            </a:endParaRPr>
          </a:p>
          <a:p>
            <a:pPr marL="756285" marR="5080" indent="-287020">
              <a:lnSpc>
                <a:spcPts val="216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200" dirty="0">
                <a:latin typeface="Arial"/>
                <a:cs typeface="Arial"/>
              </a:rPr>
              <a:t>–	Show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spc="-4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Arial"/>
                <a:cs typeface="Arial"/>
              </a:rPr>
              <a:t>c</a:t>
            </a:r>
            <a:r>
              <a:rPr sz="1200" spc="5" dirty="0" smtClean="0">
                <a:latin typeface="Arial"/>
                <a:cs typeface="Arial"/>
              </a:rPr>
              <a:t>o</a:t>
            </a:r>
            <a:r>
              <a:rPr sz="1200" dirty="0" smtClean="0">
                <a:latin typeface="Arial"/>
                <a:cs typeface="Arial"/>
              </a:rPr>
              <a:t>mbinations</a:t>
            </a:r>
            <a:endParaRPr lang="en-GB" sz="1200" dirty="0" smtClean="0">
              <a:latin typeface="Arial"/>
              <a:cs typeface="Arial"/>
            </a:endParaRPr>
          </a:p>
          <a:p>
            <a:pPr marL="756285" marR="5080" indent="-287020">
              <a:lnSpc>
                <a:spcPts val="216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these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me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ri</a:t>
            </a:r>
            <a:r>
              <a:rPr sz="1200" spc="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s</a:t>
            </a:r>
          </a:p>
        </p:txBody>
      </p:sp>
      <p:sp>
        <p:nvSpPr>
          <p:cNvPr id="100" name="object 100"/>
          <p:cNvSpPr/>
          <p:nvPr/>
        </p:nvSpPr>
        <p:spPr>
          <a:xfrm>
            <a:off x="3533051" y="487657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3566457" y="473212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6485801" y="487816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6342941" y="4733702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6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3533051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3748972" y="336368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8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6196881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6844581" y="336368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97"/>
          <p:cNvSpPr txBox="1"/>
          <p:nvPr/>
        </p:nvSpPr>
        <p:spPr>
          <a:xfrm>
            <a:off x="3730710" y="59828"/>
            <a:ext cx="6201565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GB" sz="2000" spc="-110" dirty="0" smtClean="0">
                <a:latin typeface="Arial"/>
                <a:cs typeface="Arial"/>
              </a:rPr>
              <a:t>Multi phase similarity assessment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lang="en-GB" sz="2000" spc="-5" dirty="0" smtClean="0">
                <a:latin typeface="Arial"/>
                <a:cs typeface="Arial"/>
              </a:rPr>
              <a:t>STEP 1 BASIC LCML ELEMENTS (1 step)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611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818918" y="2101377"/>
            <a:ext cx="678180" cy="288925"/>
          </a:xfrm>
          <a:custGeom>
            <a:avLst/>
            <a:gdLst/>
            <a:ahLst/>
            <a:cxnLst/>
            <a:rect l="l" t="t" r="r" b="b"/>
            <a:pathLst>
              <a:path w="678179" h="288925">
                <a:moveTo>
                  <a:pt x="0" y="288929"/>
                </a:moveTo>
                <a:lnTo>
                  <a:pt x="677869" y="288929"/>
                </a:lnTo>
                <a:lnTo>
                  <a:pt x="677869" y="0"/>
                </a:lnTo>
                <a:lnTo>
                  <a:pt x="0" y="0"/>
                </a:lnTo>
                <a:lnTo>
                  <a:pt x="0" y="28892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4"/>
          <p:cNvSpPr/>
          <p:nvPr/>
        </p:nvSpPr>
        <p:spPr>
          <a:xfrm>
            <a:off x="3317162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/>
          <p:cNvSpPr/>
          <p:nvPr/>
        </p:nvSpPr>
        <p:spPr>
          <a:xfrm>
            <a:off x="3317162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6"/>
          <p:cNvSpPr/>
          <p:nvPr/>
        </p:nvSpPr>
        <p:spPr>
          <a:xfrm>
            <a:off x="3317162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/>
          <p:cNvSpPr/>
          <p:nvPr/>
        </p:nvSpPr>
        <p:spPr>
          <a:xfrm>
            <a:off x="3317162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8"/>
          <p:cNvSpPr/>
          <p:nvPr/>
        </p:nvSpPr>
        <p:spPr>
          <a:xfrm>
            <a:off x="6125527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/>
          <p:cNvSpPr/>
          <p:nvPr/>
        </p:nvSpPr>
        <p:spPr>
          <a:xfrm>
            <a:off x="6125527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0"/>
          <p:cNvSpPr/>
          <p:nvPr/>
        </p:nvSpPr>
        <p:spPr>
          <a:xfrm>
            <a:off x="6125527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1"/>
          <p:cNvSpPr/>
          <p:nvPr/>
        </p:nvSpPr>
        <p:spPr>
          <a:xfrm>
            <a:off x="6125527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2"/>
          <p:cNvSpPr/>
          <p:nvPr/>
        </p:nvSpPr>
        <p:spPr>
          <a:xfrm>
            <a:off x="4836810" y="2408239"/>
            <a:ext cx="653415" cy="147320"/>
          </a:xfrm>
          <a:custGeom>
            <a:avLst/>
            <a:gdLst/>
            <a:ahLst/>
            <a:cxnLst/>
            <a:rect l="l" t="t" r="r" b="b"/>
            <a:pathLst>
              <a:path w="653414" h="147319">
                <a:moveTo>
                  <a:pt x="0" y="146994"/>
                </a:moveTo>
                <a:lnTo>
                  <a:pt x="652820" y="146994"/>
                </a:lnTo>
                <a:lnTo>
                  <a:pt x="652820" y="0"/>
                </a:lnTo>
                <a:lnTo>
                  <a:pt x="0" y="0"/>
                </a:lnTo>
                <a:lnTo>
                  <a:pt x="0" y="14699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0"/>
          <p:cNvSpPr/>
          <p:nvPr/>
        </p:nvSpPr>
        <p:spPr>
          <a:xfrm>
            <a:off x="4113763" y="1908540"/>
            <a:ext cx="1441450" cy="111760"/>
          </a:xfrm>
          <a:custGeom>
            <a:avLst/>
            <a:gdLst/>
            <a:ahLst/>
            <a:cxnLst/>
            <a:rect l="l" t="t" r="r" b="b"/>
            <a:pathLst>
              <a:path w="1441450" h="111760">
                <a:moveTo>
                  <a:pt x="1385773" y="822"/>
                </a:moveTo>
                <a:lnTo>
                  <a:pt x="1348773" y="37741"/>
                </a:lnTo>
                <a:lnTo>
                  <a:pt x="1385773" y="37764"/>
                </a:lnTo>
                <a:lnTo>
                  <a:pt x="1385773" y="74736"/>
                </a:lnTo>
                <a:lnTo>
                  <a:pt x="1348770" y="74736"/>
                </a:lnTo>
                <a:lnTo>
                  <a:pt x="1385773" y="111678"/>
                </a:lnTo>
                <a:lnTo>
                  <a:pt x="1422674" y="74736"/>
                </a:lnTo>
                <a:lnTo>
                  <a:pt x="1385773" y="74736"/>
                </a:lnTo>
                <a:lnTo>
                  <a:pt x="1422697" y="74714"/>
                </a:lnTo>
                <a:lnTo>
                  <a:pt x="1441094" y="56296"/>
                </a:lnTo>
                <a:lnTo>
                  <a:pt x="1385773" y="822"/>
                </a:lnTo>
                <a:close/>
              </a:path>
              <a:path w="1441450" h="111760">
                <a:moveTo>
                  <a:pt x="55473" y="0"/>
                </a:moveTo>
                <a:lnTo>
                  <a:pt x="0" y="55412"/>
                </a:lnTo>
                <a:lnTo>
                  <a:pt x="55382" y="110855"/>
                </a:lnTo>
                <a:lnTo>
                  <a:pt x="92362" y="73936"/>
                </a:lnTo>
                <a:lnTo>
                  <a:pt x="55412" y="73913"/>
                </a:lnTo>
                <a:lnTo>
                  <a:pt x="55412" y="36941"/>
                </a:lnTo>
                <a:lnTo>
                  <a:pt x="92354" y="36941"/>
                </a:lnTo>
                <a:lnTo>
                  <a:pt x="55473" y="0"/>
                </a:lnTo>
                <a:close/>
              </a:path>
              <a:path w="1441450" h="111760">
                <a:moveTo>
                  <a:pt x="1348773" y="37741"/>
                </a:moveTo>
                <a:lnTo>
                  <a:pt x="1330238" y="56235"/>
                </a:lnTo>
                <a:lnTo>
                  <a:pt x="1348747" y="74714"/>
                </a:lnTo>
                <a:lnTo>
                  <a:pt x="1385773" y="74736"/>
                </a:lnTo>
                <a:lnTo>
                  <a:pt x="1385773" y="37764"/>
                </a:lnTo>
                <a:lnTo>
                  <a:pt x="1348773" y="37741"/>
                </a:lnTo>
                <a:close/>
              </a:path>
              <a:path w="1441450" h="111760">
                <a:moveTo>
                  <a:pt x="92377" y="36964"/>
                </a:moveTo>
                <a:lnTo>
                  <a:pt x="110855" y="55473"/>
                </a:lnTo>
                <a:lnTo>
                  <a:pt x="92362" y="73936"/>
                </a:lnTo>
                <a:lnTo>
                  <a:pt x="1348747" y="74714"/>
                </a:lnTo>
                <a:lnTo>
                  <a:pt x="1330238" y="56235"/>
                </a:lnTo>
                <a:lnTo>
                  <a:pt x="1348773" y="37741"/>
                </a:lnTo>
                <a:lnTo>
                  <a:pt x="92377" y="36964"/>
                </a:lnTo>
                <a:close/>
              </a:path>
              <a:path w="1441450" h="111760">
                <a:moveTo>
                  <a:pt x="55412" y="36941"/>
                </a:moveTo>
                <a:lnTo>
                  <a:pt x="55412" y="73913"/>
                </a:lnTo>
                <a:lnTo>
                  <a:pt x="92362" y="73936"/>
                </a:lnTo>
                <a:lnTo>
                  <a:pt x="110855" y="55473"/>
                </a:lnTo>
                <a:lnTo>
                  <a:pt x="92377" y="36964"/>
                </a:lnTo>
                <a:lnTo>
                  <a:pt x="55412" y="36941"/>
                </a:lnTo>
                <a:close/>
              </a:path>
              <a:path w="1441450" h="111760">
                <a:moveTo>
                  <a:pt x="92354" y="36941"/>
                </a:moveTo>
                <a:lnTo>
                  <a:pt x="55412" y="36941"/>
                </a:lnTo>
                <a:lnTo>
                  <a:pt x="92377" y="36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1"/>
          <p:cNvSpPr/>
          <p:nvPr/>
        </p:nvSpPr>
        <p:spPr>
          <a:xfrm>
            <a:off x="4781367" y="1612914"/>
            <a:ext cx="1660525" cy="111760"/>
          </a:xfrm>
          <a:custGeom>
            <a:avLst/>
            <a:gdLst/>
            <a:ahLst/>
            <a:cxnLst/>
            <a:rect l="l" t="t" r="r" b="b"/>
            <a:pathLst>
              <a:path w="1660525" h="111760">
                <a:moveTo>
                  <a:pt x="1605015" y="822"/>
                </a:moveTo>
                <a:lnTo>
                  <a:pt x="1568012" y="37745"/>
                </a:lnTo>
                <a:lnTo>
                  <a:pt x="1605015" y="37764"/>
                </a:lnTo>
                <a:lnTo>
                  <a:pt x="1605015" y="74706"/>
                </a:lnTo>
                <a:lnTo>
                  <a:pt x="1568023" y="74706"/>
                </a:lnTo>
                <a:lnTo>
                  <a:pt x="1605015" y="111678"/>
                </a:lnTo>
                <a:lnTo>
                  <a:pt x="1641947" y="74706"/>
                </a:lnTo>
                <a:lnTo>
                  <a:pt x="1605015" y="74706"/>
                </a:lnTo>
                <a:lnTo>
                  <a:pt x="1641967" y="74686"/>
                </a:lnTo>
                <a:lnTo>
                  <a:pt x="1660367" y="56266"/>
                </a:lnTo>
                <a:lnTo>
                  <a:pt x="1605015" y="822"/>
                </a:lnTo>
                <a:close/>
              </a:path>
              <a:path w="1660525" h="111760">
                <a:moveTo>
                  <a:pt x="55443" y="0"/>
                </a:moveTo>
                <a:lnTo>
                  <a:pt x="0" y="55382"/>
                </a:lnTo>
                <a:lnTo>
                  <a:pt x="55412" y="110855"/>
                </a:lnTo>
                <a:lnTo>
                  <a:pt x="92385" y="73903"/>
                </a:lnTo>
                <a:lnTo>
                  <a:pt x="55412" y="73883"/>
                </a:lnTo>
                <a:lnTo>
                  <a:pt x="55443" y="36941"/>
                </a:lnTo>
                <a:lnTo>
                  <a:pt x="92364" y="36941"/>
                </a:lnTo>
                <a:lnTo>
                  <a:pt x="55443" y="0"/>
                </a:lnTo>
                <a:close/>
              </a:path>
              <a:path w="1660525" h="111760">
                <a:moveTo>
                  <a:pt x="1568012" y="37745"/>
                </a:moveTo>
                <a:lnTo>
                  <a:pt x="1549511" y="56205"/>
                </a:lnTo>
                <a:lnTo>
                  <a:pt x="1568003" y="74686"/>
                </a:lnTo>
                <a:lnTo>
                  <a:pt x="1605015" y="74706"/>
                </a:lnTo>
                <a:lnTo>
                  <a:pt x="1605015" y="37764"/>
                </a:lnTo>
                <a:lnTo>
                  <a:pt x="1568012" y="37745"/>
                </a:lnTo>
                <a:close/>
              </a:path>
              <a:path w="1660525" h="111760">
                <a:moveTo>
                  <a:pt x="92384" y="36961"/>
                </a:moveTo>
                <a:lnTo>
                  <a:pt x="110855" y="55443"/>
                </a:lnTo>
                <a:lnTo>
                  <a:pt x="92385" y="73903"/>
                </a:lnTo>
                <a:lnTo>
                  <a:pt x="1568003" y="74686"/>
                </a:lnTo>
                <a:lnTo>
                  <a:pt x="1549511" y="56205"/>
                </a:lnTo>
                <a:lnTo>
                  <a:pt x="1568012" y="37745"/>
                </a:lnTo>
                <a:lnTo>
                  <a:pt x="92384" y="36961"/>
                </a:lnTo>
                <a:close/>
              </a:path>
              <a:path w="1660525" h="111760">
                <a:moveTo>
                  <a:pt x="55443" y="36941"/>
                </a:moveTo>
                <a:lnTo>
                  <a:pt x="55412" y="73883"/>
                </a:lnTo>
                <a:lnTo>
                  <a:pt x="92385" y="73903"/>
                </a:lnTo>
                <a:lnTo>
                  <a:pt x="110855" y="55443"/>
                </a:lnTo>
                <a:lnTo>
                  <a:pt x="92384" y="36961"/>
                </a:lnTo>
                <a:lnTo>
                  <a:pt x="55443" y="36941"/>
                </a:lnTo>
                <a:close/>
              </a:path>
              <a:path w="1660525" h="111760">
                <a:moveTo>
                  <a:pt x="92364" y="36941"/>
                </a:moveTo>
                <a:lnTo>
                  <a:pt x="55443" y="36941"/>
                </a:lnTo>
                <a:lnTo>
                  <a:pt x="92384" y="3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3"/>
          <p:cNvSpPr/>
          <p:nvPr/>
        </p:nvSpPr>
        <p:spPr>
          <a:xfrm>
            <a:off x="5498707" y="1994349"/>
            <a:ext cx="1270" cy="502920"/>
          </a:xfrm>
          <a:custGeom>
            <a:avLst/>
            <a:gdLst/>
            <a:ahLst/>
            <a:cxnLst/>
            <a:rect l="l" t="t" r="r" b="b"/>
            <a:pathLst>
              <a:path w="1270" h="502919">
                <a:moveTo>
                  <a:pt x="0" y="0"/>
                </a:moveTo>
                <a:lnTo>
                  <a:pt x="822" y="502564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5"/>
          <p:cNvSpPr/>
          <p:nvPr/>
        </p:nvSpPr>
        <p:spPr>
          <a:xfrm>
            <a:off x="4834348" y="1669151"/>
            <a:ext cx="1270" cy="828040"/>
          </a:xfrm>
          <a:custGeom>
            <a:avLst/>
            <a:gdLst/>
            <a:ahLst/>
            <a:cxnLst/>
            <a:rect l="l" t="t" r="r" b="b"/>
            <a:pathLst>
              <a:path w="1270" h="828039">
                <a:moveTo>
                  <a:pt x="0" y="0"/>
                </a:moveTo>
                <a:lnTo>
                  <a:pt x="822" y="827761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6"/>
          <p:cNvSpPr/>
          <p:nvPr/>
        </p:nvSpPr>
        <p:spPr>
          <a:xfrm>
            <a:off x="4489895" y="1090067"/>
            <a:ext cx="1625600" cy="283845"/>
          </a:xfrm>
          <a:custGeom>
            <a:avLst/>
            <a:gdLst/>
            <a:ahLst/>
            <a:cxnLst/>
            <a:rect l="l" t="t" r="r" b="b"/>
            <a:pathLst>
              <a:path w="1625600" h="283844">
                <a:moveTo>
                  <a:pt x="1625501" y="283544"/>
                </a:moveTo>
                <a:lnTo>
                  <a:pt x="1619240" y="239034"/>
                </a:lnTo>
                <a:lnTo>
                  <a:pt x="1601742" y="199955"/>
                </a:lnTo>
                <a:lnTo>
                  <a:pt x="1574936" y="168397"/>
                </a:lnTo>
                <a:lnTo>
                  <a:pt x="1540750" y="146449"/>
                </a:lnTo>
                <a:lnTo>
                  <a:pt x="1501111" y="136203"/>
                </a:lnTo>
                <a:lnTo>
                  <a:pt x="948036" y="135713"/>
                </a:lnTo>
                <a:lnTo>
                  <a:pt x="933989" y="134929"/>
                </a:lnTo>
                <a:lnTo>
                  <a:pt x="894620" y="123789"/>
                </a:lnTo>
                <a:lnTo>
                  <a:pt x="860889" y="101096"/>
                </a:lnTo>
                <a:lnTo>
                  <a:pt x="834702" y="68939"/>
                </a:lnTo>
                <a:lnTo>
                  <a:pt x="817967" y="29412"/>
                </a:lnTo>
                <a:lnTo>
                  <a:pt x="813002" y="0"/>
                </a:lnTo>
                <a:lnTo>
                  <a:pt x="812136" y="13723"/>
                </a:lnTo>
                <a:lnTo>
                  <a:pt x="800850" y="53281"/>
                </a:lnTo>
                <a:lnTo>
                  <a:pt x="778221" y="88136"/>
                </a:lnTo>
                <a:lnTo>
                  <a:pt x="746415" y="115343"/>
                </a:lnTo>
                <a:lnTo>
                  <a:pt x="707602" y="131959"/>
                </a:lnTo>
                <a:lnTo>
                  <a:pt x="135060" y="135713"/>
                </a:lnTo>
                <a:lnTo>
                  <a:pt x="121026" y="136496"/>
                </a:lnTo>
                <a:lnTo>
                  <a:pt x="81675" y="147632"/>
                </a:lnTo>
                <a:lnTo>
                  <a:pt x="47940" y="170319"/>
                </a:lnTo>
                <a:lnTo>
                  <a:pt x="21736" y="202468"/>
                </a:lnTo>
                <a:lnTo>
                  <a:pt x="4978" y="241991"/>
                </a:lnTo>
                <a:lnTo>
                  <a:pt x="1822" y="256442"/>
                </a:lnTo>
                <a:lnTo>
                  <a:pt x="0" y="271403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4915783" y="2175685"/>
            <a:ext cx="514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10" dirty="0">
                <a:latin typeface="Arial"/>
                <a:cs typeface="Arial"/>
              </a:rPr>
              <a:t>Overl</a:t>
            </a:r>
            <a:r>
              <a:rPr sz="1000" b="1" i="1" spc="25" dirty="0">
                <a:latin typeface="Arial"/>
                <a:cs typeface="Arial"/>
              </a:rPr>
              <a:t>a</a:t>
            </a:r>
            <a:r>
              <a:rPr sz="1000" b="1" i="1" spc="15" dirty="0">
                <a:latin typeface="Arial"/>
                <a:cs typeface="Arial"/>
              </a:rPr>
              <a:t>p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18918" y="804453"/>
            <a:ext cx="1551205" cy="307777"/>
          </a:xfrm>
          <a:prstGeom prst="rect">
            <a:avLst/>
          </a:prstGeom>
          <a:solidFill>
            <a:srgbClr val="FF8E00"/>
          </a:solidFill>
        </p:spPr>
        <p:txBody>
          <a:bodyPr vert="horz" wrap="square" lIns="0" tIns="0" rIns="0" bIns="0" rtlCol="0">
            <a:spAutoFit/>
          </a:bodyPr>
          <a:lstStyle/>
          <a:p>
            <a:pPr marL="209550" algn="ctr">
              <a:lnSpc>
                <a:spcPct val="100000"/>
              </a:lnSpc>
            </a:pPr>
            <a:r>
              <a:rPr lang="en-GB" sz="1000" b="1" i="1" spc="5" dirty="0" smtClean="0">
                <a:latin typeface="Arial"/>
                <a:cs typeface="Arial"/>
              </a:rPr>
              <a:t>Amplitude (properties Value)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48292" y="3355924"/>
            <a:ext cx="182880" cy="68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00729D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00729D"/>
                </a:solidFill>
                <a:latin typeface="Arial"/>
                <a:cs typeface="Arial"/>
              </a:rPr>
              <a:t>rl</a:t>
            </a:r>
            <a:r>
              <a:rPr sz="1200" b="1" spc="5" dirty="0">
                <a:solidFill>
                  <a:srgbClr val="00729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p</a:t>
            </a:r>
            <a:r>
              <a:rPr sz="1200" b="1" spc="-7" baseline="24305" dirty="0">
                <a:solidFill>
                  <a:srgbClr val="00729D"/>
                </a:solidFill>
                <a:latin typeface="Arial"/>
                <a:cs typeface="Arial"/>
              </a:rPr>
              <a:t>-</a:t>
            </a:r>
            <a:r>
              <a:rPr sz="1200" b="1" baseline="24305" dirty="0">
                <a:solidFill>
                  <a:srgbClr val="00729D"/>
                </a:solidFill>
                <a:latin typeface="Arial"/>
                <a:cs typeface="Arial"/>
              </a:rPr>
              <a:t>1</a:t>
            </a:r>
            <a:endParaRPr sz="1200" baseline="24305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79647" y="4330395"/>
            <a:ext cx="8523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200" b="1" spc="-5" dirty="0" smtClean="0">
                <a:solidFill>
                  <a:srgbClr val="C77213"/>
                </a:solidFill>
                <a:latin typeface="Arial"/>
                <a:cs typeface="Arial"/>
              </a:rPr>
              <a:t>Amplitude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079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8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6079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793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3793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1507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CB8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1507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49221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9221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46935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4693577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56079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56079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3793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687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3793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1507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1507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49221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49221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46935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8C6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4693577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56079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56079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3793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3793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1507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51507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49221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49221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46935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4693577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56079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56079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3793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3793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51507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51507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49221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49221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46935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8D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4693577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56079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56079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3793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53793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51507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51507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49221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5E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49221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46935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2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4693577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 txBox="1"/>
          <p:nvPr/>
        </p:nvSpPr>
        <p:spPr>
          <a:xfrm>
            <a:off x="3468421" y="4070088"/>
            <a:ext cx="7778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sz="1200" spc="-7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sim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 </a:t>
            </a:r>
            <a:endParaRPr lang="en-GB" sz="1200" dirty="0">
              <a:latin typeface="Arial"/>
              <a:cs typeface="Arial"/>
            </a:endParaRPr>
          </a:p>
          <a:p>
            <a:pPr marL="12700" marR="5080" indent="80645">
              <a:lnSpc>
                <a:spcPct val="100000"/>
              </a:lnSpc>
            </a:pPr>
            <a:r>
              <a:rPr lang="en-GB" sz="1200" dirty="0" smtClean="0">
                <a:latin typeface="Arial"/>
                <a:cs typeface="Arial"/>
              </a:rPr>
              <a:t>values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297997" y="2661476"/>
            <a:ext cx="12180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lang="en-GB" sz="1200" spc="-10" dirty="0" smtClean="0">
                <a:latin typeface="Arial"/>
                <a:cs typeface="Arial"/>
              </a:rPr>
              <a:t>Same amplitude but  little overlap</a:t>
            </a:r>
          </a:p>
          <a:p>
            <a:pPr marL="12700" marR="5080" indent="123189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31487" y="4070091"/>
            <a:ext cx="16461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</a:pPr>
            <a:r>
              <a:rPr lang="en-GB" sz="1200" spc="-5" dirty="0" smtClean="0">
                <a:latin typeface="Arial"/>
                <a:cs typeface="Arial"/>
              </a:rPr>
              <a:t>Overlapping but different amplitude</a:t>
            </a:r>
            <a:r>
              <a:rPr sz="1200" spc="-5" dirty="0" smtClean="0">
                <a:latin typeface="Times New Roman"/>
                <a:cs typeface="Times New Roman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179989" y="3143088"/>
            <a:ext cx="577215" cy="106680"/>
          </a:xfrm>
          <a:custGeom>
            <a:avLst/>
            <a:gdLst/>
            <a:ahLst/>
            <a:cxnLst/>
            <a:rect l="l" t="t" r="r" b="b"/>
            <a:pathLst>
              <a:path w="577214" h="106679">
                <a:moveTo>
                  <a:pt x="500626" y="74638"/>
                </a:moveTo>
                <a:lnTo>
                  <a:pt x="496702" y="106180"/>
                </a:lnTo>
                <a:lnTo>
                  <a:pt x="576986" y="77723"/>
                </a:lnTo>
                <a:lnTo>
                  <a:pt x="574700" y="76199"/>
                </a:lnTo>
                <a:lnTo>
                  <a:pt x="513222" y="76199"/>
                </a:lnTo>
                <a:lnTo>
                  <a:pt x="500626" y="74638"/>
                </a:lnTo>
                <a:close/>
              </a:path>
              <a:path w="577214" h="106679">
                <a:moveTo>
                  <a:pt x="502190" y="62070"/>
                </a:moveTo>
                <a:lnTo>
                  <a:pt x="500626" y="74638"/>
                </a:lnTo>
                <a:lnTo>
                  <a:pt x="513222" y="76199"/>
                </a:lnTo>
                <a:lnTo>
                  <a:pt x="514746" y="63626"/>
                </a:lnTo>
                <a:lnTo>
                  <a:pt x="502190" y="62070"/>
                </a:lnTo>
                <a:close/>
              </a:path>
              <a:path w="577214" h="106679">
                <a:moveTo>
                  <a:pt x="506120" y="30479"/>
                </a:moveTo>
                <a:lnTo>
                  <a:pt x="502190" y="62070"/>
                </a:lnTo>
                <a:lnTo>
                  <a:pt x="514746" y="63626"/>
                </a:lnTo>
                <a:lnTo>
                  <a:pt x="513222" y="76199"/>
                </a:lnTo>
                <a:lnTo>
                  <a:pt x="574700" y="76199"/>
                </a:lnTo>
                <a:lnTo>
                  <a:pt x="506120" y="30479"/>
                </a:lnTo>
                <a:close/>
              </a:path>
              <a:path w="577214" h="106679">
                <a:moveTo>
                  <a:pt x="1523" y="0"/>
                </a:moveTo>
                <a:lnTo>
                  <a:pt x="0" y="12572"/>
                </a:lnTo>
                <a:lnTo>
                  <a:pt x="500626" y="74638"/>
                </a:lnTo>
                <a:lnTo>
                  <a:pt x="502190" y="62070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5693596" y="3143088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0103" y="29336"/>
                </a:moveTo>
                <a:lnTo>
                  <a:pt x="0" y="77723"/>
                </a:lnTo>
                <a:lnTo>
                  <a:pt x="80893" y="104774"/>
                </a:lnTo>
                <a:lnTo>
                  <a:pt x="76643" y="75056"/>
                </a:lnTo>
                <a:lnTo>
                  <a:pt x="63886" y="75056"/>
                </a:lnTo>
                <a:lnTo>
                  <a:pt x="61965" y="62483"/>
                </a:lnTo>
                <a:lnTo>
                  <a:pt x="74588" y="60693"/>
                </a:lnTo>
                <a:lnTo>
                  <a:pt x="70103" y="29336"/>
                </a:lnTo>
                <a:close/>
              </a:path>
              <a:path w="504190" h="104775">
                <a:moveTo>
                  <a:pt x="74588" y="60693"/>
                </a:moveTo>
                <a:lnTo>
                  <a:pt x="61965" y="62483"/>
                </a:lnTo>
                <a:lnTo>
                  <a:pt x="63886" y="75056"/>
                </a:lnTo>
                <a:lnTo>
                  <a:pt x="76389" y="73282"/>
                </a:lnTo>
                <a:lnTo>
                  <a:pt x="74588" y="60693"/>
                </a:lnTo>
                <a:close/>
              </a:path>
              <a:path w="504190" h="104775">
                <a:moveTo>
                  <a:pt x="76389" y="73282"/>
                </a:moveTo>
                <a:lnTo>
                  <a:pt x="63886" y="75056"/>
                </a:lnTo>
                <a:lnTo>
                  <a:pt x="76643" y="75056"/>
                </a:lnTo>
                <a:lnTo>
                  <a:pt x="76389" y="73282"/>
                </a:lnTo>
                <a:close/>
              </a:path>
              <a:path w="504190" h="104775">
                <a:moveTo>
                  <a:pt x="502401" y="0"/>
                </a:moveTo>
                <a:lnTo>
                  <a:pt x="74588" y="60693"/>
                </a:lnTo>
                <a:lnTo>
                  <a:pt x="76389" y="73282"/>
                </a:lnTo>
                <a:lnTo>
                  <a:pt x="504169" y="12572"/>
                </a:lnTo>
                <a:lnTo>
                  <a:pt x="502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4035087" y="4134832"/>
            <a:ext cx="721995" cy="172085"/>
          </a:xfrm>
          <a:custGeom>
            <a:avLst/>
            <a:gdLst/>
            <a:ahLst/>
            <a:cxnLst/>
            <a:rect l="l" t="t" r="r" b="b"/>
            <a:pathLst>
              <a:path w="721995" h="172085">
                <a:moveTo>
                  <a:pt x="645974" y="31187"/>
                </a:moveTo>
                <a:lnTo>
                  <a:pt x="0" y="159245"/>
                </a:lnTo>
                <a:lnTo>
                  <a:pt x="2407" y="171712"/>
                </a:lnTo>
                <a:lnTo>
                  <a:pt x="648427" y="43650"/>
                </a:lnTo>
                <a:lnTo>
                  <a:pt x="645974" y="31187"/>
                </a:lnTo>
                <a:close/>
              </a:path>
              <a:path w="721995" h="172085">
                <a:moveTo>
                  <a:pt x="713991" y="28730"/>
                </a:moveTo>
                <a:lnTo>
                  <a:pt x="658367" y="28730"/>
                </a:lnTo>
                <a:lnTo>
                  <a:pt x="660928" y="41172"/>
                </a:lnTo>
                <a:lnTo>
                  <a:pt x="648427" y="43650"/>
                </a:lnTo>
                <a:lnTo>
                  <a:pt x="654557" y="74794"/>
                </a:lnTo>
                <a:lnTo>
                  <a:pt x="713991" y="28730"/>
                </a:lnTo>
                <a:close/>
              </a:path>
              <a:path w="721995" h="172085">
                <a:moveTo>
                  <a:pt x="658367" y="28730"/>
                </a:moveTo>
                <a:lnTo>
                  <a:pt x="645974" y="31187"/>
                </a:lnTo>
                <a:lnTo>
                  <a:pt x="648427" y="43650"/>
                </a:lnTo>
                <a:lnTo>
                  <a:pt x="660928" y="41172"/>
                </a:lnTo>
                <a:lnTo>
                  <a:pt x="658367" y="28730"/>
                </a:lnTo>
                <a:close/>
              </a:path>
              <a:path w="721995" h="172085">
                <a:moveTo>
                  <a:pt x="639836" y="0"/>
                </a:moveTo>
                <a:lnTo>
                  <a:pt x="645974" y="31187"/>
                </a:lnTo>
                <a:lnTo>
                  <a:pt x="658367" y="28730"/>
                </a:lnTo>
                <a:lnTo>
                  <a:pt x="713991" y="28730"/>
                </a:lnTo>
                <a:lnTo>
                  <a:pt x="721888" y="22610"/>
                </a:lnTo>
                <a:lnTo>
                  <a:pt x="639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5693596" y="4130390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6395" y="31469"/>
                </a:moveTo>
                <a:lnTo>
                  <a:pt x="74595" y="44059"/>
                </a:lnTo>
                <a:lnTo>
                  <a:pt x="502401" y="104774"/>
                </a:lnTo>
                <a:lnTo>
                  <a:pt x="504169" y="92201"/>
                </a:lnTo>
                <a:lnTo>
                  <a:pt x="76395" y="31469"/>
                </a:lnTo>
                <a:close/>
              </a:path>
              <a:path w="504190" h="104775">
                <a:moveTo>
                  <a:pt x="80893" y="0"/>
                </a:moveTo>
                <a:lnTo>
                  <a:pt x="0" y="27050"/>
                </a:lnTo>
                <a:lnTo>
                  <a:pt x="70103" y="75474"/>
                </a:lnTo>
                <a:lnTo>
                  <a:pt x="74595" y="44059"/>
                </a:lnTo>
                <a:lnTo>
                  <a:pt x="61965" y="42266"/>
                </a:lnTo>
                <a:lnTo>
                  <a:pt x="63886" y="29693"/>
                </a:lnTo>
                <a:lnTo>
                  <a:pt x="76648" y="29693"/>
                </a:lnTo>
                <a:lnTo>
                  <a:pt x="80893" y="0"/>
                </a:lnTo>
                <a:close/>
              </a:path>
              <a:path w="504190" h="104775">
                <a:moveTo>
                  <a:pt x="63886" y="29693"/>
                </a:moveTo>
                <a:lnTo>
                  <a:pt x="61965" y="42266"/>
                </a:lnTo>
                <a:lnTo>
                  <a:pt x="74595" y="44059"/>
                </a:lnTo>
                <a:lnTo>
                  <a:pt x="76395" y="31469"/>
                </a:lnTo>
                <a:lnTo>
                  <a:pt x="63886" y="29693"/>
                </a:lnTo>
                <a:close/>
              </a:path>
              <a:path w="504190" h="104775">
                <a:moveTo>
                  <a:pt x="76648" y="29693"/>
                </a:moveTo>
                <a:lnTo>
                  <a:pt x="63886" y="29693"/>
                </a:lnTo>
                <a:lnTo>
                  <a:pt x="76395" y="31469"/>
                </a:lnTo>
                <a:lnTo>
                  <a:pt x="76648" y="29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 txBox="1"/>
          <p:nvPr/>
        </p:nvSpPr>
        <p:spPr>
          <a:xfrm>
            <a:off x="384084" y="910509"/>
            <a:ext cx="4118610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2000" spc="-1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metrics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mantic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</a:t>
            </a:r>
            <a:r>
              <a:rPr sz="2000" spc="-5" dirty="0">
                <a:latin typeface="Arial"/>
                <a:cs typeface="Arial"/>
              </a:rPr>
              <a:t>lations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lang="en-GB" sz="2000" spc="-5" dirty="0" smtClean="0">
                <a:latin typeface="Arial"/>
                <a:cs typeface="Arial"/>
              </a:rPr>
              <a:t>Amplitude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41284" y="1581069"/>
            <a:ext cx="12039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dirty="0">
                <a:latin typeface="Arial"/>
                <a:cs typeface="Arial"/>
              </a:rPr>
              <a:t>–	Overlap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206721" y="3289710"/>
            <a:ext cx="3954779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200" dirty="0" smtClean="0">
                <a:latin typeface="Arial"/>
                <a:cs typeface="Arial"/>
              </a:rPr>
              <a:t>Bi</a:t>
            </a:r>
            <a:r>
              <a:rPr sz="1200" spc="-1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a</a:t>
            </a:r>
            <a:r>
              <a:rPr sz="1200" dirty="0" smtClean="0">
                <a:latin typeface="Arial"/>
                <a:cs typeface="Arial"/>
              </a:rPr>
              <a:t>r</a:t>
            </a:r>
            <a:r>
              <a:rPr sz="1200" spc="-5" dirty="0" smtClean="0">
                <a:latin typeface="Arial"/>
                <a:cs typeface="Arial"/>
              </a:rPr>
              <a:t>iat</a:t>
            </a:r>
            <a:r>
              <a:rPr sz="1200" dirty="0" smtClean="0">
                <a:latin typeface="Arial"/>
                <a:cs typeface="Arial"/>
              </a:rPr>
              <a:t>e</a:t>
            </a:r>
            <a:r>
              <a:rPr sz="1200" spc="30" dirty="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10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heme</a:t>
            </a:r>
            <a:endParaRPr sz="1200" dirty="0">
              <a:latin typeface="Arial"/>
              <a:cs typeface="Arial"/>
            </a:endParaRPr>
          </a:p>
          <a:p>
            <a:pPr marL="756285" marR="5080" indent="-287020">
              <a:lnSpc>
                <a:spcPts val="216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200" dirty="0">
                <a:latin typeface="Arial"/>
                <a:cs typeface="Arial"/>
              </a:rPr>
              <a:t>–	Show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di</a:t>
            </a:r>
            <a:r>
              <a:rPr sz="1200" spc="-4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 smtClean="0">
                <a:latin typeface="Arial"/>
                <a:cs typeface="Arial"/>
              </a:rPr>
              <a:t>c</a:t>
            </a:r>
            <a:r>
              <a:rPr sz="1200" spc="5" dirty="0" smtClean="0">
                <a:latin typeface="Arial"/>
                <a:cs typeface="Arial"/>
              </a:rPr>
              <a:t>o</a:t>
            </a:r>
            <a:r>
              <a:rPr sz="1200" dirty="0" smtClean="0">
                <a:latin typeface="Arial"/>
                <a:cs typeface="Arial"/>
              </a:rPr>
              <a:t>mbinations</a:t>
            </a:r>
            <a:endParaRPr lang="en-GB" sz="1200" dirty="0" smtClean="0">
              <a:latin typeface="Arial"/>
              <a:cs typeface="Arial"/>
            </a:endParaRPr>
          </a:p>
          <a:p>
            <a:pPr marL="756285" marR="5080" indent="-287020">
              <a:lnSpc>
                <a:spcPts val="216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these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me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ri</a:t>
            </a:r>
            <a:r>
              <a:rPr sz="1200" spc="5" dirty="0">
                <a:latin typeface="Arial"/>
                <a:cs typeface="Arial"/>
              </a:rPr>
              <a:t>c</a:t>
            </a:r>
            <a:r>
              <a:rPr sz="1200" dirty="0">
                <a:latin typeface="Arial"/>
                <a:cs typeface="Arial"/>
              </a:rPr>
              <a:t>s</a:t>
            </a:r>
          </a:p>
        </p:txBody>
      </p:sp>
      <p:sp>
        <p:nvSpPr>
          <p:cNvPr id="100" name="object 100"/>
          <p:cNvSpPr/>
          <p:nvPr/>
        </p:nvSpPr>
        <p:spPr>
          <a:xfrm>
            <a:off x="3533051" y="487657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3566457" y="473212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6485801" y="487816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6342941" y="4733702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6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3533051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3748972" y="336368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8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6196881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6844581" y="336368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97"/>
          <p:cNvSpPr txBox="1"/>
          <p:nvPr/>
        </p:nvSpPr>
        <p:spPr>
          <a:xfrm>
            <a:off x="991384" y="27495"/>
            <a:ext cx="10703113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GB" sz="2000" spc="-110" dirty="0" smtClean="0">
                <a:latin typeface="Arial"/>
                <a:cs typeface="Arial"/>
              </a:rPr>
              <a:t>                                                      Multi phase similarity assessment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lang="en-GB" sz="2000" spc="-5" dirty="0" smtClean="0">
                <a:latin typeface="Arial"/>
                <a:cs typeface="Arial"/>
              </a:rPr>
              <a:t>STEP 2  LCML ELEMENTS PROPERTIES (2 sub steps: Properties value and types)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9" name="object 90"/>
          <p:cNvSpPr txBox="1"/>
          <p:nvPr/>
        </p:nvSpPr>
        <p:spPr>
          <a:xfrm>
            <a:off x="6275892" y="2682279"/>
            <a:ext cx="12180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lang="en-GB" sz="1200" spc="-10" dirty="0" smtClean="0">
                <a:latin typeface="Arial"/>
                <a:cs typeface="Arial"/>
              </a:rPr>
              <a:t>Same amplitude but  no overlap</a:t>
            </a:r>
          </a:p>
          <a:p>
            <a:pPr marL="12700" marR="5080" indent="123189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10" name="object 3"/>
          <p:cNvSpPr/>
          <p:nvPr/>
        </p:nvSpPr>
        <p:spPr>
          <a:xfrm>
            <a:off x="9154485" y="2155453"/>
            <a:ext cx="678180" cy="288925"/>
          </a:xfrm>
          <a:custGeom>
            <a:avLst/>
            <a:gdLst/>
            <a:ahLst/>
            <a:cxnLst/>
            <a:rect l="l" t="t" r="r" b="b"/>
            <a:pathLst>
              <a:path w="678179" h="288925">
                <a:moveTo>
                  <a:pt x="0" y="288929"/>
                </a:moveTo>
                <a:lnTo>
                  <a:pt x="677869" y="288929"/>
                </a:lnTo>
                <a:lnTo>
                  <a:pt x="677869" y="0"/>
                </a:lnTo>
                <a:lnTo>
                  <a:pt x="0" y="0"/>
                </a:lnTo>
                <a:lnTo>
                  <a:pt x="0" y="28892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4"/>
          <p:cNvSpPr/>
          <p:nvPr/>
        </p:nvSpPr>
        <p:spPr>
          <a:xfrm>
            <a:off x="7652729" y="3346326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5"/>
          <p:cNvSpPr/>
          <p:nvPr/>
        </p:nvSpPr>
        <p:spPr>
          <a:xfrm>
            <a:off x="7652729" y="3346326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6"/>
          <p:cNvSpPr/>
          <p:nvPr/>
        </p:nvSpPr>
        <p:spPr>
          <a:xfrm>
            <a:off x="7652729" y="4714759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7"/>
          <p:cNvSpPr/>
          <p:nvPr/>
        </p:nvSpPr>
        <p:spPr>
          <a:xfrm>
            <a:off x="7652729" y="4714759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8"/>
          <p:cNvSpPr/>
          <p:nvPr/>
        </p:nvSpPr>
        <p:spPr>
          <a:xfrm>
            <a:off x="10461094" y="4714759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9"/>
          <p:cNvSpPr/>
          <p:nvPr/>
        </p:nvSpPr>
        <p:spPr>
          <a:xfrm>
            <a:off x="10461094" y="4714759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0"/>
          <p:cNvSpPr/>
          <p:nvPr/>
        </p:nvSpPr>
        <p:spPr>
          <a:xfrm>
            <a:off x="10461094" y="3346326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"/>
          <p:cNvSpPr/>
          <p:nvPr/>
        </p:nvSpPr>
        <p:spPr>
          <a:xfrm>
            <a:off x="10461094" y="3346326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2"/>
          <p:cNvSpPr/>
          <p:nvPr/>
        </p:nvSpPr>
        <p:spPr>
          <a:xfrm>
            <a:off x="9172377" y="2462315"/>
            <a:ext cx="653415" cy="147320"/>
          </a:xfrm>
          <a:custGeom>
            <a:avLst/>
            <a:gdLst/>
            <a:ahLst/>
            <a:cxnLst/>
            <a:rect l="l" t="t" r="r" b="b"/>
            <a:pathLst>
              <a:path w="653414" h="147319">
                <a:moveTo>
                  <a:pt x="0" y="146994"/>
                </a:moveTo>
                <a:lnTo>
                  <a:pt x="652820" y="146994"/>
                </a:lnTo>
                <a:lnTo>
                  <a:pt x="652820" y="0"/>
                </a:lnTo>
                <a:lnTo>
                  <a:pt x="0" y="0"/>
                </a:lnTo>
                <a:lnTo>
                  <a:pt x="0" y="14699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20"/>
          <p:cNvSpPr/>
          <p:nvPr/>
        </p:nvSpPr>
        <p:spPr>
          <a:xfrm>
            <a:off x="8449330" y="1962616"/>
            <a:ext cx="1441450" cy="111760"/>
          </a:xfrm>
          <a:custGeom>
            <a:avLst/>
            <a:gdLst/>
            <a:ahLst/>
            <a:cxnLst/>
            <a:rect l="l" t="t" r="r" b="b"/>
            <a:pathLst>
              <a:path w="1441450" h="111760">
                <a:moveTo>
                  <a:pt x="1385773" y="822"/>
                </a:moveTo>
                <a:lnTo>
                  <a:pt x="1348773" y="37741"/>
                </a:lnTo>
                <a:lnTo>
                  <a:pt x="1385773" y="37764"/>
                </a:lnTo>
                <a:lnTo>
                  <a:pt x="1385773" y="74736"/>
                </a:lnTo>
                <a:lnTo>
                  <a:pt x="1348770" y="74736"/>
                </a:lnTo>
                <a:lnTo>
                  <a:pt x="1385773" y="111678"/>
                </a:lnTo>
                <a:lnTo>
                  <a:pt x="1422674" y="74736"/>
                </a:lnTo>
                <a:lnTo>
                  <a:pt x="1385773" y="74736"/>
                </a:lnTo>
                <a:lnTo>
                  <a:pt x="1422697" y="74714"/>
                </a:lnTo>
                <a:lnTo>
                  <a:pt x="1441094" y="56296"/>
                </a:lnTo>
                <a:lnTo>
                  <a:pt x="1385773" y="822"/>
                </a:lnTo>
                <a:close/>
              </a:path>
              <a:path w="1441450" h="111760">
                <a:moveTo>
                  <a:pt x="55473" y="0"/>
                </a:moveTo>
                <a:lnTo>
                  <a:pt x="0" y="55412"/>
                </a:lnTo>
                <a:lnTo>
                  <a:pt x="55382" y="110855"/>
                </a:lnTo>
                <a:lnTo>
                  <a:pt x="92362" y="73936"/>
                </a:lnTo>
                <a:lnTo>
                  <a:pt x="55412" y="73913"/>
                </a:lnTo>
                <a:lnTo>
                  <a:pt x="55412" y="36941"/>
                </a:lnTo>
                <a:lnTo>
                  <a:pt x="92354" y="36941"/>
                </a:lnTo>
                <a:lnTo>
                  <a:pt x="55473" y="0"/>
                </a:lnTo>
                <a:close/>
              </a:path>
              <a:path w="1441450" h="111760">
                <a:moveTo>
                  <a:pt x="1348773" y="37741"/>
                </a:moveTo>
                <a:lnTo>
                  <a:pt x="1330238" y="56235"/>
                </a:lnTo>
                <a:lnTo>
                  <a:pt x="1348747" y="74714"/>
                </a:lnTo>
                <a:lnTo>
                  <a:pt x="1385773" y="74736"/>
                </a:lnTo>
                <a:lnTo>
                  <a:pt x="1385773" y="37764"/>
                </a:lnTo>
                <a:lnTo>
                  <a:pt x="1348773" y="37741"/>
                </a:lnTo>
                <a:close/>
              </a:path>
              <a:path w="1441450" h="111760">
                <a:moveTo>
                  <a:pt x="92377" y="36964"/>
                </a:moveTo>
                <a:lnTo>
                  <a:pt x="110855" y="55473"/>
                </a:lnTo>
                <a:lnTo>
                  <a:pt x="92362" y="73936"/>
                </a:lnTo>
                <a:lnTo>
                  <a:pt x="1348747" y="74714"/>
                </a:lnTo>
                <a:lnTo>
                  <a:pt x="1330238" y="56235"/>
                </a:lnTo>
                <a:lnTo>
                  <a:pt x="1348773" y="37741"/>
                </a:lnTo>
                <a:lnTo>
                  <a:pt x="92377" y="36964"/>
                </a:lnTo>
                <a:close/>
              </a:path>
              <a:path w="1441450" h="111760">
                <a:moveTo>
                  <a:pt x="55412" y="36941"/>
                </a:moveTo>
                <a:lnTo>
                  <a:pt x="55412" y="73913"/>
                </a:lnTo>
                <a:lnTo>
                  <a:pt x="92362" y="73936"/>
                </a:lnTo>
                <a:lnTo>
                  <a:pt x="110855" y="55473"/>
                </a:lnTo>
                <a:lnTo>
                  <a:pt x="92377" y="36964"/>
                </a:lnTo>
                <a:lnTo>
                  <a:pt x="55412" y="36941"/>
                </a:lnTo>
                <a:close/>
              </a:path>
              <a:path w="1441450" h="111760">
                <a:moveTo>
                  <a:pt x="92354" y="36941"/>
                </a:moveTo>
                <a:lnTo>
                  <a:pt x="55412" y="36941"/>
                </a:lnTo>
                <a:lnTo>
                  <a:pt x="92377" y="36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21"/>
          <p:cNvSpPr/>
          <p:nvPr/>
        </p:nvSpPr>
        <p:spPr>
          <a:xfrm>
            <a:off x="9116934" y="1666990"/>
            <a:ext cx="1660525" cy="111760"/>
          </a:xfrm>
          <a:custGeom>
            <a:avLst/>
            <a:gdLst/>
            <a:ahLst/>
            <a:cxnLst/>
            <a:rect l="l" t="t" r="r" b="b"/>
            <a:pathLst>
              <a:path w="1660525" h="111760">
                <a:moveTo>
                  <a:pt x="1605015" y="822"/>
                </a:moveTo>
                <a:lnTo>
                  <a:pt x="1568012" y="37745"/>
                </a:lnTo>
                <a:lnTo>
                  <a:pt x="1605015" y="37764"/>
                </a:lnTo>
                <a:lnTo>
                  <a:pt x="1605015" y="74706"/>
                </a:lnTo>
                <a:lnTo>
                  <a:pt x="1568023" y="74706"/>
                </a:lnTo>
                <a:lnTo>
                  <a:pt x="1605015" y="111678"/>
                </a:lnTo>
                <a:lnTo>
                  <a:pt x="1641947" y="74706"/>
                </a:lnTo>
                <a:lnTo>
                  <a:pt x="1605015" y="74706"/>
                </a:lnTo>
                <a:lnTo>
                  <a:pt x="1641967" y="74686"/>
                </a:lnTo>
                <a:lnTo>
                  <a:pt x="1660367" y="56266"/>
                </a:lnTo>
                <a:lnTo>
                  <a:pt x="1605015" y="822"/>
                </a:lnTo>
                <a:close/>
              </a:path>
              <a:path w="1660525" h="111760">
                <a:moveTo>
                  <a:pt x="55443" y="0"/>
                </a:moveTo>
                <a:lnTo>
                  <a:pt x="0" y="55382"/>
                </a:lnTo>
                <a:lnTo>
                  <a:pt x="55412" y="110855"/>
                </a:lnTo>
                <a:lnTo>
                  <a:pt x="92385" y="73903"/>
                </a:lnTo>
                <a:lnTo>
                  <a:pt x="55412" y="73883"/>
                </a:lnTo>
                <a:lnTo>
                  <a:pt x="55443" y="36941"/>
                </a:lnTo>
                <a:lnTo>
                  <a:pt x="92364" y="36941"/>
                </a:lnTo>
                <a:lnTo>
                  <a:pt x="55443" y="0"/>
                </a:lnTo>
                <a:close/>
              </a:path>
              <a:path w="1660525" h="111760">
                <a:moveTo>
                  <a:pt x="1568012" y="37745"/>
                </a:moveTo>
                <a:lnTo>
                  <a:pt x="1549511" y="56205"/>
                </a:lnTo>
                <a:lnTo>
                  <a:pt x="1568003" y="74686"/>
                </a:lnTo>
                <a:lnTo>
                  <a:pt x="1605015" y="74706"/>
                </a:lnTo>
                <a:lnTo>
                  <a:pt x="1605015" y="37764"/>
                </a:lnTo>
                <a:lnTo>
                  <a:pt x="1568012" y="37745"/>
                </a:lnTo>
                <a:close/>
              </a:path>
              <a:path w="1660525" h="111760">
                <a:moveTo>
                  <a:pt x="92384" y="36961"/>
                </a:moveTo>
                <a:lnTo>
                  <a:pt x="110855" y="55443"/>
                </a:lnTo>
                <a:lnTo>
                  <a:pt x="92385" y="73903"/>
                </a:lnTo>
                <a:lnTo>
                  <a:pt x="1568003" y="74686"/>
                </a:lnTo>
                <a:lnTo>
                  <a:pt x="1549511" y="56205"/>
                </a:lnTo>
                <a:lnTo>
                  <a:pt x="1568012" y="37745"/>
                </a:lnTo>
                <a:lnTo>
                  <a:pt x="92384" y="36961"/>
                </a:lnTo>
                <a:close/>
              </a:path>
              <a:path w="1660525" h="111760">
                <a:moveTo>
                  <a:pt x="55443" y="36941"/>
                </a:moveTo>
                <a:lnTo>
                  <a:pt x="55412" y="73883"/>
                </a:lnTo>
                <a:lnTo>
                  <a:pt x="92385" y="73903"/>
                </a:lnTo>
                <a:lnTo>
                  <a:pt x="110855" y="55443"/>
                </a:lnTo>
                <a:lnTo>
                  <a:pt x="92384" y="36961"/>
                </a:lnTo>
                <a:lnTo>
                  <a:pt x="55443" y="36941"/>
                </a:lnTo>
                <a:close/>
              </a:path>
              <a:path w="1660525" h="111760">
                <a:moveTo>
                  <a:pt x="92364" y="36941"/>
                </a:moveTo>
                <a:lnTo>
                  <a:pt x="55443" y="36941"/>
                </a:lnTo>
                <a:lnTo>
                  <a:pt x="92384" y="3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23"/>
          <p:cNvSpPr/>
          <p:nvPr/>
        </p:nvSpPr>
        <p:spPr>
          <a:xfrm>
            <a:off x="9834274" y="2048425"/>
            <a:ext cx="1270" cy="502920"/>
          </a:xfrm>
          <a:custGeom>
            <a:avLst/>
            <a:gdLst/>
            <a:ahLst/>
            <a:cxnLst/>
            <a:rect l="l" t="t" r="r" b="b"/>
            <a:pathLst>
              <a:path w="1270" h="502919">
                <a:moveTo>
                  <a:pt x="0" y="0"/>
                </a:moveTo>
                <a:lnTo>
                  <a:pt x="822" y="502564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25"/>
          <p:cNvSpPr/>
          <p:nvPr/>
        </p:nvSpPr>
        <p:spPr>
          <a:xfrm>
            <a:off x="9169915" y="1723227"/>
            <a:ext cx="1270" cy="828040"/>
          </a:xfrm>
          <a:custGeom>
            <a:avLst/>
            <a:gdLst/>
            <a:ahLst/>
            <a:cxnLst/>
            <a:rect l="l" t="t" r="r" b="b"/>
            <a:pathLst>
              <a:path w="1270" h="828039">
                <a:moveTo>
                  <a:pt x="0" y="0"/>
                </a:moveTo>
                <a:lnTo>
                  <a:pt x="822" y="827761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26"/>
          <p:cNvSpPr/>
          <p:nvPr/>
        </p:nvSpPr>
        <p:spPr>
          <a:xfrm>
            <a:off x="8825462" y="1144143"/>
            <a:ext cx="1625600" cy="283845"/>
          </a:xfrm>
          <a:custGeom>
            <a:avLst/>
            <a:gdLst/>
            <a:ahLst/>
            <a:cxnLst/>
            <a:rect l="l" t="t" r="r" b="b"/>
            <a:pathLst>
              <a:path w="1625600" h="283844">
                <a:moveTo>
                  <a:pt x="1625501" y="283544"/>
                </a:moveTo>
                <a:lnTo>
                  <a:pt x="1619240" y="239034"/>
                </a:lnTo>
                <a:lnTo>
                  <a:pt x="1601742" y="199955"/>
                </a:lnTo>
                <a:lnTo>
                  <a:pt x="1574936" y="168397"/>
                </a:lnTo>
                <a:lnTo>
                  <a:pt x="1540750" y="146449"/>
                </a:lnTo>
                <a:lnTo>
                  <a:pt x="1501111" y="136203"/>
                </a:lnTo>
                <a:lnTo>
                  <a:pt x="948036" y="135713"/>
                </a:lnTo>
                <a:lnTo>
                  <a:pt x="933989" y="134929"/>
                </a:lnTo>
                <a:lnTo>
                  <a:pt x="894620" y="123789"/>
                </a:lnTo>
                <a:lnTo>
                  <a:pt x="860889" y="101096"/>
                </a:lnTo>
                <a:lnTo>
                  <a:pt x="834702" y="68939"/>
                </a:lnTo>
                <a:lnTo>
                  <a:pt x="817967" y="29412"/>
                </a:lnTo>
                <a:lnTo>
                  <a:pt x="813002" y="0"/>
                </a:lnTo>
                <a:lnTo>
                  <a:pt x="812136" y="13723"/>
                </a:lnTo>
                <a:lnTo>
                  <a:pt x="800850" y="53281"/>
                </a:lnTo>
                <a:lnTo>
                  <a:pt x="778221" y="88136"/>
                </a:lnTo>
                <a:lnTo>
                  <a:pt x="746415" y="115343"/>
                </a:lnTo>
                <a:lnTo>
                  <a:pt x="707602" y="131959"/>
                </a:lnTo>
                <a:lnTo>
                  <a:pt x="135060" y="135713"/>
                </a:lnTo>
                <a:lnTo>
                  <a:pt x="121026" y="136496"/>
                </a:lnTo>
                <a:lnTo>
                  <a:pt x="81675" y="147632"/>
                </a:lnTo>
                <a:lnTo>
                  <a:pt x="47940" y="170319"/>
                </a:lnTo>
                <a:lnTo>
                  <a:pt x="21736" y="202468"/>
                </a:lnTo>
                <a:lnTo>
                  <a:pt x="4978" y="241991"/>
                </a:lnTo>
                <a:lnTo>
                  <a:pt x="1822" y="256442"/>
                </a:lnTo>
                <a:lnTo>
                  <a:pt x="0" y="271403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35"/>
          <p:cNvSpPr txBox="1"/>
          <p:nvPr/>
        </p:nvSpPr>
        <p:spPr>
          <a:xfrm>
            <a:off x="9251350" y="2229761"/>
            <a:ext cx="514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10" dirty="0">
                <a:latin typeface="Arial"/>
                <a:cs typeface="Arial"/>
              </a:rPr>
              <a:t>Overl</a:t>
            </a:r>
            <a:r>
              <a:rPr sz="1000" b="1" i="1" spc="25" dirty="0">
                <a:latin typeface="Arial"/>
                <a:cs typeface="Arial"/>
              </a:rPr>
              <a:t>a</a:t>
            </a:r>
            <a:r>
              <a:rPr sz="1000" b="1" i="1" spc="15" dirty="0">
                <a:latin typeface="Arial"/>
                <a:cs typeface="Arial"/>
              </a:rPr>
              <a:t>p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6" name="object 36"/>
          <p:cNvSpPr txBox="1"/>
          <p:nvPr/>
        </p:nvSpPr>
        <p:spPr>
          <a:xfrm>
            <a:off x="9154485" y="858529"/>
            <a:ext cx="1551205" cy="307777"/>
          </a:xfrm>
          <a:prstGeom prst="rect">
            <a:avLst/>
          </a:prstGeom>
          <a:solidFill>
            <a:srgbClr val="FF8E00"/>
          </a:solidFill>
        </p:spPr>
        <p:txBody>
          <a:bodyPr vert="horz" wrap="square" lIns="0" tIns="0" rIns="0" bIns="0" rtlCol="0">
            <a:spAutoFit/>
          </a:bodyPr>
          <a:lstStyle/>
          <a:p>
            <a:pPr marL="209550" algn="ctr">
              <a:lnSpc>
                <a:spcPct val="100000"/>
              </a:lnSpc>
            </a:pPr>
            <a:r>
              <a:rPr lang="en-GB" sz="1000" b="1" i="1" spc="5" dirty="0" smtClean="0">
                <a:latin typeface="Arial"/>
                <a:cs typeface="Arial"/>
              </a:rPr>
              <a:t>Amplitude (Number of properties types)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7" name="object 37"/>
          <p:cNvSpPr txBox="1"/>
          <p:nvPr/>
        </p:nvSpPr>
        <p:spPr>
          <a:xfrm>
            <a:off x="8783859" y="3410000"/>
            <a:ext cx="182880" cy="68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00729D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00729D"/>
                </a:solidFill>
                <a:latin typeface="Arial"/>
                <a:cs typeface="Arial"/>
              </a:rPr>
              <a:t>rl</a:t>
            </a:r>
            <a:r>
              <a:rPr sz="1200" b="1" spc="5" dirty="0">
                <a:solidFill>
                  <a:srgbClr val="00729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p</a:t>
            </a:r>
            <a:r>
              <a:rPr sz="1200" b="1" spc="-7" baseline="24305" dirty="0">
                <a:solidFill>
                  <a:srgbClr val="00729D"/>
                </a:solidFill>
                <a:latin typeface="Arial"/>
                <a:cs typeface="Arial"/>
              </a:rPr>
              <a:t>-</a:t>
            </a:r>
            <a:r>
              <a:rPr sz="1200" b="1" baseline="24305" dirty="0">
                <a:solidFill>
                  <a:srgbClr val="00729D"/>
                </a:solidFill>
                <a:latin typeface="Arial"/>
                <a:cs typeface="Arial"/>
              </a:rPr>
              <a:t>1</a:t>
            </a:r>
            <a:endParaRPr sz="1200" baseline="24305" dirty="0">
              <a:latin typeface="Arial"/>
              <a:cs typeface="Arial"/>
            </a:endParaRPr>
          </a:p>
        </p:txBody>
      </p:sp>
      <p:sp>
        <p:nvSpPr>
          <p:cNvPr id="128" name="object 38"/>
          <p:cNvSpPr txBox="1"/>
          <p:nvPr/>
        </p:nvSpPr>
        <p:spPr>
          <a:xfrm>
            <a:off x="9215214" y="4384471"/>
            <a:ext cx="8523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200" b="1" spc="-5" dirty="0" smtClean="0">
                <a:solidFill>
                  <a:srgbClr val="C77213"/>
                </a:solidFill>
                <a:latin typeface="Arial"/>
                <a:cs typeface="Arial"/>
              </a:rPr>
              <a:t>Amplitude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9" name="object 39"/>
          <p:cNvSpPr/>
          <p:nvPr/>
        </p:nvSpPr>
        <p:spPr>
          <a:xfrm>
            <a:off x="99435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8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40"/>
          <p:cNvSpPr/>
          <p:nvPr/>
        </p:nvSpPr>
        <p:spPr>
          <a:xfrm>
            <a:off x="99435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41"/>
          <p:cNvSpPr/>
          <p:nvPr/>
        </p:nvSpPr>
        <p:spPr>
          <a:xfrm>
            <a:off x="97149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42"/>
          <p:cNvSpPr/>
          <p:nvPr/>
        </p:nvSpPr>
        <p:spPr>
          <a:xfrm>
            <a:off x="97149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43"/>
          <p:cNvSpPr/>
          <p:nvPr/>
        </p:nvSpPr>
        <p:spPr>
          <a:xfrm>
            <a:off x="94863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CB8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44"/>
          <p:cNvSpPr/>
          <p:nvPr/>
        </p:nvSpPr>
        <p:spPr>
          <a:xfrm>
            <a:off x="94863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45"/>
          <p:cNvSpPr/>
          <p:nvPr/>
        </p:nvSpPr>
        <p:spPr>
          <a:xfrm>
            <a:off x="92577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46"/>
          <p:cNvSpPr/>
          <p:nvPr/>
        </p:nvSpPr>
        <p:spPr>
          <a:xfrm>
            <a:off x="92577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47"/>
          <p:cNvSpPr/>
          <p:nvPr/>
        </p:nvSpPr>
        <p:spPr>
          <a:xfrm>
            <a:off x="90291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48"/>
          <p:cNvSpPr/>
          <p:nvPr/>
        </p:nvSpPr>
        <p:spPr>
          <a:xfrm>
            <a:off x="9029144" y="41067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49"/>
          <p:cNvSpPr/>
          <p:nvPr/>
        </p:nvSpPr>
        <p:spPr>
          <a:xfrm>
            <a:off x="99435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50"/>
          <p:cNvSpPr/>
          <p:nvPr/>
        </p:nvSpPr>
        <p:spPr>
          <a:xfrm>
            <a:off x="99435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51"/>
          <p:cNvSpPr/>
          <p:nvPr/>
        </p:nvSpPr>
        <p:spPr>
          <a:xfrm>
            <a:off x="97149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687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52"/>
          <p:cNvSpPr/>
          <p:nvPr/>
        </p:nvSpPr>
        <p:spPr>
          <a:xfrm>
            <a:off x="97149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53"/>
          <p:cNvSpPr/>
          <p:nvPr/>
        </p:nvSpPr>
        <p:spPr>
          <a:xfrm>
            <a:off x="94863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54"/>
          <p:cNvSpPr/>
          <p:nvPr/>
        </p:nvSpPr>
        <p:spPr>
          <a:xfrm>
            <a:off x="94863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55"/>
          <p:cNvSpPr/>
          <p:nvPr/>
        </p:nvSpPr>
        <p:spPr>
          <a:xfrm>
            <a:off x="92577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56"/>
          <p:cNvSpPr/>
          <p:nvPr/>
        </p:nvSpPr>
        <p:spPr>
          <a:xfrm>
            <a:off x="92577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57"/>
          <p:cNvSpPr/>
          <p:nvPr/>
        </p:nvSpPr>
        <p:spPr>
          <a:xfrm>
            <a:off x="90291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8C6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58"/>
          <p:cNvSpPr/>
          <p:nvPr/>
        </p:nvSpPr>
        <p:spPr>
          <a:xfrm>
            <a:off x="9029144" y="38781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59"/>
          <p:cNvSpPr/>
          <p:nvPr/>
        </p:nvSpPr>
        <p:spPr>
          <a:xfrm>
            <a:off x="99435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60"/>
          <p:cNvSpPr/>
          <p:nvPr/>
        </p:nvSpPr>
        <p:spPr>
          <a:xfrm>
            <a:off x="99435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object 61"/>
          <p:cNvSpPr/>
          <p:nvPr/>
        </p:nvSpPr>
        <p:spPr>
          <a:xfrm>
            <a:off x="97149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62"/>
          <p:cNvSpPr/>
          <p:nvPr/>
        </p:nvSpPr>
        <p:spPr>
          <a:xfrm>
            <a:off x="97149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63"/>
          <p:cNvSpPr/>
          <p:nvPr/>
        </p:nvSpPr>
        <p:spPr>
          <a:xfrm>
            <a:off x="94863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64"/>
          <p:cNvSpPr/>
          <p:nvPr/>
        </p:nvSpPr>
        <p:spPr>
          <a:xfrm>
            <a:off x="94863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65"/>
          <p:cNvSpPr/>
          <p:nvPr/>
        </p:nvSpPr>
        <p:spPr>
          <a:xfrm>
            <a:off x="92577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66"/>
          <p:cNvSpPr/>
          <p:nvPr/>
        </p:nvSpPr>
        <p:spPr>
          <a:xfrm>
            <a:off x="92577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object 67"/>
          <p:cNvSpPr/>
          <p:nvPr/>
        </p:nvSpPr>
        <p:spPr>
          <a:xfrm>
            <a:off x="90291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68"/>
          <p:cNvSpPr/>
          <p:nvPr/>
        </p:nvSpPr>
        <p:spPr>
          <a:xfrm>
            <a:off x="9029144" y="36495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object 69"/>
          <p:cNvSpPr/>
          <p:nvPr/>
        </p:nvSpPr>
        <p:spPr>
          <a:xfrm>
            <a:off x="99435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70"/>
          <p:cNvSpPr/>
          <p:nvPr/>
        </p:nvSpPr>
        <p:spPr>
          <a:xfrm>
            <a:off x="99435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71"/>
          <p:cNvSpPr/>
          <p:nvPr/>
        </p:nvSpPr>
        <p:spPr>
          <a:xfrm>
            <a:off x="97149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72"/>
          <p:cNvSpPr/>
          <p:nvPr/>
        </p:nvSpPr>
        <p:spPr>
          <a:xfrm>
            <a:off x="97149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73"/>
          <p:cNvSpPr/>
          <p:nvPr/>
        </p:nvSpPr>
        <p:spPr>
          <a:xfrm>
            <a:off x="94863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74"/>
          <p:cNvSpPr/>
          <p:nvPr/>
        </p:nvSpPr>
        <p:spPr>
          <a:xfrm>
            <a:off x="94863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object 75"/>
          <p:cNvSpPr/>
          <p:nvPr/>
        </p:nvSpPr>
        <p:spPr>
          <a:xfrm>
            <a:off x="92577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76"/>
          <p:cNvSpPr/>
          <p:nvPr/>
        </p:nvSpPr>
        <p:spPr>
          <a:xfrm>
            <a:off x="92577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object 77"/>
          <p:cNvSpPr/>
          <p:nvPr/>
        </p:nvSpPr>
        <p:spPr>
          <a:xfrm>
            <a:off x="90291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8D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78"/>
          <p:cNvSpPr/>
          <p:nvPr/>
        </p:nvSpPr>
        <p:spPr>
          <a:xfrm>
            <a:off x="9029144" y="34209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object 79"/>
          <p:cNvSpPr/>
          <p:nvPr/>
        </p:nvSpPr>
        <p:spPr>
          <a:xfrm>
            <a:off x="99435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80"/>
          <p:cNvSpPr/>
          <p:nvPr/>
        </p:nvSpPr>
        <p:spPr>
          <a:xfrm>
            <a:off x="99435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81"/>
          <p:cNvSpPr/>
          <p:nvPr/>
        </p:nvSpPr>
        <p:spPr>
          <a:xfrm>
            <a:off x="97149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82"/>
          <p:cNvSpPr/>
          <p:nvPr/>
        </p:nvSpPr>
        <p:spPr>
          <a:xfrm>
            <a:off x="97149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object 83"/>
          <p:cNvSpPr/>
          <p:nvPr/>
        </p:nvSpPr>
        <p:spPr>
          <a:xfrm>
            <a:off x="94863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object 84"/>
          <p:cNvSpPr/>
          <p:nvPr/>
        </p:nvSpPr>
        <p:spPr>
          <a:xfrm>
            <a:off x="94863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object 85"/>
          <p:cNvSpPr/>
          <p:nvPr/>
        </p:nvSpPr>
        <p:spPr>
          <a:xfrm>
            <a:off x="92577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5E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object 86"/>
          <p:cNvSpPr/>
          <p:nvPr/>
        </p:nvSpPr>
        <p:spPr>
          <a:xfrm>
            <a:off x="92577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object 87"/>
          <p:cNvSpPr/>
          <p:nvPr/>
        </p:nvSpPr>
        <p:spPr>
          <a:xfrm>
            <a:off x="90291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2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object 88"/>
          <p:cNvSpPr/>
          <p:nvPr/>
        </p:nvSpPr>
        <p:spPr>
          <a:xfrm>
            <a:off x="9029144" y="319234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9" name="object 89"/>
          <p:cNvSpPr txBox="1"/>
          <p:nvPr/>
        </p:nvSpPr>
        <p:spPr>
          <a:xfrm>
            <a:off x="7803988" y="4124164"/>
            <a:ext cx="7778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sz="1200" spc="-7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sim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 </a:t>
            </a:r>
            <a:endParaRPr lang="en-GB" sz="1200" dirty="0">
              <a:latin typeface="Arial"/>
              <a:cs typeface="Arial"/>
            </a:endParaRPr>
          </a:p>
          <a:p>
            <a:pPr marL="12700" marR="5080" indent="80645">
              <a:lnSpc>
                <a:spcPct val="100000"/>
              </a:lnSpc>
            </a:pPr>
            <a:r>
              <a:rPr lang="en-GB" sz="1200" dirty="0" smtClean="0">
                <a:latin typeface="Arial"/>
                <a:cs typeface="Arial"/>
              </a:rPr>
              <a:t>values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0" name="object 90"/>
          <p:cNvSpPr txBox="1"/>
          <p:nvPr/>
        </p:nvSpPr>
        <p:spPr>
          <a:xfrm>
            <a:off x="7633564" y="2715552"/>
            <a:ext cx="12180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lang="en-GB" sz="1200" spc="-10" dirty="0" smtClean="0">
                <a:latin typeface="Arial"/>
                <a:cs typeface="Arial"/>
              </a:rPr>
              <a:t>Same amplitude but  little overlap</a:t>
            </a:r>
          </a:p>
          <a:p>
            <a:pPr marL="12700" marR="5080" indent="123189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81" name="object 91"/>
          <p:cNvSpPr txBox="1"/>
          <p:nvPr/>
        </p:nvSpPr>
        <p:spPr>
          <a:xfrm>
            <a:off x="10467054" y="4124167"/>
            <a:ext cx="16461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</a:pPr>
            <a:r>
              <a:rPr lang="en-GB" sz="1200" spc="-5" dirty="0" smtClean="0">
                <a:latin typeface="Arial"/>
                <a:cs typeface="Arial"/>
              </a:rPr>
              <a:t>Overlapping but different amplitude</a:t>
            </a:r>
            <a:r>
              <a:rPr sz="1200" spc="-5" dirty="0" smtClean="0">
                <a:latin typeface="Times New Roman"/>
                <a:cs typeface="Times New Roman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2" name="object 93"/>
          <p:cNvSpPr/>
          <p:nvPr/>
        </p:nvSpPr>
        <p:spPr>
          <a:xfrm>
            <a:off x="8515556" y="3197164"/>
            <a:ext cx="577215" cy="106680"/>
          </a:xfrm>
          <a:custGeom>
            <a:avLst/>
            <a:gdLst/>
            <a:ahLst/>
            <a:cxnLst/>
            <a:rect l="l" t="t" r="r" b="b"/>
            <a:pathLst>
              <a:path w="577214" h="106679">
                <a:moveTo>
                  <a:pt x="500626" y="74638"/>
                </a:moveTo>
                <a:lnTo>
                  <a:pt x="496702" y="106180"/>
                </a:lnTo>
                <a:lnTo>
                  <a:pt x="576986" y="77723"/>
                </a:lnTo>
                <a:lnTo>
                  <a:pt x="574700" y="76199"/>
                </a:lnTo>
                <a:lnTo>
                  <a:pt x="513222" y="76199"/>
                </a:lnTo>
                <a:lnTo>
                  <a:pt x="500626" y="74638"/>
                </a:lnTo>
                <a:close/>
              </a:path>
              <a:path w="577214" h="106679">
                <a:moveTo>
                  <a:pt x="502190" y="62070"/>
                </a:moveTo>
                <a:lnTo>
                  <a:pt x="500626" y="74638"/>
                </a:lnTo>
                <a:lnTo>
                  <a:pt x="513222" y="76199"/>
                </a:lnTo>
                <a:lnTo>
                  <a:pt x="514746" y="63626"/>
                </a:lnTo>
                <a:lnTo>
                  <a:pt x="502190" y="62070"/>
                </a:lnTo>
                <a:close/>
              </a:path>
              <a:path w="577214" h="106679">
                <a:moveTo>
                  <a:pt x="506120" y="30479"/>
                </a:moveTo>
                <a:lnTo>
                  <a:pt x="502190" y="62070"/>
                </a:lnTo>
                <a:lnTo>
                  <a:pt x="514746" y="63626"/>
                </a:lnTo>
                <a:lnTo>
                  <a:pt x="513222" y="76199"/>
                </a:lnTo>
                <a:lnTo>
                  <a:pt x="574700" y="76199"/>
                </a:lnTo>
                <a:lnTo>
                  <a:pt x="506120" y="30479"/>
                </a:lnTo>
                <a:close/>
              </a:path>
              <a:path w="577214" h="106679">
                <a:moveTo>
                  <a:pt x="1523" y="0"/>
                </a:moveTo>
                <a:lnTo>
                  <a:pt x="0" y="12572"/>
                </a:lnTo>
                <a:lnTo>
                  <a:pt x="500626" y="74638"/>
                </a:lnTo>
                <a:lnTo>
                  <a:pt x="502190" y="62070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object 94"/>
          <p:cNvSpPr/>
          <p:nvPr/>
        </p:nvSpPr>
        <p:spPr>
          <a:xfrm>
            <a:off x="10029163" y="3197164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0103" y="29336"/>
                </a:moveTo>
                <a:lnTo>
                  <a:pt x="0" y="77723"/>
                </a:lnTo>
                <a:lnTo>
                  <a:pt x="80893" y="104774"/>
                </a:lnTo>
                <a:lnTo>
                  <a:pt x="76643" y="75056"/>
                </a:lnTo>
                <a:lnTo>
                  <a:pt x="63886" y="75056"/>
                </a:lnTo>
                <a:lnTo>
                  <a:pt x="61965" y="62483"/>
                </a:lnTo>
                <a:lnTo>
                  <a:pt x="74588" y="60693"/>
                </a:lnTo>
                <a:lnTo>
                  <a:pt x="70103" y="29336"/>
                </a:lnTo>
                <a:close/>
              </a:path>
              <a:path w="504190" h="104775">
                <a:moveTo>
                  <a:pt x="74588" y="60693"/>
                </a:moveTo>
                <a:lnTo>
                  <a:pt x="61965" y="62483"/>
                </a:lnTo>
                <a:lnTo>
                  <a:pt x="63886" y="75056"/>
                </a:lnTo>
                <a:lnTo>
                  <a:pt x="76389" y="73282"/>
                </a:lnTo>
                <a:lnTo>
                  <a:pt x="74588" y="60693"/>
                </a:lnTo>
                <a:close/>
              </a:path>
              <a:path w="504190" h="104775">
                <a:moveTo>
                  <a:pt x="76389" y="73282"/>
                </a:moveTo>
                <a:lnTo>
                  <a:pt x="63886" y="75056"/>
                </a:lnTo>
                <a:lnTo>
                  <a:pt x="76643" y="75056"/>
                </a:lnTo>
                <a:lnTo>
                  <a:pt x="76389" y="73282"/>
                </a:lnTo>
                <a:close/>
              </a:path>
              <a:path w="504190" h="104775">
                <a:moveTo>
                  <a:pt x="502401" y="0"/>
                </a:moveTo>
                <a:lnTo>
                  <a:pt x="74588" y="60693"/>
                </a:lnTo>
                <a:lnTo>
                  <a:pt x="76389" y="73282"/>
                </a:lnTo>
                <a:lnTo>
                  <a:pt x="504169" y="12572"/>
                </a:lnTo>
                <a:lnTo>
                  <a:pt x="502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object 95"/>
          <p:cNvSpPr/>
          <p:nvPr/>
        </p:nvSpPr>
        <p:spPr>
          <a:xfrm>
            <a:off x="8370654" y="4188908"/>
            <a:ext cx="721995" cy="172085"/>
          </a:xfrm>
          <a:custGeom>
            <a:avLst/>
            <a:gdLst/>
            <a:ahLst/>
            <a:cxnLst/>
            <a:rect l="l" t="t" r="r" b="b"/>
            <a:pathLst>
              <a:path w="721995" h="172085">
                <a:moveTo>
                  <a:pt x="645974" y="31187"/>
                </a:moveTo>
                <a:lnTo>
                  <a:pt x="0" y="159245"/>
                </a:lnTo>
                <a:lnTo>
                  <a:pt x="2407" y="171712"/>
                </a:lnTo>
                <a:lnTo>
                  <a:pt x="648427" y="43650"/>
                </a:lnTo>
                <a:lnTo>
                  <a:pt x="645974" y="31187"/>
                </a:lnTo>
                <a:close/>
              </a:path>
              <a:path w="721995" h="172085">
                <a:moveTo>
                  <a:pt x="713991" y="28730"/>
                </a:moveTo>
                <a:lnTo>
                  <a:pt x="658367" y="28730"/>
                </a:lnTo>
                <a:lnTo>
                  <a:pt x="660928" y="41172"/>
                </a:lnTo>
                <a:lnTo>
                  <a:pt x="648427" y="43650"/>
                </a:lnTo>
                <a:lnTo>
                  <a:pt x="654557" y="74794"/>
                </a:lnTo>
                <a:lnTo>
                  <a:pt x="713991" y="28730"/>
                </a:lnTo>
                <a:close/>
              </a:path>
              <a:path w="721995" h="172085">
                <a:moveTo>
                  <a:pt x="658367" y="28730"/>
                </a:moveTo>
                <a:lnTo>
                  <a:pt x="645974" y="31187"/>
                </a:lnTo>
                <a:lnTo>
                  <a:pt x="648427" y="43650"/>
                </a:lnTo>
                <a:lnTo>
                  <a:pt x="660928" y="41172"/>
                </a:lnTo>
                <a:lnTo>
                  <a:pt x="658367" y="28730"/>
                </a:lnTo>
                <a:close/>
              </a:path>
              <a:path w="721995" h="172085">
                <a:moveTo>
                  <a:pt x="639836" y="0"/>
                </a:moveTo>
                <a:lnTo>
                  <a:pt x="645974" y="31187"/>
                </a:lnTo>
                <a:lnTo>
                  <a:pt x="658367" y="28730"/>
                </a:lnTo>
                <a:lnTo>
                  <a:pt x="713991" y="28730"/>
                </a:lnTo>
                <a:lnTo>
                  <a:pt x="721888" y="22610"/>
                </a:lnTo>
                <a:lnTo>
                  <a:pt x="639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5" name="object 96"/>
          <p:cNvSpPr/>
          <p:nvPr/>
        </p:nvSpPr>
        <p:spPr>
          <a:xfrm>
            <a:off x="10029163" y="4184466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6395" y="31469"/>
                </a:moveTo>
                <a:lnTo>
                  <a:pt x="74595" y="44059"/>
                </a:lnTo>
                <a:lnTo>
                  <a:pt x="502401" y="104774"/>
                </a:lnTo>
                <a:lnTo>
                  <a:pt x="504169" y="92201"/>
                </a:lnTo>
                <a:lnTo>
                  <a:pt x="76395" y="31469"/>
                </a:lnTo>
                <a:close/>
              </a:path>
              <a:path w="504190" h="104775">
                <a:moveTo>
                  <a:pt x="80893" y="0"/>
                </a:moveTo>
                <a:lnTo>
                  <a:pt x="0" y="27050"/>
                </a:lnTo>
                <a:lnTo>
                  <a:pt x="70103" y="75474"/>
                </a:lnTo>
                <a:lnTo>
                  <a:pt x="74595" y="44059"/>
                </a:lnTo>
                <a:lnTo>
                  <a:pt x="61965" y="42266"/>
                </a:lnTo>
                <a:lnTo>
                  <a:pt x="63886" y="29693"/>
                </a:lnTo>
                <a:lnTo>
                  <a:pt x="76648" y="29693"/>
                </a:lnTo>
                <a:lnTo>
                  <a:pt x="80893" y="0"/>
                </a:lnTo>
                <a:close/>
              </a:path>
              <a:path w="504190" h="104775">
                <a:moveTo>
                  <a:pt x="63886" y="29693"/>
                </a:moveTo>
                <a:lnTo>
                  <a:pt x="61965" y="42266"/>
                </a:lnTo>
                <a:lnTo>
                  <a:pt x="74595" y="44059"/>
                </a:lnTo>
                <a:lnTo>
                  <a:pt x="76395" y="31469"/>
                </a:lnTo>
                <a:lnTo>
                  <a:pt x="63886" y="29693"/>
                </a:lnTo>
                <a:close/>
              </a:path>
              <a:path w="504190" h="104775">
                <a:moveTo>
                  <a:pt x="76648" y="29693"/>
                </a:moveTo>
                <a:lnTo>
                  <a:pt x="63886" y="29693"/>
                </a:lnTo>
                <a:lnTo>
                  <a:pt x="76395" y="31469"/>
                </a:lnTo>
                <a:lnTo>
                  <a:pt x="76648" y="29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6" name="object 100"/>
          <p:cNvSpPr/>
          <p:nvPr/>
        </p:nvSpPr>
        <p:spPr>
          <a:xfrm>
            <a:off x="7868618" y="493065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object 101"/>
          <p:cNvSpPr/>
          <p:nvPr/>
        </p:nvSpPr>
        <p:spPr>
          <a:xfrm>
            <a:off x="7902024" y="478619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8" name="object 102"/>
          <p:cNvSpPr/>
          <p:nvPr/>
        </p:nvSpPr>
        <p:spPr>
          <a:xfrm>
            <a:off x="10821368" y="4932239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9" name="object 103"/>
          <p:cNvSpPr/>
          <p:nvPr/>
        </p:nvSpPr>
        <p:spPr>
          <a:xfrm>
            <a:off x="10678508" y="4787778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6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0" name="object 104"/>
          <p:cNvSpPr/>
          <p:nvPr/>
        </p:nvSpPr>
        <p:spPr>
          <a:xfrm>
            <a:off x="7868618" y="356216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1" name="object 105"/>
          <p:cNvSpPr/>
          <p:nvPr/>
        </p:nvSpPr>
        <p:spPr>
          <a:xfrm>
            <a:off x="8084539" y="3417764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8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2" name="object 106"/>
          <p:cNvSpPr/>
          <p:nvPr/>
        </p:nvSpPr>
        <p:spPr>
          <a:xfrm>
            <a:off x="10532448" y="356216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3" name="object 107"/>
          <p:cNvSpPr/>
          <p:nvPr/>
        </p:nvSpPr>
        <p:spPr>
          <a:xfrm>
            <a:off x="11180148" y="3417764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object 90"/>
          <p:cNvSpPr txBox="1"/>
          <p:nvPr/>
        </p:nvSpPr>
        <p:spPr>
          <a:xfrm>
            <a:off x="10611459" y="2736355"/>
            <a:ext cx="12180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lang="en-GB" sz="1200" spc="-10" dirty="0" smtClean="0">
                <a:latin typeface="Arial"/>
                <a:cs typeface="Arial"/>
              </a:rPr>
              <a:t>Same amplitude but  no overlap</a:t>
            </a:r>
          </a:p>
          <a:p>
            <a:pPr marL="12700" marR="5080" indent="123189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391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5397151" y="2101377"/>
            <a:ext cx="678180" cy="288925"/>
          </a:xfrm>
          <a:custGeom>
            <a:avLst/>
            <a:gdLst/>
            <a:ahLst/>
            <a:cxnLst/>
            <a:rect l="l" t="t" r="r" b="b"/>
            <a:pathLst>
              <a:path w="678179" h="288925">
                <a:moveTo>
                  <a:pt x="0" y="288929"/>
                </a:moveTo>
                <a:lnTo>
                  <a:pt x="677869" y="288929"/>
                </a:lnTo>
                <a:lnTo>
                  <a:pt x="677869" y="0"/>
                </a:lnTo>
                <a:lnTo>
                  <a:pt x="0" y="0"/>
                </a:lnTo>
                <a:lnTo>
                  <a:pt x="0" y="28892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4"/>
          <p:cNvSpPr/>
          <p:nvPr/>
        </p:nvSpPr>
        <p:spPr>
          <a:xfrm>
            <a:off x="3895395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/>
          <p:cNvSpPr/>
          <p:nvPr/>
        </p:nvSpPr>
        <p:spPr>
          <a:xfrm>
            <a:off x="3895395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6"/>
          <p:cNvSpPr/>
          <p:nvPr/>
        </p:nvSpPr>
        <p:spPr>
          <a:xfrm>
            <a:off x="3895395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/>
          <p:cNvSpPr/>
          <p:nvPr/>
        </p:nvSpPr>
        <p:spPr>
          <a:xfrm>
            <a:off x="3895395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8"/>
          <p:cNvSpPr/>
          <p:nvPr/>
        </p:nvSpPr>
        <p:spPr>
          <a:xfrm>
            <a:off x="6703760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/>
          <p:cNvSpPr/>
          <p:nvPr/>
        </p:nvSpPr>
        <p:spPr>
          <a:xfrm>
            <a:off x="6703760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0"/>
          <p:cNvSpPr/>
          <p:nvPr/>
        </p:nvSpPr>
        <p:spPr>
          <a:xfrm>
            <a:off x="6703760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1"/>
          <p:cNvSpPr/>
          <p:nvPr/>
        </p:nvSpPr>
        <p:spPr>
          <a:xfrm>
            <a:off x="6703760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2"/>
          <p:cNvSpPr/>
          <p:nvPr/>
        </p:nvSpPr>
        <p:spPr>
          <a:xfrm>
            <a:off x="5415043" y="2408239"/>
            <a:ext cx="653415" cy="147320"/>
          </a:xfrm>
          <a:custGeom>
            <a:avLst/>
            <a:gdLst/>
            <a:ahLst/>
            <a:cxnLst/>
            <a:rect l="l" t="t" r="r" b="b"/>
            <a:pathLst>
              <a:path w="653414" h="147319">
                <a:moveTo>
                  <a:pt x="0" y="146994"/>
                </a:moveTo>
                <a:lnTo>
                  <a:pt x="652820" y="146994"/>
                </a:lnTo>
                <a:lnTo>
                  <a:pt x="652820" y="0"/>
                </a:lnTo>
                <a:lnTo>
                  <a:pt x="0" y="0"/>
                </a:lnTo>
                <a:lnTo>
                  <a:pt x="0" y="14699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0"/>
          <p:cNvSpPr/>
          <p:nvPr/>
        </p:nvSpPr>
        <p:spPr>
          <a:xfrm>
            <a:off x="4691996" y="1908540"/>
            <a:ext cx="1441450" cy="111760"/>
          </a:xfrm>
          <a:custGeom>
            <a:avLst/>
            <a:gdLst/>
            <a:ahLst/>
            <a:cxnLst/>
            <a:rect l="l" t="t" r="r" b="b"/>
            <a:pathLst>
              <a:path w="1441450" h="111760">
                <a:moveTo>
                  <a:pt x="1385773" y="822"/>
                </a:moveTo>
                <a:lnTo>
                  <a:pt x="1348773" y="37741"/>
                </a:lnTo>
                <a:lnTo>
                  <a:pt x="1385773" y="37764"/>
                </a:lnTo>
                <a:lnTo>
                  <a:pt x="1385773" y="74736"/>
                </a:lnTo>
                <a:lnTo>
                  <a:pt x="1348770" y="74736"/>
                </a:lnTo>
                <a:lnTo>
                  <a:pt x="1385773" y="111678"/>
                </a:lnTo>
                <a:lnTo>
                  <a:pt x="1422674" y="74736"/>
                </a:lnTo>
                <a:lnTo>
                  <a:pt x="1385773" y="74736"/>
                </a:lnTo>
                <a:lnTo>
                  <a:pt x="1422697" y="74714"/>
                </a:lnTo>
                <a:lnTo>
                  <a:pt x="1441094" y="56296"/>
                </a:lnTo>
                <a:lnTo>
                  <a:pt x="1385773" y="822"/>
                </a:lnTo>
                <a:close/>
              </a:path>
              <a:path w="1441450" h="111760">
                <a:moveTo>
                  <a:pt x="55473" y="0"/>
                </a:moveTo>
                <a:lnTo>
                  <a:pt x="0" y="55412"/>
                </a:lnTo>
                <a:lnTo>
                  <a:pt x="55382" y="110855"/>
                </a:lnTo>
                <a:lnTo>
                  <a:pt x="92362" y="73936"/>
                </a:lnTo>
                <a:lnTo>
                  <a:pt x="55412" y="73913"/>
                </a:lnTo>
                <a:lnTo>
                  <a:pt x="55412" y="36941"/>
                </a:lnTo>
                <a:lnTo>
                  <a:pt x="92354" y="36941"/>
                </a:lnTo>
                <a:lnTo>
                  <a:pt x="55473" y="0"/>
                </a:lnTo>
                <a:close/>
              </a:path>
              <a:path w="1441450" h="111760">
                <a:moveTo>
                  <a:pt x="1348773" y="37741"/>
                </a:moveTo>
                <a:lnTo>
                  <a:pt x="1330238" y="56235"/>
                </a:lnTo>
                <a:lnTo>
                  <a:pt x="1348747" y="74714"/>
                </a:lnTo>
                <a:lnTo>
                  <a:pt x="1385773" y="74736"/>
                </a:lnTo>
                <a:lnTo>
                  <a:pt x="1385773" y="37764"/>
                </a:lnTo>
                <a:lnTo>
                  <a:pt x="1348773" y="37741"/>
                </a:lnTo>
                <a:close/>
              </a:path>
              <a:path w="1441450" h="111760">
                <a:moveTo>
                  <a:pt x="92377" y="36964"/>
                </a:moveTo>
                <a:lnTo>
                  <a:pt x="110855" y="55473"/>
                </a:lnTo>
                <a:lnTo>
                  <a:pt x="92362" y="73936"/>
                </a:lnTo>
                <a:lnTo>
                  <a:pt x="1348747" y="74714"/>
                </a:lnTo>
                <a:lnTo>
                  <a:pt x="1330238" y="56235"/>
                </a:lnTo>
                <a:lnTo>
                  <a:pt x="1348773" y="37741"/>
                </a:lnTo>
                <a:lnTo>
                  <a:pt x="92377" y="36964"/>
                </a:lnTo>
                <a:close/>
              </a:path>
              <a:path w="1441450" h="111760">
                <a:moveTo>
                  <a:pt x="55412" y="36941"/>
                </a:moveTo>
                <a:lnTo>
                  <a:pt x="55412" y="73913"/>
                </a:lnTo>
                <a:lnTo>
                  <a:pt x="92362" y="73936"/>
                </a:lnTo>
                <a:lnTo>
                  <a:pt x="110855" y="55473"/>
                </a:lnTo>
                <a:lnTo>
                  <a:pt x="92377" y="36964"/>
                </a:lnTo>
                <a:lnTo>
                  <a:pt x="55412" y="36941"/>
                </a:lnTo>
                <a:close/>
              </a:path>
              <a:path w="1441450" h="111760">
                <a:moveTo>
                  <a:pt x="92354" y="36941"/>
                </a:moveTo>
                <a:lnTo>
                  <a:pt x="55412" y="36941"/>
                </a:lnTo>
                <a:lnTo>
                  <a:pt x="92377" y="36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1"/>
          <p:cNvSpPr/>
          <p:nvPr/>
        </p:nvSpPr>
        <p:spPr>
          <a:xfrm>
            <a:off x="5359600" y="1612914"/>
            <a:ext cx="1660525" cy="111760"/>
          </a:xfrm>
          <a:custGeom>
            <a:avLst/>
            <a:gdLst/>
            <a:ahLst/>
            <a:cxnLst/>
            <a:rect l="l" t="t" r="r" b="b"/>
            <a:pathLst>
              <a:path w="1660525" h="111760">
                <a:moveTo>
                  <a:pt x="1605015" y="822"/>
                </a:moveTo>
                <a:lnTo>
                  <a:pt x="1568012" y="37745"/>
                </a:lnTo>
                <a:lnTo>
                  <a:pt x="1605015" y="37764"/>
                </a:lnTo>
                <a:lnTo>
                  <a:pt x="1605015" y="74706"/>
                </a:lnTo>
                <a:lnTo>
                  <a:pt x="1568023" y="74706"/>
                </a:lnTo>
                <a:lnTo>
                  <a:pt x="1605015" y="111678"/>
                </a:lnTo>
                <a:lnTo>
                  <a:pt x="1641947" y="74706"/>
                </a:lnTo>
                <a:lnTo>
                  <a:pt x="1605015" y="74706"/>
                </a:lnTo>
                <a:lnTo>
                  <a:pt x="1641967" y="74686"/>
                </a:lnTo>
                <a:lnTo>
                  <a:pt x="1660367" y="56266"/>
                </a:lnTo>
                <a:lnTo>
                  <a:pt x="1605015" y="822"/>
                </a:lnTo>
                <a:close/>
              </a:path>
              <a:path w="1660525" h="111760">
                <a:moveTo>
                  <a:pt x="55443" y="0"/>
                </a:moveTo>
                <a:lnTo>
                  <a:pt x="0" y="55382"/>
                </a:lnTo>
                <a:lnTo>
                  <a:pt x="55412" y="110855"/>
                </a:lnTo>
                <a:lnTo>
                  <a:pt x="92385" y="73903"/>
                </a:lnTo>
                <a:lnTo>
                  <a:pt x="55412" y="73883"/>
                </a:lnTo>
                <a:lnTo>
                  <a:pt x="55443" y="36941"/>
                </a:lnTo>
                <a:lnTo>
                  <a:pt x="92364" y="36941"/>
                </a:lnTo>
                <a:lnTo>
                  <a:pt x="55443" y="0"/>
                </a:lnTo>
                <a:close/>
              </a:path>
              <a:path w="1660525" h="111760">
                <a:moveTo>
                  <a:pt x="1568012" y="37745"/>
                </a:moveTo>
                <a:lnTo>
                  <a:pt x="1549511" y="56205"/>
                </a:lnTo>
                <a:lnTo>
                  <a:pt x="1568003" y="74686"/>
                </a:lnTo>
                <a:lnTo>
                  <a:pt x="1605015" y="74706"/>
                </a:lnTo>
                <a:lnTo>
                  <a:pt x="1605015" y="37764"/>
                </a:lnTo>
                <a:lnTo>
                  <a:pt x="1568012" y="37745"/>
                </a:lnTo>
                <a:close/>
              </a:path>
              <a:path w="1660525" h="111760">
                <a:moveTo>
                  <a:pt x="92384" y="36961"/>
                </a:moveTo>
                <a:lnTo>
                  <a:pt x="110855" y="55443"/>
                </a:lnTo>
                <a:lnTo>
                  <a:pt x="92385" y="73903"/>
                </a:lnTo>
                <a:lnTo>
                  <a:pt x="1568003" y="74686"/>
                </a:lnTo>
                <a:lnTo>
                  <a:pt x="1549511" y="56205"/>
                </a:lnTo>
                <a:lnTo>
                  <a:pt x="1568012" y="37745"/>
                </a:lnTo>
                <a:lnTo>
                  <a:pt x="92384" y="36961"/>
                </a:lnTo>
                <a:close/>
              </a:path>
              <a:path w="1660525" h="111760">
                <a:moveTo>
                  <a:pt x="55443" y="36941"/>
                </a:moveTo>
                <a:lnTo>
                  <a:pt x="55412" y="73883"/>
                </a:lnTo>
                <a:lnTo>
                  <a:pt x="92385" y="73903"/>
                </a:lnTo>
                <a:lnTo>
                  <a:pt x="110855" y="55443"/>
                </a:lnTo>
                <a:lnTo>
                  <a:pt x="92384" y="36961"/>
                </a:lnTo>
                <a:lnTo>
                  <a:pt x="55443" y="36941"/>
                </a:lnTo>
                <a:close/>
              </a:path>
              <a:path w="1660525" h="111760">
                <a:moveTo>
                  <a:pt x="92364" y="36941"/>
                </a:moveTo>
                <a:lnTo>
                  <a:pt x="55443" y="36941"/>
                </a:lnTo>
                <a:lnTo>
                  <a:pt x="92384" y="3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3"/>
          <p:cNvSpPr/>
          <p:nvPr/>
        </p:nvSpPr>
        <p:spPr>
          <a:xfrm>
            <a:off x="6076940" y="1994349"/>
            <a:ext cx="1270" cy="502920"/>
          </a:xfrm>
          <a:custGeom>
            <a:avLst/>
            <a:gdLst/>
            <a:ahLst/>
            <a:cxnLst/>
            <a:rect l="l" t="t" r="r" b="b"/>
            <a:pathLst>
              <a:path w="1270" h="502919">
                <a:moveTo>
                  <a:pt x="0" y="0"/>
                </a:moveTo>
                <a:lnTo>
                  <a:pt x="822" y="502564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5"/>
          <p:cNvSpPr/>
          <p:nvPr/>
        </p:nvSpPr>
        <p:spPr>
          <a:xfrm>
            <a:off x="5412581" y="1669151"/>
            <a:ext cx="1270" cy="828040"/>
          </a:xfrm>
          <a:custGeom>
            <a:avLst/>
            <a:gdLst/>
            <a:ahLst/>
            <a:cxnLst/>
            <a:rect l="l" t="t" r="r" b="b"/>
            <a:pathLst>
              <a:path w="1270" h="828039">
                <a:moveTo>
                  <a:pt x="0" y="0"/>
                </a:moveTo>
                <a:lnTo>
                  <a:pt x="822" y="827761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6"/>
          <p:cNvSpPr/>
          <p:nvPr/>
        </p:nvSpPr>
        <p:spPr>
          <a:xfrm>
            <a:off x="5068128" y="1090067"/>
            <a:ext cx="1625600" cy="283845"/>
          </a:xfrm>
          <a:custGeom>
            <a:avLst/>
            <a:gdLst/>
            <a:ahLst/>
            <a:cxnLst/>
            <a:rect l="l" t="t" r="r" b="b"/>
            <a:pathLst>
              <a:path w="1625600" h="283844">
                <a:moveTo>
                  <a:pt x="1625501" y="283544"/>
                </a:moveTo>
                <a:lnTo>
                  <a:pt x="1619240" y="239034"/>
                </a:lnTo>
                <a:lnTo>
                  <a:pt x="1601742" y="199955"/>
                </a:lnTo>
                <a:lnTo>
                  <a:pt x="1574936" y="168397"/>
                </a:lnTo>
                <a:lnTo>
                  <a:pt x="1540750" y="146449"/>
                </a:lnTo>
                <a:lnTo>
                  <a:pt x="1501111" y="136203"/>
                </a:lnTo>
                <a:lnTo>
                  <a:pt x="948036" y="135713"/>
                </a:lnTo>
                <a:lnTo>
                  <a:pt x="933989" y="134929"/>
                </a:lnTo>
                <a:lnTo>
                  <a:pt x="894620" y="123789"/>
                </a:lnTo>
                <a:lnTo>
                  <a:pt x="860889" y="101096"/>
                </a:lnTo>
                <a:lnTo>
                  <a:pt x="834702" y="68939"/>
                </a:lnTo>
                <a:lnTo>
                  <a:pt x="817967" y="29412"/>
                </a:lnTo>
                <a:lnTo>
                  <a:pt x="813002" y="0"/>
                </a:lnTo>
                <a:lnTo>
                  <a:pt x="812136" y="13723"/>
                </a:lnTo>
                <a:lnTo>
                  <a:pt x="800850" y="53281"/>
                </a:lnTo>
                <a:lnTo>
                  <a:pt x="778221" y="88136"/>
                </a:lnTo>
                <a:lnTo>
                  <a:pt x="746415" y="115343"/>
                </a:lnTo>
                <a:lnTo>
                  <a:pt x="707602" y="131959"/>
                </a:lnTo>
                <a:lnTo>
                  <a:pt x="135060" y="135713"/>
                </a:lnTo>
                <a:lnTo>
                  <a:pt x="121026" y="136496"/>
                </a:lnTo>
                <a:lnTo>
                  <a:pt x="81675" y="147632"/>
                </a:lnTo>
                <a:lnTo>
                  <a:pt x="47940" y="170319"/>
                </a:lnTo>
                <a:lnTo>
                  <a:pt x="21736" y="202468"/>
                </a:lnTo>
                <a:lnTo>
                  <a:pt x="4978" y="241991"/>
                </a:lnTo>
                <a:lnTo>
                  <a:pt x="1822" y="256442"/>
                </a:lnTo>
                <a:lnTo>
                  <a:pt x="0" y="271403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5494016" y="2175685"/>
            <a:ext cx="514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10" dirty="0">
                <a:latin typeface="Arial"/>
                <a:cs typeface="Arial"/>
              </a:rPr>
              <a:t>Overl</a:t>
            </a:r>
            <a:r>
              <a:rPr sz="1000" b="1" i="1" spc="25" dirty="0">
                <a:latin typeface="Arial"/>
                <a:cs typeface="Arial"/>
              </a:rPr>
              <a:t>a</a:t>
            </a:r>
            <a:r>
              <a:rPr sz="1000" b="1" i="1" spc="15" dirty="0">
                <a:latin typeface="Arial"/>
                <a:cs typeface="Arial"/>
              </a:rPr>
              <a:t>p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97151" y="804453"/>
            <a:ext cx="1551205" cy="307777"/>
          </a:xfrm>
          <a:prstGeom prst="rect">
            <a:avLst/>
          </a:prstGeom>
          <a:solidFill>
            <a:srgbClr val="FF8E00"/>
          </a:solidFill>
        </p:spPr>
        <p:txBody>
          <a:bodyPr vert="horz" wrap="square" lIns="0" tIns="0" rIns="0" bIns="0" rtlCol="0">
            <a:spAutoFit/>
          </a:bodyPr>
          <a:lstStyle/>
          <a:p>
            <a:pPr marL="209550" algn="ctr">
              <a:lnSpc>
                <a:spcPct val="100000"/>
              </a:lnSpc>
            </a:pPr>
            <a:r>
              <a:rPr lang="en-GB" sz="1000" b="1" i="1" spc="5" dirty="0" smtClean="0">
                <a:latin typeface="Arial"/>
                <a:cs typeface="Arial"/>
              </a:rPr>
              <a:t>Amplitude (properties Value)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26525" y="3355924"/>
            <a:ext cx="182880" cy="68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00729D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00729D"/>
                </a:solidFill>
                <a:latin typeface="Arial"/>
                <a:cs typeface="Arial"/>
              </a:rPr>
              <a:t>rl</a:t>
            </a:r>
            <a:r>
              <a:rPr sz="1200" b="1" spc="5" dirty="0">
                <a:solidFill>
                  <a:srgbClr val="00729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p</a:t>
            </a:r>
            <a:r>
              <a:rPr sz="1200" b="1" spc="-7" baseline="24305" dirty="0">
                <a:solidFill>
                  <a:srgbClr val="00729D"/>
                </a:solidFill>
                <a:latin typeface="Arial"/>
                <a:cs typeface="Arial"/>
              </a:rPr>
              <a:t>-</a:t>
            </a:r>
            <a:r>
              <a:rPr sz="1200" b="1" baseline="24305" dirty="0">
                <a:solidFill>
                  <a:srgbClr val="00729D"/>
                </a:solidFill>
                <a:latin typeface="Arial"/>
                <a:cs typeface="Arial"/>
              </a:rPr>
              <a:t>1</a:t>
            </a:r>
            <a:endParaRPr sz="1200" baseline="24305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57880" y="4330395"/>
            <a:ext cx="8523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200" b="1" spc="-5" dirty="0" smtClean="0">
                <a:solidFill>
                  <a:srgbClr val="C77213"/>
                </a:solidFill>
                <a:latin typeface="Arial"/>
                <a:cs typeface="Arial"/>
              </a:rPr>
              <a:t>Amplitude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862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8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61862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9576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9576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57290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CB8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57290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004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55004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52718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527181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1862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1862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59576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687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9576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57290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57290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55004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55004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52718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8C6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527181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61862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61862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59576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59576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7290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57290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55004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55004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52718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527181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61862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61862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59576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59576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57290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57290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55004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55004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52718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8D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527181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61862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61862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59576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59576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57290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57290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55004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5E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55004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52718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2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527181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 txBox="1"/>
          <p:nvPr/>
        </p:nvSpPr>
        <p:spPr>
          <a:xfrm>
            <a:off x="3909804" y="4206496"/>
            <a:ext cx="7778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sz="1000" spc="-7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sim</a:t>
            </a:r>
            <a:r>
              <a:rPr sz="1000" spc="-5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ar</a:t>
            </a:r>
            <a:r>
              <a:rPr sz="1000" dirty="0">
                <a:latin typeface="Times New Roman"/>
                <a:cs typeface="Times New Roman"/>
              </a:rPr>
              <a:t> </a:t>
            </a:r>
            <a:endParaRPr lang="en-GB" sz="1000" dirty="0">
              <a:latin typeface="Arial"/>
              <a:cs typeface="Arial"/>
            </a:endParaRPr>
          </a:p>
          <a:p>
            <a:pPr marL="12700" marR="5080" indent="80645">
              <a:lnSpc>
                <a:spcPct val="100000"/>
              </a:lnSpc>
            </a:pPr>
            <a:r>
              <a:rPr lang="en-GB" sz="1000" dirty="0" smtClean="0">
                <a:latin typeface="Arial"/>
                <a:cs typeface="Arial"/>
              </a:rPr>
              <a:t>values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876230" y="2661476"/>
            <a:ext cx="121808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lang="en-GB" sz="1000" spc="-10" dirty="0" smtClean="0">
                <a:latin typeface="Arial"/>
                <a:cs typeface="Arial"/>
              </a:rPr>
              <a:t>Same amplitude but  little overlap</a:t>
            </a:r>
          </a:p>
          <a:p>
            <a:pPr marL="12700" marR="5080" indent="123189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447942" y="4216211"/>
            <a:ext cx="164616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</a:pPr>
            <a:r>
              <a:rPr lang="en-GB" sz="1000" spc="-5" dirty="0" smtClean="0">
                <a:latin typeface="Arial"/>
                <a:cs typeface="Arial"/>
              </a:rPr>
              <a:t>Overlapping but different </a:t>
            </a:r>
          </a:p>
          <a:p>
            <a:pPr marL="12700" marR="5080" indent="-3175" algn="ctr">
              <a:lnSpc>
                <a:spcPct val="100000"/>
              </a:lnSpc>
            </a:pPr>
            <a:r>
              <a:rPr lang="en-GB" sz="1000" spc="-5" dirty="0" smtClean="0">
                <a:latin typeface="Arial"/>
                <a:cs typeface="Arial"/>
              </a:rPr>
              <a:t>amplitude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758222" y="3143088"/>
            <a:ext cx="577215" cy="106680"/>
          </a:xfrm>
          <a:custGeom>
            <a:avLst/>
            <a:gdLst/>
            <a:ahLst/>
            <a:cxnLst/>
            <a:rect l="l" t="t" r="r" b="b"/>
            <a:pathLst>
              <a:path w="577214" h="106679">
                <a:moveTo>
                  <a:pt x="500626" y="74638"/>
                </a:moveTo>
                <a:lnTo>
                  <a:pt x="496702" y="106180"/>
                </a:lnTo>
                <a:lnTo>
                  <a:pt x="576986" y="77723"/>
                </a:lnTo>
                <a:lnTo>
                  <a:pt x="574700" y="76199"/>
                </a:lnTo>
                <a:lnTo>
                  <a:pt x="513222" y="76199"/>
                </a:lnTo>
                <a:lnTo>
                  <a:pt x="500626" y="74638"/>
                </a:lnTo>
                <a:close/>
              </a:path>
              <a:path w="577214" h="106679">
                <a:moveTo>
                  <a:pt x="502190" y="62070"/>
                </a:moveTo>
                <a:lnTo>
                  <a:pt x="500626" y="74638"/>
                </a:lnTo>
                <a:lnTo>
                  <a:pt x="513222" y="76199"/>
                </a:lnTo>
                <a:lnTo>
                  <a:pt x="514746" y="63626"/>
                </a:lnTo>
                <a:lnTo>
                  <a:pt x="502190" y="62070"/>
                </a:lnTo>
                <a:close/>
              </a:path>
              <a:path w="577214" h="106679">
                <a:moveTo>
                  <a:pt x="506120" y="30479"/>
                </a:moveTo>
                <a:lnTo>
                  <a:pt x="502190" y="62070"/>
                </a:lnTo>
                <a:lnTo>
                  <a:pt x="514746" y="63626"/>
                </a:lnTo>
                <a:lnTo>
                  <a:pt x="513222" y="76199"/>
                </a:lnTo>
                <a:lnTo>
                  <a:pt x="574700" y="76199"/>
                </a:lnTo>
                <a:lnTo>
                  <a:pt x="506120" y="30479"/>
                </a:lnTo>
                <a:close/>
              </a:path>
              <a:path w="577214" h="106679">
                <a:moveTo>
                  <a:pt x="1523" y="0"/>
                </a:moveTo>
                <a:lnTo>
                  <a:pt x="0" y="12572"/>
                </a:lnTo>
                <a:lnTo>
                  <a:pt x="500626" y="74638"/>
                </a:lnTo>
                <a:lnTo>
                  <a:pt x="502190" y="62070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6271829" y="3143088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0103" y="29336"/>
                </a:moveTo>
                <a:lnTo>
                  <a:pt x="0" y="77723"/>
                </a:lnTo>
                <a:lnTo>
                  <a:pt x="80893" y="104774"/>
                </a:lnTo>
                <a:lnTo>
                  <a:pt x="76643" y="75056"/>
                </a:lnTo>
                <a:lnTo>
                  <a:pt x="63886" y="75056"/>
                </a:lnTo>
                <a:lnTo>
                  <a:pt x="61965" y="62483"/>
                </a:lnTo>
                <a:lnTo>
                  <a:pt x="74588" y="60693"/>
                </a:lnTo>
                <a:lnTo>
                  <a:pt x="70103" y="29336"/>
                </a:lnTo>
                <a:close/>
              </a:path>
              <a:path w="504190" h="104775">
                <a:moveTo>
                  <a:pt x="74588" y="60693"/>
                </a:moveTo>
                <a:lnTo>
                  <a:pt x="61965" y="62483"/>
                </a:lnTo>
                <a:lnTo>
                  <a:pt x="63886" y="75056"/>
                </a:lnTo>
                <a:lnTo>
                  <a:pt x="76389" y="73282"/>
                </a:lnTo>
                <a:lnTo>
                  <a:pt x="74588" y="60693"/>
                </a:lnTo>
                <a:close/>
              </a:path>
              <a:path w="504190" h="104775">
                <a:moveTo>
                  <a:pt x="76389" y="73282"/>
                </a:moveTo>
                <a:lnTo>
                  <a:pt x="63886" y="75056"/>
                </a:lnTo>
                <a:lnTo>
                  <a:pt x="76643" y="75056"/>
                </a:lnTo>
                <a:lnTo>
                  <a:pt x="76389" y="73282"/>
                </a:lnTo>
                <a:close/>
              </a:path>
              <a:path w="504190" h="104775">
                <a:moveTo>
                  <a:pt x="502401" y="0"/>
                </a:moveTo>
                <a:lnTo>
                  <a:pt x="74588" y="60693"/>
                </a:lnTo>
                <a:lnTo>
                  <a:pt x="76389" y="73282"/>
                </a:lnTo>
                <a:lnTo>
                  <a:pt x="504169" y="12572"/>
                </a:lnTo>
                <a:lnTo>
                  <a:pt x="502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4613320" y="4134832"/>
            <a:ext cx="721995" cy="172085"/>
          </a:xfrm>
          <a:custGeom>
            <a:avLst/>
            <a:gdLst/>
            <a:ahLst/>
            <a:cxnLst/>
            <a:rect l="l" t="t" r="r" b="b"/>
            <a:pathLst>
              <a:path w="721995" h="172085">
                <a:moveTo>
                  <a:pt x="645974" y="31187"/>
                </a:moveTo>
                <a:lnTo>
                  <a:pt x="0" y="159245"/>
                </a:lnTo>
                <a:lnTo>
                  <a:pt x="2407" y="171712"/>
                </a:lnTo>
                <a:lnTo>
                  <a:pt x="648427" y="43650"/>
                </a:lnTo>
                <a:lnTo>
                  <a:pt x="645974" y="31187"/>
                </a:lnTo>
                <a:close/>
              </a:path>
              <a:path w="721995" h="172085">
                <a:moveTo>
                  <a:pt x="713991" y="28730"/>
                </a:moveTo>
                <a:lnTo>
                  <a:pt x="658367" y="28730"/>
                </a:lnTo>
                <a:lnTo>
                  <a:pt x="660928" y="41172"/>
                </a:lnTo>
                <a:lnTo>
                  <a:pt x="648427" y="43650"/>
                </a:lnTo>
                <a:lnTo>
                  <a:pt x="654557" y="74794"/>
                </a:lnTo>
                <a:lnTo>
                  <a:pt x="713991" y="28730"/>
                </a:lnTo>
                <a:close/>
              </a:path>
              <a:path w="721995" h="172085">
                <a:moveTo>
                  <a:pt x="658367" y="28730"/>
                </a:moveTo>
                <a:lnTo>
                  <a:pt x="645974" y="31187"/>
                </a:lnTo>
                <a:lnTo>
                  <a:pt x="648427" y="43650"/>
                </a:lnTo>
                <a:lnTo>
                  <a:pt x="660928" y="41172"/>
                </a:lnTo>
                <a:lnTo>
                  <a:pt x="658367" y="28730"/>
                </a:lnTo>
                <a:close/>
              </a:path>
              <a:path w="721995" h="172085">
                <a:moveTo>
                  <a:pt x="639836" y="0"/>
                </a:moveTo>
                <a:lnTo>
                  <a:pt x="645974" y="31187"/>
                </a:lnTo>
                <a:lnTo>
                  <a:pt x="658367" y="28730"/>
                </a:lnTo>
                <a:lnTo>
                  <a:pt x="713991" y="28730"/>
                </a:lnTo>
                <a:lnTo>
                  <a:pt x="721888" y="22610"/>
                </a:lnTo>
                <a:lnTo>
                  <a:pt x="639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6271829" y="4130390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6395" y="31469"/>
                </a:moveTo>
                <a:lnTo>
                  <a:pt x="74595" y="44059"/>
                </a:lnTo>
                <a:lnTo>
                  <a:pt x="502401" y="104774"/>
                </a:lnTo>
                <a:lnTo>
                  <a:pt x="504169" y="92201"/>
                </a:lnTo>
                <a:lnTo>
                  <a:pt x="76395" y="31469"/>
                </a:lnTo>
                <a:close/>
              </a:path>
              <a:path w="504190" h="104775">
                <a:moveTo>
                  <a:pt x="80893" y="0"/>
                </a:moveTo>
                <a:lnTo>
                  <a:pt x="0" y="27050"/>
                </a:lnTo>
                <a:lnTo>
                  <a:pt x="70103" y="75474"/>
                </a:lnTo>
                <a:lnTo>
                  <a:pt x="74595" y="44059"/>
                </a:lnTo>
                <a:lnTo>
                  <a:pt x="61965" y="42266"/>
                </a:lnTo>
                <a:lnTo>
                  <a:pt x="63886" y="29693"/>
                </a:lnTo>
                <a:lnTo>
                  <a:pt x="76648" y="29693"/>
                </a:lnTo>
                <a:lnTo>
                  <a:pt x="80893" y="0"/>
                </a:lnTo>
                <a:close/>
              </a:path>
              <a:path w="504190" h="104775">
                <a:moveTo>
                  <a:pt x="63886" y="29693"/>
                </a:moveTo>
                <a:lnTo>
                  <a:pt x="61965" y="42266"/>
                </a:lnTo>
                <a:lnTo>
                  <a:pt x="74595" y="44059"/>
                </a:lnTo>
                <a:lnTo>
                  <a:pt x="76395" y="31469"/>
                </a:lnTo>
                <a:lnTo>
                  <a:pt x="63886" y="29693"/>
                </a:lnTo>
                <a:close/>
              </a:path>
              <a:path w="504190" h="104775">
                <a:moveTo>
                  <a:pt x="76648" y="29693"/>
                </a:moveTo>
                <a:lnTo>
                  <a:pt x="63886" y="29693"/>
                </a:lnTo>
                <a:lnTo>
                  <a:pt x="76395" y="31469"/>
                </a:lnTo>
                <a:lnTo>
                  <a:pt x="76648" y="29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4111284" y="487657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4144690" y="473212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7064034" y="487816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6921174" y="4733702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6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4111284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4327205" y="336368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8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6775114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7422814" y="336368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97"/>
          <p:cNvSpPr txBox="1"/>
          <p:nvPr/>
        </p:nvSpPr>
        <p:spPr>
          <a:xfrm>
            <a:off x="-73734" y="-1718"/>
            <a:ext cx="1210807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GB" sz="2000" spc="-110" dirty="0" smtClean="0">
                <a:latin typeface="Arial"/>
                <a:cs typeface="Arial"/>
              </a:rPr>
              <a:t>                                                      Multi phase similarity assessment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lang="en-GB" sz="2000" spc="-5" dirty="0" smtClean="0">
                <a:latin typeface="Arial"/>
                <a:cs typeface="Arial"/>
              </a:rPr>
              <a:t>STEP 3  ELEMENTS Characteristics (1 discriminative , 2 sub steps: Characteristics value and types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9" name="object 90"/>
          <p:cNvSpPr txBox="1"/>
          <p:nvPr/>
        </p:nvSpPr>
        <p:spPr>
          <a:xfrm>
            <a:off x="6755734" y="2735041"/>
            <a:ext cx="121808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lang="en-GB" sz="1000" spc="-10" dirty="0" smtClean="0">
                <a:latin typeface="Arial"/>
                <a:cs typeface="Arial"/>
              </a:rPr>
              <a:t>Same amplitude but  no overlap</a:t>
            </a:r>
          </a:p>
          <a:p>
            <a:pPr marL="12700" marR="5080" indent="123189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110" name="object 3"/>
          <p:cNvSpPr/>
          <p:nvPr/>
        </p:nvSpPr>
        <p:spPr>
          <a:xfrm>
            <a:off x="9423901" y="2101377"/>
            <a:ext cx="678180" cy="288925"/>
          </a:xfrm>
          <a:custGeom>
            <a:avLst/>
            <a:gdLst/>
            <a:ahLst/>
            <a:cxnLst/>
            <a:rect l="l" t="t" r="r" b="b"/>
            <a:pathLst>
              <a:path w="678179" h="288925">
                <a:moveTo>
                  <a:pt x="0" y="288929"/>
                </a:moveTo>
                <a:lnTo>
                  <a:pt x="677869" y="288929"/>
                </a:lnTo>
                <a:lnTo>
                  <a:pt x="677869" y="0"/>
                </a:lnTo>
                <a:lnTo>
                  <a:pt x="0" y="0"/>
                </a:lnTo>
                <a:lnTo>
                  <a:pt x="0" y="28892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4"/>
          <p:cNvSpPr/>
          <p:nvPr/>
        </p:nvSpPr>
        <p:spPr>
          <a:xfrm>
            <a:off x="7922145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5"/>
          <p:cNvSpPr/>
          <p:nvPr/>
        </p:nvSpPr>
        <p:spPr>
          <a:xfrm>
            <a:off x="7922145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6"/>
          <p:cNvSpPr/>
          <p:nvPr/>
        </p:nvSpPr>
        <p:spPr>
          <a:xfrm>
            <a:off x="7922145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7"/>
          <p:cNvSpPr/>
          <p:nvPr/>
        </p:nvSpPr>
        <p:spPr>
          <a:xfrm>
            <a:off x="7922145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8"/>
          <p:cNvSpPr/>
          <p:nvPr/>
        </p:nvSpPr>
        <p:spPr>
          <a:xfrm>
            <a:off x="10730510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9"/>
          <p:cNvSpPr/>
          <p:nvPr/>
        </p:nvSpPr>
        <p:spPr>
          <a:xfrm>
            <a:off x="10730510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0"/>
          <p:cNvSpPr/>
          <p:nvPr/>
        </p:nvSpPr>
        <p:spPr>
          <a:xfrm>
            <a:off x="10730510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"/>
          <p:cNvSpPr/>
          <p:nvPr/>
        </p:nvSpPr>
        <p:spPr>
          <a:xfrm>
            <a:off x="10730510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2"/>
          <p:cNvSpPr/>
          <p:nvPr/>
        </p:nvSpPr>
        <p:spPr>
          <a:xfrm>
            <a:off x="9441793" y="2408239"/>
            <a:ext cx="653415" cy="147320"/>
          </a:xfrm>
          <a:custGeom>
            <a:avLst/>
            <a:gdLst/>
            <a:ahLst/>
            <a:cxnLst/>
            <a:rect l="l" t="t" r="r" b="b"/>
            <a:pathLst>
              <a:path w="653414" h="147319">
                <a:moveTo>
                  <a:pt x="0" y="146994"/>
                </a:moveTo>
                <a:lnTo>
                  <a:pt x="652820" y="146994"/>
                </a:lnTo>
                <a:lnTo>
                  <a:pt x="652820" y="0"/>
                </a:lnTo>
                <a:lnTo>
                  <a:pt x="0" y="0"/>
                </a:lnTo>
                <a:lnTo>
                  <a:pt x="0" y="14699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20"/>
          <p:cNvSpPr/>
          <p:nvPr/>
        </p:nvSpPr>
        <p:spPr>
          <a:xfrm>
            <a:off x="8718746" y="1908540"/>
            <a:ext cx="1441450" cy="111760"/>
          </a:xfrm>
          <a:custGeom>
            <a:avLst/>
            <a:gdLst/>
            <a:ahLst/>
            <a:cxnLst/>
            <a:rect l="l" t="t" r="r" b="b"/>
            <a:pathLst>
              <a:path w="1441450" h="111760">
                <a:moveTo>
                  <a:pt x="1385773" y="822"/>
                </a:moveTo>
                <a:lnTo>
                  <a:pt x="1348773" y="37741"/>
                </a:lnTo>
                <a:lnTo>
                  <a:pt x="1385773" y="37764"/>
                </a:lnTo>
                <a:lnTo>
                  <a:pt x="1385773" y="74736"/>
                </a:lnTo>
                <a:lnTo>
                  <a:pt x="1348770" y="74736"/>
                </a:lnTo>
                <a:lnTo>
                  <a:pt x="1385773" y="111678"/>
                </a:lnTo>
                <a:lnTo>
                  <a:pt x="1422674" y="74736"/>
                </a:lnTo>
                <a:lnTo>
                  <a:pt x="1385773" y="74736"/>
                </a:lnTo>
                <a:lnTo>
                  <a:pt x="1422697" y="74714"/>
                </a:lnTo>
                <a:lnTo>
                  <a:pt x="1441094" y="56296"/>
                </a:lnTo>
                <a:lnTo>
                  <a:pt x="1385773" y="822"/>
                </a:lnTo>
                <a:close/>
              </a:path>
              <a:path w="1441450" h="111760">
                <a:moveTo>
                  <a:pt x="55473" y="0"/>
                </a:moveTo>
                <a:lnTo>
                  <a:pt x="0" y="55412"/>
                </a:lnTo>
                <a:lnTo>
                  <a:pt x="55382" y="110855"/>
                </a:lnTo>
                <a:lnTo>
                  <a:pt x="92362" y="73936"/>
                </a:lnTo>
                <a:lnTo>
                  <a:pt x="55412" y="73913"/>
                </a:lnTo>
                <a:lnTo>
                  <a:pt x="55412" y="36941"/>
                </a:lnTo>
                <a:lnTo>
                  <a:pt x="92354" y="36941"/>
                </a:lnTo>
                <a:lnTo>
                  <a:pt x="55473" y="0"/>
                </a:lnTo>
                <a:close/>
              </a:path>
              <a:path w="1441450" h="111760">
                <a:moveTo>
                  <a:pt x="1348773" y="37741"/>
                </a:moveTo>
                <a:lnTo>
                  <a:pt x="1330238" y="56235"/>
                </a:lnTo>
                <a:lnTo>
                  <a:pt x="1348747" y="74714"/>
                </a:lnTo>
                <a:lnTo>
                  <a:pt x="1385773" y="74736"/>
                </a:lnTo>
                <a:lnTo>
                  <a:pt x="1385773" y="37764"/>
                </a:lnTo>
                <a:lnTo>
                  <a:pt x="1348773" y="37741"/>
                </a:lnTo>
                <a:close/>
              </a:path>
              <a:path w="1441450" h="111760">
                <a:moveTo>
                  <a:pt x="92377" y="36964"/>
                </a:moveTo>
                <a:lnTo>
                  <a:pt x="110855" y="55473"/>
                </a:lnTo>
                <a:lnTo>
                  <a:pt x="92362" y="73936"/>
                </a:lnTo>
                <a:lnTo>
                  <a:pt x="1348747" y="74714"/>
                </a:lnTo>
                <a:lnTo>
                  <a:pt x="1330238" y="56235"/>
                </a:lnTo>
                <a:lnTo>
                  <a:pt x="1348773" y="37741"/>
                </a:lnTo>
                <a:lnTo>
                  <a:pt x="92377" y="36964"/>
                </a:lnTo>
                <a:close/>
              </a:path>
              <a:path w="1441450" h="111760">
                <a:moveTo>
                  <a:pt x="55412" y="36941"/>
                </a:moveTo>
                <a:lnTo>
                  <a:pt x="55412" y="73913"/>
                </a:lnTo>
                <a:lnTo>
                  <a:pt x="92362" y="73936"/>
                </a:lnTo>
                <a:lnTo>
                  <a:pt x="110855" y="55473"/>
                </a:lnTo>
                <a:lnTo>
                  <a:pt x="92377" y="36964"/>
                </a:lnTo>
                <a:lnTo>
                  <a:pt x="55412" y="36941"/>
                </a:lnTo>
                <a:close/>
              </a:path>
              <a:path w="1441450" h="111760">
                <a:moveTo>
                  <a:pt x="92354" y="36941"/>
                </a:moveTo>
                <a:lnTo>
                  <a:pt x="55412" y="36941"/>
                </a:lnTo>
                <a:lnTo>
                  <a:pt x="92377" y="36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21"/>
          <p:cNvSpPr/>
          <p:nvPr/>
        </p:nvSpPr>
        <p:spPr>
          <a:xfrm>
            <a:off x="9386350" y="1612914"/>
            <a:ext cx="1660525" cy="111760"/>
          </a:xfrm>
          <a:custGeom>
            <a:avLst/>
            <a:gdLst/>
            <a:ahLst/>
            <a:cxnLst/>
            <a:rect l="l" t="t" r="r" b="b"/>
            <a:pathLst>
              <a:path w="1660525" h="111760">
                <a:moveTo>
                  <a:pt x="1605015" y="822"/>
                </a:moveTo>
                <a:lnTo>
                  <a:pt x="1568012" y="37745"/>
                </a:lnTo>
                <a:lnTo>
                  <a:pt x="1605015" y="37764"/>
                </a:lnTo>
                <a:lnTo>
                  <a:pt x="1605015" y="74706"/>
                </a:lnTo>
                <a:lnTo>
                  <a:pt x="1568023" y="74706"/>
                </a:lnTo>
                <a:lnTo>
                  <a:pt x="1605015" y="111678"/>
                </a:lnTo>
                <a:lnTo>
                  <a:pt x="1641947" y="74706"/>
                </a:lnTo>
                <a:lnTo>
                  <a:pt x="1605015" y="74706"/>
                </a:lnTo>
                <a:lnTo>
                  <a:pt x="1641967" y="74686"/>
                </a:lnTo>
                <a:lnTo>
                  <a:pt x="1660367" y="56266"/>
                </a:lnTo>
                <a:lnTo>
                  <a:pt x="1605015" y="822"/>
                </a:lnTo>
                <a:close/>
              </a:path>
              <a:path w="1660525" h="111760">
                <a:moveTo>
                  <a:pt x="55443" y="0"/>
                </a:moveTo>
                <a:lnTo>
                  <a:pt x="0" y="55382"/>
                </a:lnTo>
                <a:lnTo>
                  <a:pt x="55412" y="110855"/>
                </a:lnTo>
                <a:lnTo>
                  <a:pt x="92385" y="73903"/>
                </a:lnTo>
                <a:lnTo>
                  <a:pt x="55412" y="73883"/>
                </a:lnTo>
                <a:lnTo>
                  <a:pt x="55443" y="36941"/>
                </a:lnTo>
                <a:lnTo>
                  <a:pt x="92364" y="36941"/>
                </a:lnTo>
                <a:lnTo>
                  <a:pt x="55443" y="0"/>
                </a:lnTo>
                <a:close/>
              </a:path>
              <a:path w="1660525" h="111760">
                <a:moveTo>
                  <a:pt x="1568012" y="37745"/>
                </a:moveTo>
                <a:lnTo>
                  <a:pt x="1549511" y="56205"/>
                </a:lnTo>
                <a:lnTo>
                  <a:pt x="1568003" y="74686"/>
                </a:lnTo>
                <a:lnTo>
                  <a:pt x="1605015" y="74706"/>
                </a:lnTo>
                <a:lnTo>
                  <a:pt x="1605015" y="37764"/>
                </a:lnTo>
                <a:lnTo>
                  <a:pt x="1568012" y="37745"/>
                </a:lnTo>
                <a:close/>
              </a:path>
              <a:path w="1660525" h="111760">
                <a:moveTo>
                  <a:pt x="92384" y="36961"/>
                </a:moveTo>
                <a:lnTo>
                  <a:pt x="110855" y="55443"/>
                </a:lnTo>
                <a:lnTo>
                  <a:pt x="92385" y="73903"/>
                </a:lnTo>
                <a:lnTo>
                  <a:pt x="1568003" y="74686"/>
                </a:lnTo>
                <a:lnTo>
                  <a:pt x="1549511" y="56205"/>
                </a:lnTo>
                <a:lnTo>
                  <a:pt x="1568012" y="37745"/>
                </a:lnTo>
                <a:lnTo>
                  <a:pt x="92384" y="36961"/>
                </a:lnTo>
                <a:close/>
              </a:path>
              <a:path w="1660525" h="111760">
                <a:moveTo>
                  <a:pt x="55443" y="36941"/>
                </a:moveTo>
                <a:lnTo>
                  <a:pt x="55412" y="73883"/>
                </a:lnTo>
                <a:lnTo>
                  <a:pt x="92385" y="73903"/>
                </a:lnTo>
                <a:lnTo>
                  <a:pt x="110855" y="55443"/>
                </a:lnTo>
                <a:lnTo>
                  <a:pt x="92384" y="36961"/>
                </a:lnTo>
                <a:lnTo>
                  <a:pt x="55443" y="36941"/>
                </a:lnTo>
                <a:close/>
              </a:path>
              <a:path w="1660525" h="111760">
                <a:moveTo>
                  <a:pt x="92364" y="36941"/>
                </a:moveTo>
                <a:lnTo>
                  <a:pt x="55443" y="36941"/>
                </a:lnTo>
                <a:lnTo>
                  <a:pt x="92384" y="3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23"/>
          <p:cNvSpPr/>
          <p:nvPr/>
        </p:nvSpPr>
        <p:spPr>
          <a:xfrm>
            <a:off x="10103690" y="1994349"/>
            <a:ext cx="1270" cy="502920"/>
          </a:xfrm>
          <a:custGeom>
            <a:avLst/>
            <a:gdLst/>
            <a:ahLst/>
            <a:cxnLst/>
            <a:rect l="l" t="t" r="r" b="b"/>
            <a:pathLst>
              <a:path w="1270" h="502919">
                <a:moveTo>
                  <a:pt x="0" y="0"/>
                </a:moveTo>
                <a:lnTo>
                  <a:pt x="822" y="502564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25"/>
          <p:cNvSpPr/>
          <p:nvPr/>
        </p:nvSpPr>
        <p:spPr>
          <a:xfrm>
            <a:off x="9439331" y="1669151"/>
            <a:ext cx="1270" cy="828040"/>
          </a:xfrm>
          <a:custGeom>
            <a:avLst/>
            <a:gdLst/>
            <a:ahLst/>
            <a:cxnLst/>
            <a:rect l="l" t="t" r="r" b="b"/>
            <a:pathLst>
              <a:path w="1270" h="828039">
                <a:moveTo>
                  <a:pt x="0" y="0"/>
                </a:moveTo>
                <a:lnTo>
                  <a:pt x="822" y="827761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26"/>
          <p:cNvSpPr/>
          <p:nvPr/>
        </p:nvSpPr>
        <p:spPr>
          <a:xfrm>
            <a:off x="9094878" y="1090067"/>
            <a:ext cx="1625600" cy="283845"/>
          </a:xfrm>
          <a:custGeom>
            <a:avLst/>
            <a:gdLst/>
            <a:ahLst/>
            <a:cxnLst/>
            <a:rect l="l" t="t" r="r" b="b"/>
            <a:pathLst>
              <a:path w="1625600" h="283844">
                <a:moveTo>
                  <a:pt x="1625501" y="283544"/>
                </a:moveTo>
                <a:lnTo>
                  <a:pt x="1619240" y="239034"/>
                </a:lnTo>
                <a:lnTo>
                  <a:pt x="1601742" y="199955"/>
                </a:lnTo>
                <a:lnTo>
                  <a:pt x="1574936" y="168397"/>
                </a:lnTo>
                <a:lnTo>
                  <a:pt x="1540750" y="146449"/>
                </a:lnTo>
                <a:lnTo>
                  <a:pt x="1501111" y="136203"/>
                </a:lnTo>
                <a:lnTo>
                  <a:pt x="948036" y="135713"/>
                </a:lnTo>
                <a:lnTo>
                  <a:pt x="933989" y="134929"/>
                </a:lnTo>
                <a:lnTo>
                  <a:pt x="894620" y="123789"/>
                </a:lnTo>
                <a:lnTo>
                  <a:pt x="860889" y="101096"/>
                </a:lnTo>
                <a:lnTo>
                  <a:pt x="834702" y="68939"/>
                </a:lnTo>
                <a:lnTo>
                  <a:pt x="817967" y="29412"/>
                </a:lnTo>
                <a:lnTo>
                  <a:pt x="813002" y="0"/>
                </a:lnTo>
                <a:lnTo>
                  <a:pt x="812136" y="13723"/>
                </a:lnTo>
                <a:lnTo>
                  <a:pt x="800850" y="53281"/>
                </a:lnTo>
                <a:lnTo>
                  <a:pt x="778221" y="88136"/>
                </a:lnTo>
                <a:lnTo>
                  <a:pt x="746415" y="115343"/>
                </a:lnTo>
                <a:lnTo>
                  <a:pt x="707602" y="131959"/>
                </a:lnTo>
                <a:lnTo>
                  <a:pt x="135060" y="135713"/>
                </a:lnTo>
                <a:lnTo>
                  <a:pt x="121026" y="136496"/>
                </a:lnTo>
                <a:lnTo>
                  <a:pt x="81675" y="147632"/>
                </a:lnTo>
                <a:lnTo>
                  <a:pt x="47940" y="170319"/>
                </a:lnTo>
                <a:lnTo>
                  <a:pt x="21736" y="202468"/>
                </a:lnTo>
                <a:lnTo>
                  <a:pt x="4978" y="241991"/>
                </a:lnTo>
                <a:lnTo>
                  <a:pt x="1822" y="256442"/>
                </a:lnTo>
                <a:lnTo>
                  <a:pt x="0" y="271403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35"/>
          <p:cNvSpPr txBox="1"/>
          <p:nvPr/>
        </p:nvSpPr>
        <p:spPr>
          <a:xfrm>
            <a:off x="9520766" y="2175685"/>
            <a:ext cx="514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10" dirty="0">
                <a:latin typeface="Arial"/>
                <a:cs typeface="Arial"/>
              </a:rPr>
              <a:t>Overl</a:t>
            </a:r>
            <a:r>
              <a:rPr sz="1000" b="1" i="1" spc="25" dirty="0">
                <a:latin typeface="Arial"/>
                <a:cs typeface="Arial"/>
              </a:rPr>
              <a:t>a</a:t>
            </a:r>
            <a:r>
              <a:rPr sz="1000" b="1" i="1" spc="15" dirty="0">
                <a:latin typeface="Arial"/>
                <a:cs typeface="Arial"/>
              </a:rPr>
              <a:t>p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6" name="object 36"/>
          <p:cNvSpPr txBox="1"/>
          <p:nvPr/>
        </p:nvSpPr>
        <p:spPr>
          <a:xfrm>
            <a:off x="9423901" y="804453"/>
            <a:ext cx="1551205" cy="307777"/>
          </a:xfrm>
          <a:prstGeom prst="rect">
            <a:avLst/>
          </a:prstGeom>
          <a:solidFill>
            <a:srgbClr val="FF8E00"/>
          </a:solidFill>
        </p:spPr>
        <p:txBody>
          <a:bodyPr vert="horz" wrap="square" lIns="0" tIns="0" rIns="0" bIns="0" rtlCol="0">
            <a:spAutoFit/>
          </a:bodyPr>
          <a:lstStyle/>
          <a:p>
            <a:pPr marL="209550" algn="ctr">
              <a:lnSpc>
                <a:spcPct val="100000"/>
              </a:lnSpc>
            </a:pPr>
            <a:r>
              <a:rPr lang="en-GB" sz="1000" b="1" i="1" spc="5" dirty="0" smtClean="0">
                <a:latin typeface="Arial"/>
                <a:cs typeface="Arial"/>
              </a:rPr>
              <a:t>Amplitude (Number of properties types)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7" name="object 37"/>
          <p:cNvSpPr txBox="1"/>
          <p:nvPr/>
        </p:nvSpPr>
        <p:spPr>
          <a:xfrm>
            <a:off x="9053275" y="3355924"/>
            <a:ext cx="182880" cy="68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00729D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00729D"/>
                </a:solidFill>
                <a:latin typeface="Arial"/>
                <a:cs typeface="Arial"/>
              </a:rPr>
              <a:t>rl</a:t>
            </a:r>
            <a:r>
              <a:rPr sz="1200" b="1" spc="5" dirty="0">
                <a:solidFill>
                  <a:srgbClr val="00729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p</a:t>
            </a:r>
            <a:r>
              <a:rPr sz="1200" b="1" spc="-7" baseline="24305" dirty="0">
                <a:solidFill>
                  <a:srgbClr val="00729D"/>
                </a:solidFill>
                <a:latin typeface="Arial"/>
                <a:cs typeface="Arial"/>
              </a:rPr>
              <a:t>-</a:t>
            </a:r>
            <a:r>
              <a:rPr sz="1200" b="1" baseline="24305" dirty="0">
                <a:solidFill>
                  <a:srgbClr val="00729D"/>
                </a:solidFill>
                <a:latin typeface="Arial"/>
                <a:cs typeface="Arial"/>
              </a:rPr>
              <a:t>1</a:t>
            </a:r>
            <a:endParaRPr sz="1200" baseline="24305" dirty="0">
              <a:latin typeface="Arial"/>
              <a:cs typeface="Arial"/>
            </a:endParaRPr>
          </a:p>
        </p:txBody>
      </p:sp>
      <p:sp>
        <p:nvSpPr>
          <p:cNvPr id="128" name="object 38"/>
          <p:cNvSpPr txBox="1"/>
          <p:nvPr/>
        </p:nvSpPr>
        <p:spPr>
          <a:xfrm>
            <a:off x="9484630" y="4330395"/>
            <a:ext cx="8523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200" b="1" spc="-5" dirty="0" smtClean="0">
                <a:solidFill>
                  <a:srgbClr val="C77213"/>
                </a:solidFill>
                <a:latin typeface="Arial"/>
                <a:cs typeface="Arial"/>
              </a:rPr>
              <a:t>Amplitude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9" name="object 39"/>
          <p:cNvSpPr/>
          <p:nvPr/>
        </p:nvSpPr>
        <p:spPr>
          <a:xfrm>
            <a:off x="102129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8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40"/>
          <p:cNvSpPr/>
          <p:nvPr/>
        </p:nvSpPr>
        <p:spPr>
          <a:xfrm>
            <a:off x="102129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41"/>
          <p:cNvSpPr/>
          <p:nvPr/>
        </p:nvSpPr>
        <p:spPr>
          <a:xfrm>
            <a:off x="99843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42"/>
          <p:cNvSpPr/>
          <p:nvPr/>
        </p:nvSpPr>
        <p:spPr>
          <a:xfrm>
            <a:off x="99843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43"/>
          <p:cNvSpPr/>
          <p:nvPr/>
        </p:nvSpPr>
        <p:spPr>
          <a:xfrm>
            <a:off x="97557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CB8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44"/>
          <p:cNvSpPr/>
          <p:nvPr/>
        </p:nvSpPr>
        <p:spPr>
          <a:xfrm>
            <a:off x="97557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45"/>
          <p:cNvSpPr/>
          <p:nvPr/>
        </p:nvSpPr>
        <p:spPr>
          <a:xfrm>
            <a:off x="95271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46"/>
          <p:cNvSpPr/>
          <p:nvPr/>
        </p:nvSpPr>
        <p:spPr>
          <a:xfrm>
            <a:off x="95271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47"/>
          <p:cNvSpPr/>
          <p:nvPr/>
        </p:nvSpPr>
        <p:spPr>
          <a:xfrm>
            <a:off x="92985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48"/>
          <p:cNvSpPr/>
          <p:nvPr/>
        </p:nvSpPr>
        <p:spPr>
          <a:xfrm>
            <a:off x="929856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49"/>
          <p:cNvSpPr/>
          <p:nvPr/>
        </p:nvSpPr>
        <p:spPr>
          <a:xfrm>
            <a:off x="102129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50"/>
          <p:cNvSpPr/>
          <p:nvPr/>
        </p:nvSpPr>
        <p:spPr>
          <a:xfrm>
            <a:off x="102129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51"/>
          <p:cNvSpPr/>
          <p:nvPr/>
        </p:nvSpPr>
        <p:spPr>
          <a:xfrm>
            <a:off x="99843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687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52"/>
          <p:cNvSpPr/>
          <p:nvPr/>
        </p:nvSpPr>
        <p:spPr>
          <a:xfrm>
            <a:off x="99843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53"/>
          <p:cNvSpPr/>
          <p:nvPr/>
        </p:nvSpPr>
        <p:spPr>
          <a:xfrm>
            <a:off x="97557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4" name="object 54"/>
          <p:cNvSpPr/>
          <p:nvPr/>
        </p:nvSpPr>
        <p:spPr>
          <a:xfrm>
            <a:off x="97557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5" name="object 55"/>
          <p:cNvSpPr/>
          <p:nvPr/>
        </p:nvSpPr>
        <p:spPr>
          <a:xfrm>
            <a:off x="95271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56"/>
          <p:cNvSpPr/>
          <p:nvPr/>
        </p:nvSpPr>
        <p:spPr>
          <a:xfrm>
            <a:off x="95271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57"/>
          <p:cNvSpPr/>
          <p:nvPr/>
        </p:nvSpPr>
        <p:spPr>
          <a:xfrm>
            <a:off x="92985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8C6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58"/>
          <p:cNvSpPr/>
          <p:nvPr/>
        </p:nvSpPr>
        <p:spPr>
          <a:xfrm>
            <a:off x="929856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59"/>
          <p:cNvSpPr/>
          <p:nvPr/>
        </p:nvSpPr>
        <p:spPr>
          <a:xfrm>
            <a:off x="102129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0" name="object 60"/>
          <p:cNvSpPr/>
          <p:nvPr/>
        </p:nvSpPr>
        <p:spPr>
          <a:xfrm>
            <a:off x="102129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1" name="object 61"/>
          <p:cNvSpPr/>
          <p:nvPr/>
        </p:nvSpPr>
        <p:spPr>
          <a:xfrm>
            <a:off x="99843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62"/>
          <p:cNvSpPr/>
          <p:nvPr/>
        </p:nvSpPr>
        <p:spPr>
          <a:xfrm>
            <a:off x="99843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63"/>
          <p:cNvSpPr/>
          <p:nvPr/>
        </p:nvSpPr>
        <p:spPr>
          <a:xfrm>
            <a:off x="97557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64"/>
          <p:cNvSpPr/>
          <p:nvPr/>
        </p:nvSpPr>
        <p:spPr>
          <a:xfrm>
            <a:off x="97557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65"/>
          <p:cNvSpPr/>
          <p:nvPr/>
        </p:nvSpPr>
        <p:spPr>
          <a:xfrm>
            <a:off x="95271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66"/>
          <p:cNvSpPr/>
          <p:nvPr/>
        </p:nvSpPr>
        <p:spPr>
          <a:xfrm>
            <a:off x="95271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7" name="object 67"/>
          <p:cNvSpPr/>
          <p:nvPr/>
        </p:nvSpPr>
        <p:spPr>
          <a:xfrm>
            <a:off x="92985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68"/>
          <p:cNvSpPr/>
          <p:nvPr/>
        </p:nvSpPr>
        <p:spPr>
          <a:xfrm>
            <a:off x="929856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9" name="object 69"/>
          <p:cNvSpPr/>
          <p:nvPr/>
        </p:nvSpPr>
        <p:spPr>
          <a:xfrm>
            <a:off x="102129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0" name="object 70"/>
          <p:cNvSpPr/>
          <p:nvPr/>
        </p:nvSpPr>
        <p:spPr>
          <a:xfrm>
            <a:off x="102129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1" name="object 71"/>
          <p:cNvSpPr/>
          <p:nvPr/>
        </p:nvSpPr>
        <p:spPr>
          <a:xfrm>
            <a:off x="99843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72"/>
          <p:cNvSpPr/>
          <p:nvPr/>
        </p:nvSpPr>
        <p:spPr>
          <a:xfrm>
            <a:off x="99843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3" name="object 73"/>
          <p:cNvSpPr/>
          <p:nvPr/>
        </p:nvSpPr>
        <p:spPr>
          <a:xfrm>
            <a:off x="97557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74"/>
          <p:cNvSpPr/>
          <p:nvPr/>
        </p:nvSpPr>
        <p:spPr>
          <a:xfrm>
            <a:off x="97557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5" name="object 75"/>
          <p:cNvSpPr/>
          <p:nvPr/>
        </p:nvSpPr>
        <p:spPr>
          <a:xfrm>
            <a:off x="95271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6" name="object 76"/>
          <p:cNvSpPr/>
          <p:nvPr/>
        </p:nvSpPr>
        <p:spPr>
          <a:xfrm>
            <a:off x="95271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7" name="object 77"/>
          <p:cNvSpPr/>
          <p:nvPr/>
        </p:nvSpPr>
        <p:spPr>
          <a:xfrm>
            <a:off x="92985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8D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78"/>
          <p:cNvSpPr/>
          <p:nvPr/>
        </p:nvSpPr>
        <p:spPr>
          <a:xfrm>
            <a:off x="929856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9" name="object 79"/>
          <p:cNvSpPr/>
          <p:nvPr/>
        </p:nvSpPr>
        <p:spPr>
          <a:xfrm>
            <a:off x="102129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0" name="object 80"/>
          <p:cNvSpPr/>
          <p:nvPr/>
        </p:nvSpPr>
        <p:spPr>
          <a:xfrm>
            <a:off x="102129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1" name="object 81"/>
          <p:cNvSpPr/>
          <p:nvPr/>
        </p:nvSpPr>
        <p:spPr>
          <a:xfrm>
            <a:off x="99843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2" name="object 82"/>
          <p:cNvSpPr/>
          <p:nvPr/>
        </p:nvSpPr>
        <p:spPr>
          <a:xfrm>
            <a:off x="99843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3" name="object 83"/>
          <p:cNvSpPr/>
          <p:nvPr/>
        </p:nvSpPr>
        <p:spPr>
          <a:xfrm>
            <a:off x="97557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4" name="object 84"/>
          <p:cNvSpPr/>
          <p:nvPr/>
        </p:nvSpPr>
        <p:spPr>
          <a:xfrm>
            <a:off x="97557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5" name="object 85"/>
          <p:cNvSpPr/>
          <p:nvPr/>
        </p:nvSpPr>
        <p:spPr>
          <a:xfrm>
            <a:off x="95271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5E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6" name="object 86"/>
          <p:cNvSpPr/>
          <p:nvPr/>
        </p:nvSpPr>
        <p:spPr>
          <a:xfrm>
            <a:off x="95271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7" name="object 87"/>
          <p:cNvSpPr/>
          <p:nvPr/>
        </p:nvSpPr>
        <p:spPr>
          <a:xfrm>
            <a:off x="92985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2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8" name="object 88"/>
          <p:cNvSpPr/>
          <p:nvPr/>
        </p:nvSpPr>
        <p:spPr>
          <a:xfrm>
            <a:off x="929856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9" name="object 89"/>
          <p:cNvSpPr txBox="1"/>
          <p:nvPr/>
        </p:nvSpPr>
        <p:spPr>
          <a:xfrm>
            <a:off x="8073404" y="4070088"/>
            <a:ext cx="7778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sz="1200" spc="-7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sim</a:t>
            </a:r>
            <a:r>
              <a:rPr sz="1200" spc="-5" dirty="0">
                <a:latin typeface="Arial"/>
                <a:cs typeface="Arial"/>
              </a:rPr>
              <a:t>il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dirty="0">
                <a:latin typeface="Times New Roman"/>
                <a:cs typeface="Times New Roman"/>
              </a:rPr>
              <a:t> </a:t>
            </a:r>
            <a:endParaRPr lang="en-GB" sz="1200" dirty="0">
              <a:latin typeface="Arial"/>
              <a:cs typeface="Arial"/>
            </a:endParaRPr>
          </a:p>
          <a:p>
            <a:pPr marL="12700" marR="5080" indent="80645">
              <a:lnSpc>
                <a:spcPct val="100000"/>
              </a:lnSpc>
            </a:pPr>
            <a:r>
              <a:rPr lang="en-GB" sz="1200" dirty="0" smtClean="0">
                <a:latin typeface="Arial"/>
                <a:cs typeface="Arial"/>
              </a:rPr>
              <a:t>values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0" name="object 90"/>
          <p:cNvSpPr txBox="1"/>
          <p:nvPr/>
        </p:nvSpPr>
        <p:spPr>
          <a:xfrm>
            <a:off x="7902980" y="2661476"/>
            <a:ext cx="12180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lang="en-GB" sz="1200" spc="-10" dirty="0" smtClean="0">
                <a:latin typeface="Arial"/>
                <a:cs typeface="Arial"/>
              </a:rPr>
              <a:t>Same amplitude but  little overlap</a:t>
            </a:r>
          </a:p>
          <a:p>
            <a:pPr marL="12700" marR="5080" indent="123189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81" name="object 91"/>
          <p:cNvSpPr txBox="1"/>
          <p:nvPr/>
        </p:nvSpPr>
        <p:spPr>
          <a:xfrm>
            <a:off x="10736470" y="4070091"/>
            <a:ext cx="16461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</a:pPr>
            <a:r>
              <a:rPr lang="en-GB" sz="1200" spc="-5" dirty="0" smtClean="0">
                <a:latin typeface="Arial"/>
                <a:cs typeface="Arial"/>
              </a:rPr>
              <a:t>Overlapping but different amplitude</a:t>
            </a:r>
            <a:r>
              <a:rPr sz="1200" spc="-5" dirty="0" smtClean="0">
                <a:latin typeface="Times New Roman"/>
                <a:cs typeface="Times New Roman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2" name="object 93"/>
          <p:cNvSpPr/>
          <p:nvPr/>
        </p:nvSpPr>
        <p:spPr>
          <a:xfrm>
            <a:off x="8784972" y="3143088"/>
            <a:ext cx="577215" cy="106680"/>
          </a:xfrm>
          <a:custGeom>
            <a:avLst/>
            <a:gdLst/>
            <a:ahLst/>
            <a:cxnLst/>
            <a:rect l="l" t="t" r="r" b="b"/>
            <a:pathLst>
              <a:path w="577214" h="106679">
                <a:moveTo>
                  <a:pt x="500626" y="74638"/>
                </a:moveTo>
                <a:lnTo>
                  <a:pt x="496702" y="106180"/>
                </a:lnTo>
                <a:lnTo>
                  <a:pt x="576986" y="77723"/>
                </a:lnTo>
                <a:lnTo>
                  <a:pt x="574700" y="76199"/>
                </a:lnTo>
                <a:lnTo>
                  <a:pt x="513222" y="76199"/>
                </a:lnTo>
                <a:lnTo>
                  <a:pt x="500626" y="74638"/>
                </a:lnTo>
                <a:close/>
              </a:path>
              <a:path w="577214" h="106679">
                <a:moveTo>
                  <a:pt x="502190" y="62070"/>
                </a:moveTo>
                <a:lnTo>
                  <a:pt x="500626" y="74638"/>
                </a:lnTo>
                <a:lnTo>
                  <a:pt x="513222" y="76199"/>
                </a:lnTo>
                <a:lnTo>
                  <a:pt x="514746" y="63626"/>
                </a:lnTo>
                <a:lnTo>
                  <a:pt x="502190" y="62070"/>
                </a:lnTo>
                <a:close/>
              </a:path>
              <a:path w="577214" h="106679">
                <a:moveTo>
                  <a:pt x="506120" y="30479"/>
                </a:moveTo>
                <a:lnTo>
                  <a:pt x="502190" y="62070"/>
                </a:lnTo>
                <a:lnTo>
                  <a:pt x="514746" y="63626"/>
                </a:lnTo>
                <a:lnTo>
                  <a:pt x="513222" y="76199"/>
                </a:lnTo>
                <a:lnTo>
                  <a:pt x="574700" y="76199"/>
                </a:lnTo>
                <a:lnTo>
                  <a:pt x="506120" y="30479"/>
                </a:lnTo>
                <a:close/>
              </a:path>
              <a:path w="577214" h="106679">
                <a:moveTo>
                  <a:pt x="1523" y="0"/>
                </a:moveTo>
                <a:lnTo>
                  <a:pt x="0" y="12572"/>
                </a:lnTo>
                <a:lnTo>
                  <a:pt x="500626" y="74638"/>
                </a:lnTo>
                <a:lnTo>
                  <a:pt x="502190" y="62070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3" name="object 94"/>
          <p:cNvSpPr/>
          <p:nvPr/>
        </p:nvSpPr>
        <p:spPr>
          <a:xfrm>
            <a:off x="10298579" y="3143088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0103" y="29336"/>
                </a:moveTo>
                <a:lnTo>
                  <a:pt x="0" y="77723"/>
                </a:lnTo>
                <a:lnTo>
                  <a:pt x="80893" y="104774"/>
                </a:lnTo>
                <a:lnTo>
                  <a:pt x="76643" y="75056"/>
                </a:lnTo>
                <a:lnTo>
                  <a:pt x="63886" y="75056"/>
                </a:lnTo>
                <a:lnTo>
                  <a:pt x="61965" y="62483"/>
                </a:lnTo>
                <a:lnTo>
                  <a:pt x="74588" y="60693"/>
                </a:lnTo>
                <a:lnTo>
                  <a:pt x="70103" y="29336"/>
                </a:lnTo>
                <a:close/>
              </a:path>
              <a:path w="504190" h="104775">
                <a:moveTo>
                  <a:pt x="74588" y="60693"/>
                </a:moveTo>
                <a:lnTo>
                  <a:pt x="61965" y="62483"/>
                </a:lnTo>
                <a:lnTo>
                  <a:pt x="63886" y="75056"/>
                </a:lnTo>
                <a:lnTo>
                  <a:pt x="76389" y="73282"/>
                </a:lnTo>
                <a:lnTo>
                  <a:pt x="74588" y="60693"/>
                </a:lnTo>
                <a:close/>
              </a:path>
              <a:path w="504190" h="104775">
                <a:moveTo>
                  <a:pt x="76389" y="73282"/>
                </a:moveTo>
                <a:lnTo>
                  <a:pt x="63886" y="75056"/>
                </a:lnTo>
                <a:lnTo>
                  <a:pt x="76643" y="75056"/>
                </a:lnTo>
                <a:lnTo>
                  <a:pt x="76389" y="73282"/>
                </a:lnTo>
                <a:close/>
              </a:path>
              <a:path w="504190" h="104775">
                <a:moveTo>
                  <a:pt x="502401" y="0"/>
                </a:moveTo>
                <a:lnTo>
                  <a:pt x="74588" y="60693"/>
                </a:lnTo>
                <a:lnTo>
                  <a:pt x="76389" y="73282"/>
                </a:lnTo>
                <a:lnTo>
                  <a:pt x="504169" y="12572"/>
                </a:lnTo>
                <a:lnTo>
                  <a:pt x="502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4" name="object 95"/>
          <p:cNvSpPr/>
          <p:nvPr/>
        </p:nvSpPr>
        <p:spPr>
          <a:xfrm>
            <a:off x="8640070" y="4134832"/>
            <a:ext cx="721995" cy="172085"/>
          </a:xfrm>
          <a:custGeom>
            <a:avLst/>
            <a:gdLst/>
            <a:ahLst/>
            <a:cxnLst/>
            <a:rect l="l" t="t" r="r" b="b"/>
            <a:pathLst>
              <a:path w="721995" h="172085">
                <a:moveTo>
                  <a:pt x="645974" y="31187"/>
                </a:moveTo>
                <a:lnTo>
                  <a:pt x="0" y="159245"/>
                </a:lnTo>
                <a:lnTo>
                  <a:pt x="2407" y="171712"/>
                </a:lnTo>
                <a:lnTo>
                  <a:pt x="648427" y="43650"/>
                </a:lnTo>
                <a:lnTo>
                  <a:pt x="645974" y="31187"/>
                </a:lnTo>
                <a:close/>
              </a:path>
              <a:path w="721995" h="172085">
                <a:moveTo>
                  <a:pt x="713991" y="28730"/>
                </a:moveTo>
                <a:lnTo>
                  <a:pt x="658367" y="28730"/>
                </a:lnTo>
                <a:lnTo>
                  <a:pt x="660928" y="41172"/>
                </a:lnTo>
                <a:lnTo>
                  <a:pt x="648427" y="43650"/>
                </a:lnTo>
                <a:lnTo>
                  <a:pt x="654557" y="74794"/>
                </a:lnTo>
                <a:lnTo>
                  <a:pt x="713991" y="28730"/>
                </a:lnTo>
                <a:close/>
              </a:path>
              <a:path w="721995" h="172085">
                <a:moveTo>
                  <a:pt x="658367" y="28730"/>
                </a:moveTo>
                <a:lnTo>
                  <a:pt x="645974" y="31187"/>
                </a:lnTo>
                <a:lnTo>
                  <a:pt x="648427" y="43650"/>
                </a:lnTo>
                <a:lnTo>
                  <a:pt x="660928" y="41172"/>
                </a:lnTo>
                <a:lnTo>
                  <a:pt x="658367" y="28730"/>
                </a:lnTo>
                <a:close/>
              </a:path>
              <a:path w="721995" h="172085">
                <a:moveTo>
                  <a:pt x="639836" y="0"/>
                </a:moveTo>
                <a:lnTo>
                  <a:pt x="645974" y="31187"/>
                </a:lnTo>
                <a:lnTo>
                  <a:pt x="658367" y="28730"/>
                </a:lnTo>
                <a:lnTo>
                  <a:pt x="713991" y="28730"/>
                </a:lnTo>
                <a:lnTo>
                  <a:pt x="721888" y="22610"/>
                </a:lnTo>
                <a:lnTo>
                  <a:pt x="639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5" name="object 96"/>
          <p:cNvSpPr/>
          <p:nvPr/>
        </p:nvSpPr>
        <p:spPr>
          <a:xfrm>
            <a:off x="10298579" y="4130390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6395" y="31469"/>
                </a:moveTo>
                <a:lnTo>
                  <a:pt x="74595" y="44059"/>
                </a:lnTo>
                <a:lnTo>
                  <a:pt x="502401" y="104774"/>
                </a:lnTo>
                <a:lnTo>
                  <a:pt x="504169" y="92201"/>
                </a:lnTo>
                <a:lnTo>
                  <a:pt x="76395" y="31469"/>
                </a:lnTo>
                <a:close/>
              </a:path>
              <a:path w="504190" h="104775">
                <a:moveTo>
                  <a:pt x="80893" y="0"/>
                </a:moveTo>
                <a:lnTo>
                  <a:pt x="0" y="27050"/>
                </a:lnTo>
                <a:lnTo>
                  <a:pt x="70103" y="75474"/>
                </a:lnTo>
                <a:lnTo>
                  <a:pt x="74595" y="44059"/>
                </a:lnTo>
                <a:lnTo>
                  <a:pt x="61965" y="42266"/>
                </a:lnTo>
                <a:lnTo>
                  <a:pt x="63886" y="29693"/>
                </a:lnTo>
                <a:lnTo>
                  <a:pt x="76648" y="29693"/>
                </a:lnTo>
                <a:lnTo>
                  <a:pt x="80893" y="0"/>
                </a:lnTo>
                <a:close/>
              </a:path>
              <a:path w="504190" h="104775">
                <a:moveTo>
                  <a:pt x="63886" y="29693"/>
                </a:moveTo>
                <a:lnTo>
                  <a:pt x="61965" y="42266"/>
                </a:lnTo>
                <a:lnTo>
                  <a:pt x="74595" y="44059"/>
                </a:lnTo>
                <a:lnTo>
                  <a:pt x="76395" y="31469"/>
                </a:lnTo>
                <a:lnTo>
                  <a:pt x="63886" y="29693"/>
                </a:lnTo>
                <a:close/>
              </a:path>
              <a:path w="504190" h="104775">
                <a:moveTo>
                  <a:pt x="76648" y="29693"/>
                </a:moveTo>
                <a:lnTo>
                  <a:pt x="63886" y="29693"/>
                </a:lnTo>
                <a:lnTo>
                  <a:pt x="76395" y="31469"/>
                </a:lnTo>
                <a:lnTo>
                  <a:pt x="76648" y="29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6" name="object 100"/>
          <p:cNvSpPr/>
          <p:nvPr/>
        </p:nvSpPr>
        <p:spPr>
          <a:xfrm>
            <a:off x="8138034" y="487657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7" name="object 101"/>
          <p:cNvSpPr/>
          <p:nvPr/>
        </p:nvSpPr>
        <p:spPr>
          <a:xfrm>
            <a:off x="8171440" y="473212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8" name="object 102"/>
          <p:cNvSpPr/>
          <p:nvPr/>
        </p:nvSpPr>
        <p:spPr>
          <a:xfrm>
            <a:off x="11090784" y="487816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9" name="object 103"/>
          <p:cNvSpPr/>
          <p:nvPr/>
        </p:nvSpPr>
        <p:spPr>
          <a:xfrm>
            <a:off x="10947924" y="4733702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6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0" name="object 104"/>
          <p:cNvSpPr/>
          <p:nvPr/>
        </p:nvSpPr>
        <p:spPr>
          <a:xfrm>
            <a:off x="8138034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1" name="object 105"/>
          <p:cNvSpPr/>
          <p:nvPr/>
        </p:nvSpPr>
        <p:spPr>
          <a:xfrm>
            <a:off x="8353955" y="336368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8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2" name="object 106"/>
          <p:cNvSpPr/>
          <p:nvPr/>
        </p:nvSpPr>
        <p:spPr>
          <a:xfrm>
            <a:off x="10801864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3" name="object 107"/>
          <p:cNvSpPr/>
          <p:nvPr/>
        </p:nvSpPr>
        <p:spPr>
          <a:xfrm>
            <a:off x="11449564" y="336368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4" name="object 90"/>
          <p:cNvSpPr txBox="1"/>
          <p:nvPr/>
        </p:nvSpPr>
        <p:spPr>
          <a:xfrm>
            <a:off x="10880875" y="2682279"/>
            <a:ext cx="121808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lang="en-GB" sz="1200" spc="-10" dirty="0" smtClean="0">
                <a:latin typeface="Arial"/>
                <a:cs typeface="Arial"/>
              </a:rPr>
              <a:t>Same amplitude but  no overlap</a:t>
            </a:r>
          </a:p>
          <a:p>
            <a:pPr marL="12700" marR="5080" indent="123189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95" name="object 3"/>
          <p:cNvSpPr/>
          <p:nvPr/>
        </p:nvSpPr>
        <p:spPr>
          <a:xfrm>
            <a:off x="1450621" y="2101377"/>
            <a:ext cx="678180" cy="288925"/>
          </a:xfrm>
          <a:custGeom>
            <a:avLst/>
            <a:gdLst/>
            <a:ahLst/>
            <a:cxnLst/>
            <a:rect l="l" t="t" r="r" b="b"/>
            <a:pathLst>
              <a:path w="678179" h="288925">
                <a:moveTo>
                  <a:pt x="0" y="288929"/>
                </a:moveTo>
                <a:lnTo>
                  <a:pt x="677869" y="288929"/>
                </a:lnTo>
                <a:lnTo>
                  <a:pt x="677869" y="0"/>
                </a:lnTo>
                <a:lnTo>
                  <a:pt x="0" y="0"/>
                </a:lnTo>
                <a:lnTo>
                  <a:pt x="0" y="28892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6" name="object 4"/>
          <p:cNvSpPr/>
          <p:nvPr/>
        </p:nvSpPr>
        <p:spPr>
          <a:xfrm>
            <a:off x="100123" y="3292250"/>
            <a:ext cx="928241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7" name="object 5"/>
          <p:cNvSpPr/>
          <p:nvPr/>
        </p:nvSpPr>
        <p:spPr>
          <a:xfrm>
            <a:off x="-51135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8" name="object 6"/>
          <p:cNvSpPr/>
          <p:nvPr/>
        </p:nvSpPr>
        <p:spPr>
          <a:xfrm>
            <a:off x="100123" y="4660683"/>
            <a:ext cx="928242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9" name="object 7"/>
          <p:cNvSpPr/>
          <p:nvPr/>
        </p:nvSpPr>
        <p:spPr>
          <a:xfrm>
            <a:off x="-73734" y="4617682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0" name="object 8"/>
          <p:cNvSpPr/>
          <p:nvPr/>
        </p:nvSpPr>
        <p:spPr>
          <a:xfrm>
            <a:off x="2757230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1" name="object 9"/>
          <p:cNvSpPr/>
          <p:nvPr/>
        </p:nvSpPr>
        <p:spPr>
          <a:xfrm>
            <a:off x="2757230" y="4660683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33"/>
                </a:moveTo>
                <a:lnTo>
                  <a:pt x="1079504" y="287333"/>
                </a:lnTo>
                <a:lnTo>
                  <a:pt x="1079504" y="0"/>
                </a:lnTo>
                <a:lnTo>
                  <a:pt x="0" y="0"/>
                </a:lnTo>
                <a:lnTo>
                  <a:pt x="0" y="287333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2" name="object 10"/>
          <p:cNvSpPr/>
          <p:nvPr/>
        </p:nvSpPr>
        <p:spPr>
          <a:xfrm>
            <a:off x="2757230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3" name="object 11"/>
          <p:cNvSpPr/>
          <p:nvPr/>
        </p:nvSpPr>
        <p:spPr>
          <a:xfrm>
            <a:off x="2757230" y="3292250"/>
            <a:ext cx="1079500" cy="287655"/>
          </a:xfrm>
          <a:custGeom>
            <a:avLst/>
            <a:gdLst/>
            <a:ahLst/>
            <a:cxnLst/>
            <a:rect l="l" t="t" r="r" b="b"/>
            <a:pathLst>
              <a:path w="1079500" h="287654">
                <a:moveTo>
                  <a:pt x="0" y="287345"/>
                </a:moveTo>
                <a:lnTo>
                  <a:pt x="1079504" y="287345"/>
                </a:lnTo>
                <a:lnTo>
                  <a:pt x="1079504" y="0"/>
                </a:lnTo>
                <a:lnTo>
                  <a:pt x="0" y="0"/>
                </a:lnTo>
                <a:lnTo>
                  <a:pt x="0" y="287345"/>
                </a:lnTo>
                <a:close/>
              </a:path>
            </a:pathLst>
          </a:custGeom>
          <a:ln w="9524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4" name="object 12"/>
          <p:cNvSpPr/>
          <p:nvPr/>
        </p:nvSpPr>
        <p:spPr>
          <a:xfrm>
            <a:off x="1468513" y="2408239"/>
            <a:ext cx="653415" cy="147320"/>
          </a:xfrm>
          <a:custGeom>
            <a:avLst/>
            <a:gdLst/>
            <a:ahLst/>
            <a:cxnLst/>
            <a:rect l="l" t="t" r="r" b="b"/>
            <a:pathLst>
              <a:path w="653414" h="147319">
                <a:moveTo>
                  <a:pt x="0" y="146994"/>
                </a:moveTo>
                <a:lnTo>
                  <a:pt x="652820" y="146994"/>
                </a:lnTo>
                <a:lnTo>
                  <a:pt x="652820" y="0"/>
                </a:lnTo>
                <a:lnTo>
                  <a:pt x="0" y="0"/>
                </a:lnTo>
                <a:lnTo>
                  <a:pt x="0" y="14699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5" name="object 20"/>
          <p:cNvSpPr/>
          <p:nvPr/>
        </p:nvSpPr>
        <p:spPr>
          <a:xfrm>
            <a:off x="745466" y="1908540"/>
            <a:ext cx="1441450" cy="111760"/>
          </a:xfrm>
          <a:custGeom>
            <a:avLst/>
            <a:gdLst/>
            <a:ahLst/>
            <a:cxnLst/>
            <a:rect l="l" t="t" r="r" b="b"/>
            <a:pathLst>
              <a:path w="1441450" h="111760">
                <a:moveTo>
                  <a:pt x="1385773" y="822"/>
                </a:moveTo>
                <a:lnTo>
                  <a:pt x="1348773" y="37741"/>
                </a:lnTo>
                <a:lnTo>
                  <a:pt x="1385773" y="37764"/>
                </a:lnTo>
                <a:lnTo>
                  <a:pt x="1385773" y="74736"/>
                </a:lnTo>
                <a:lnTo>
                  <a:pt x="1348770" y="74736"/>
                </a:lnTo>
                <a:lnTo>
                  <a:pt x="1385773" y="111678"/>
                </a:lnTo>
                <a:lnTo>
                  <a:pt x="1422674" y="74736"/>
                </a:lnTo>
                <a:lnTo>
                  <a:pt x="1385773" y="74736"/>
                </a:lnTo>
                <a:lnTo>
                  <a:pt x="1422697" y="74714"/>
                </a:lnTo>
                <a:lnTo>
                  <a:pt x="1441094" y="56296"/>
                </a:lnTo>
                <a:lnTo>
                  <a:pt x="1385773" y="822"/>
                </a:lnTo>
                <a:close/>
              </a:path>
              <a:path w="1441450" h="111760">
                <a:moveTo>
                  <a:pt x="55473" y="0"/>
                </a:moveTo>
                <a:lnTo>
                  <a:pt x="0" y="55412"/>
                </a:lnTo>
                <a:lnTo>
                  <a:pt x="55382" y="110855"/>
                </a:lnTo>
                <a:lnTo>
                  <a:pt x="92362" y="73936"/>
                </a:lnTo>
                <a:lnTo>
                  <a:pt x="55412" y="73913"/>
                </a:lnTo>
                <a:lnTo>
                  <a:pt x="55412" y="36941"/>
                </a:lnTo>
                <a:lnTo>
                  <a:pt x="92354" y="36941"/>
                </a:lnTo>
                <a:lnTo>
                  <a:pt x="55473" y="0"/>
                </a:lnTo>
                <a:close/>
              </a:path>
              <a:path w="1441450" h="111760">
                <a:moveTo>
                  <a:pt x="1348773" y="37741"/>
                </a:moveTo>
                <a:lnTo>
                  <a:pt x="1330238" y="56235"/>
                </a:lnTo>
                <a:lnTo>
                  <a:pt x="1348747" y="74714"/>
                </a:lnTo>
                <a:lnTo>
                  <a:pt x="1385773" y="74736"/>
                </a:lnTo>
                <a:lnTo>
                  <a:pt x="1385773" y="37764"/>
                </a:lnTo>
                <a:lnTo>
                  <a:pt x="1348773" y="37741"/>
                </a:lnTo>
                <a:close/>
              </a:path>
              <a:path w="1441450" h="111760">
                <a:moveTo>
                  <a:pt x="92377" y="36964"/>
                </a:moveTo>
                <a:lnTo>
                  <a:pt x="110855" y="55473"/>
                </a:lnTo>
                <a:lnTo>
                  <a:pt x="92362" y="73936"/>
                </a:lnTo>
                <a:lnTo>
                  <a:pt x="1348747" y="74714"/>
                </a:lnTo>
                <a:lnTo>
                  <a:pt x="1330238" y="56235"/>
                </a:lnTo>
                <a:lnTo>
                  <a:pt x="1348773" y="37741"/>
                </a:lnTo>
                <a:lnTo>
                  <a:pt x="92377" y="36964"/>
                </a:lnTo>
                <a:close/>
              </a:path>
              <a:path w="1441450" h="111760">
                <a:moveTo>
                  <a:pt x="55412" y="36941"/>
                </a:moveTo>
                <a:lnTo>
                  <a:pt x="55412" y="73913"/>
                </a:lnTo>
                <a:lnTo>
                  <a:pt x="92362" y="73936"/>
                </a:lnTo>
                <a:lnTo>
                  <a:pt x="110855" y="55473"/>
                </a:lnTo>
                <a:lnTo>
                  <a:pt x="92377" y="36964"/>
                </a:lnTo>
                <a:lnTo>
                  <a:pt x="55412" y="36941"/>
                </a:lnTo>
                <a:close/>
              </a:path>
              <a:path w="1441450" h="111760">
                <a:moveTo>
                  <a:pt x="92354" y="36941"/>
                </a:moveTo>
                <a:lnTo>
                  <a:pt x="55412" y="36941"/>
                </a:lnTo>
                <a:lnTo>
                  <a:pt x="92377" y="36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6" name="object 21"/>
          <p:cNvSpPr/>
          <p:nvPr/>
        </p:nvSpPr>
        <p:spPr>
          <a:xfrm>
            <a:off x="1413070" y="1612914"/>
            <a:ext cx="1660525" cy="111760"/>
          </a:xfrm>
          <a:custGeom>
            <a:avLst/>
            <a:gdLst/>
            <a:ahLst/>
            <a:cxnLst/>
            <a:rect l="l" t="t" r="r" b="b"/>
            <a:pathLst>
              <a:path w="1660525" h="111760">
                <a:moveTo>
                  <a:pt x="1605015" y="822"/>
                </a:moveTo>
                <a:lnTo>
                  <a:pt x="1568012" y="37745"/>
                </a:lnTo>
                <a:lnTo>
                  <a:pt x="1605015" y="37764"/>
                </a:lnTo>
                <a:lnTo>
                  <a:pt x="1605015" y="74706"/>
                </a:lnTo>
                <a:lnTo>
                  <a:pt x="1568023" y="74706"/>
                </a:lnTo>
                <a:lnTo>
                  <a:pt x="1605015" y="111678"/>
                </a:lnTo>
                <a:lnTo>
                  <a:pt x="1641947" y="74706"/>
                </a:lnTo>
                <a:lnTo>
                  <a:pt x="1605015" y="74706"/>
                </a:lnTo>
                <a:lnTo>
                  <a:pt x="1641967" y="74686"/>
                </a:lnTo>
                <a:lnTo>
                  <a:pt x="1660367" y="56266"/>
                </a:lnTo>
                <a:lnTo>
                  <a:pt x="1605015" y="822"/>
                </a:lnTo>
                <a:close/>
              </a:path>
              <a:path w="1660525" h="111760">
                <a:moveTo>
                  <a:pt x="55443" y="0"/>
                </a:moveTo>
                <a:lnTo>
                  <a:pt x="0" y="55382"/>
                </a:lnTo>
                <a:lnTo>
                  <a:pt x="55412" y="110855"/>
                </a:lnTo>
                <a:lnTo>
                  <a:pt x="92385" y="73903"/>
                </a:lnTo>
                <a:lnTo>
                  <a:pt x="55412" y="73883"/>
                </a:lnTo>
                <a:lnTo>
                  <a:pt x="55443" y="36941"/>
                </a:lnTo>
                <a:lnTo>
                  <a:pt x="92364" y="36941"/>
                </a:lnTo>
                <a:lnTo>
                  <a:pt x="55443" y="0"/>
                </a:lnTo>
                <a:close/>
              </a:path>
              <a:path w="1660525" h="111760">
                <a:moveTo>
                  <a:pt x="1568012" y="37745"/>
                </a:moveTo>
                <a:lnTo>
                  <a:pt x="1549511" y="56205"/>
                </a:lnTo>
                <a:lnTo>
                  <a:pt x="1568003" y="74686"/>
                </a:lnTo>
                <a:lnTo>
                  <a:pt x="1605015" y="74706"/>
                </a:lnTo>
                <a:lnTo>
                  <a:pt x="1605015" y="37764"/>
                </a:lnTo>
                <a:lnTo>
                  <a:pt x="1568012" y="37745"/>
                </a:lnTo>
                <a:close/>
              </a:path>
              <a:path w="1660525" h="111760">
                <a:moveTo>
                  <a:pt x="92384" y="36961"/>
                </a:moveTo>
                <a:lnTo>
                  <a:pt x="110855" y="55443"/>
                </a:lnTo>
                <a:lnTo>
                  <a:pt x="92385" y="73903"/>
                </a:lnTo>
                <a:lnTo>
                  <a:pt x="1568003" y="74686"/>
                </a:lnTo>
                <a:lnTo>
                  <a:pt x="1549511" y="56205"/>
                </a:lnTo>
                <a:lnTo>
                  <a:pt x="1568012" y="37745"/>
                </a:lnTo>
                <a:lnTo>
                  <a:pt x="92384" y="36961"/>
                </a:lnTo>
                <a:close/>
              </a:path>
              <a:path w="1660525" h="111760">
                <a:moveTo>
                  <a:pt x="55443" y="36941"/>
                </a:moveTo>
                <a:lnTo>
                  <a:pt x="55412" y="73883"/>
                </a:lnTo>
                <a:lnTo>
                  <a:pt x="92385" y="73903"/>
                </a:lnTo>
                <a:lnTo>
                  <a:pt x="110855" y="55443"/>
                </a:lnTo>
                <a:lnTo>
                  <a:pt x="92384" y="36961"/>
                </a:lnTo>
                <a:lnTo>
                  <a:pt x="55443" y="36941"/>
                </a:lnTo>
                <a:close/>
              </a:path>
              <a:path w="1660525" h="111760">
                <a:moveTo>
                  <a:pt x="92364" y="36941"/>
                </a:moveTo>
                <a:lnTo>
                  <a:pt x="55443" y="36941"/>
                </a:lnTo>
                <a:lnTo>
                  <a:pt x="92384" y="3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7" name="object 23"/>
          <p:cNvSpPr/>
          <p:nvPr/>
        </p:nvSpPr>
        <p:spPr>
          <a:xfrm>
            <a:off x="2130410" y="1994349"/>
            <a:ext cx="1270" cy="502920"/>
          </a:xfrm>
          <a:custGeom>
            <a:avLst/>
            <a:gdLst/>
            <a:ahLst/>
            <a:cxnLst/>
            <a:rect l="l" t="t" r="r" b="b"/>
            <a:pathLst>
              <a:path w="1270" h="502919">
                <a:moveTo>
                  <a:pt x="0" y="0"/>
                </a:moveTo>
                <a:lnTo>
                  <a:pt x="822" y="502564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8" name="object 25"/>
          <p:cNvSpPr/>
          <p:nvPr/>
        </p:nvSpPr>
        <p:spPr>
          <a:xfrm>
            <a:off x="1466051" y="1669151"/>
            <a:ext cx="1270" cy="828040"/>
          </a:xfrm>
          <a:custGeom>
            <a:avLst/>
            <a:gdLst/>
            <a:ahLst/>
            <a:cxnLst/>
            <a:rect l="l" t="t" r="r" b="b"/>
            <a:pathLst>
              <a:path w="1270" h="828039">
                <a:moveTo>
                  <a:pt x="0" y="0"/>
                </a:moveTo>
                <a:lnTo>
                  <a:pt x="822" y="827761"/>
                </a:lnTo>
              </a:path>
            </a:pathLst>
          </a:custGeom>
          <a:ln w="1231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9" name="object 26"/>
          <p:cNvSpPr/>
          <p:nvPr/>
        </p:nvSpPr>
        <p:spPr>
          <a:xfrm>
            <a:off x="1121598" y="1090067"/>
            <a:ext cx="1625600" cy="283845"/>
          </a:xfrm>
          <a:custGeom>
            <a:avLst/>
            <a:gdLst/>
            <a:ahLst/>
            <a:cxnLst/>
            <a:rect l="l" t="t" r="r" b="b"/>
            <a:pathLst>
              <a:path w="1625600" h="283844">
                <a:moveTo>
                  <a:pt x="1625501" y="283544"/>
                </a:moveTo>
                <a:lnTo>
                  <a:pt x="1619240" y="239034"/>
                </a:lnTo>
                <a:lnTo>
                  <a:pt x="1601742" y="199955"/>
                </a:lnTo>
                <a:lnTo>
                  <a:pt x="1574936" y="168397"/>
                </a:lnTo>
                <a:lnTo>
                  <a:pt x="1540750" y="146449"/>
                </a:lnTo>
                <a:lnTo>
                  <a:pt x="1501111" y="136203"/>
                </a:lnTo>
                <a:lnTo>
                  <a:pt x="948036" y="135713"/>
                </a:lnTo>
                <a:lnTo>
                  <a:pt x="933989" y="134929"/>
                </a:lnTo>
                <a:lnTo>
                  <a:pt x="894620" y="123789"/>
                </a:lnTo>
                <a:lnTo>
                  <a:pt x="860889" y="101096"/>
                </a:lnTo>
                <a:lnTo>
                  <a:pt x="834702" y="68939"/>
                </a:lnTo>
                <a:lnTo>
                  <a:pt x="817967" y="29412"/>
                </a:lnTo>
                <a:lnTo>
                  <a:pt x="813002" y="0"/>
                </a:lnTo>
                <a:lnTo>
                  <a:pt x="812136" y="13723"/>
                </a:lnTo>
                <a:lnTo>
                  <a:pt x="800850" y="53281"/>
                </a:lnTo>
                <a:lnTo>
                  <a:pt x="778221" y="88136"/>
                </a:lnTo>
                <a:lnTo>
                  <a:pt x="746415" y="115343"/>
                </a:lnTo>
                <a:lnTo>
                  <a:pt x="707602" y="131959"/>
                </a:lnTo>
                <a:lnTo>
                  <a:pt x="135060" y="135713"/>
                </a:lnTo>
                <a:lnTo>
                  <a:pt x="121026" y="136496"/>
                </a:lnTo>
                <a:lnTo>
                  <a:pt x="81675" y="147632"/>
                </a:lnTo>
                <a:lnTo>
                  <a:pt x="47940" y="170319"/>
                </a:lnTo>
                <a:lnTo>
                  <a:pt x="21736" y="202468"/>
                </a:lnTo>
                <a:lnTo>
                  <a:pt x="4978" y="241991"/>
                </a:lnTo>
                <a:lnTo>
                  <a:pt x="1822" y="256442"/>
                </a:lnTo>
                <a:lnTo>
                  <a:pt x="0" y="271403"/>
                </a:lnTo>
              </a:path>
            </a:pathLst>
          </a:custGeom>
          <a:ln w="12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0" name="object 35"/>
          <p:cNvSpPr txBox="1"/>
          <p:nvPr/>
        </p:nvSpPr>
        <p:spPr>
          <a:xfrm>
            <a:off x="1547486" y="2175685"/>
            <a:ext cx="51435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10" dirty="0">
                <a:latin typeface="Arial"/>
                <a:cs typeface="Arial"/>
              </a:rPr>
              <a:t>Overl</a:t>
            </a:r>
            <a:r>
              <a:rPr sz="1000" b="1" i="1" spc="25" dirty="0">
                <a:latin typeface="Arial"/>
                <a:cs typeface="Arial"/>
              </a:rPr>
              <a:t>a</a:t>
            </a:r>
            <a:r>
              <a:rPr sz="1000" b="1" i="1" spc="15" dirty="0">
                <a:latin typeface="Arial"/>
                <a:cs typeface="Arial"/>
              </a:rPr>
              <a:t>p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1" name="object 36"/>
          <p:cNvSpPr txBox="1"/>
          <p:nvPr/>
        </p:nvSpPr>
        <p:spPr>
          <a:xfrm>
            <a:off x="1450621" y="804453"/>
            <a:ext cx="1551205" cy="307777"/>
          </a:xfrm>
          <a:prstGeom prst="rect">
            <a:avLst/>
          </a:prstGeom>
          <a:solidFill>
            <a:srgbClr val="FF8E00"/>
          </a:solidFill>
        </p:spPr>
        <p:txBody>
          <a:bodyPr vert="horz" wrap="square" lIns="0" tIns="0" rIns="0" bIns="0" rtlCol="0">
            <a:spAutoFit/>
          </a:bodyPr>
          <a:lstStyle/>
          <a:p>
            <a:pPr marL="209550" algn="ctr">
              <a:lnSpc>
                <a:spcPct val="100000"/>
              </a:lnSpc>
            </a:pPr>
            <a:r>
              <a:rPr lang="en-GB" sz="1000" b="1" i="1" spc="5" dirty="0" smtClean="0">
                <a:latin typeface="Arial"/>
                <a:cs typeface="Arial"/>
              </a:rPr>
              <a:t>Amplitude (properties Value)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2" name="object 37"/>
          <p:cNvSpPr txBox="1"/>
          <p:nvPr/>
        </p:nvSpPr>
        <p:spPr>
          <a:xfrm>
            <a:off x="1079995" y="3355924"/>
            <a:ext cx="182880" cy="68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00729D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00729D"/>
                </a:solidFill>
                <a:latin typeface="Arial"/>
                <a:cs typeface="Arial"/>
              </a:rPr>
              <a:t>rl</a:t>
            </a:r>
            <a:r>
              <a:rPr sz="1200" b="1" spc="5" dirty="0">
                <a:solidFill>
                  <a:srgbClr val="00729D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00729D"/>
                </a:solidFill>
                <a:latin typeface="Arial"/>
                <a:cs typeface="Arial"/>
              </a:rPr>
              <a:t>p</a:t>
            </a:r>
            <a:r>
              <a:rPr sz="1200" b="1" spc="-7" baseline="24305" dirty="0">
                <a:solidFill>
                  <a:srgbClr val="00729D"/>
                </a:solidFill>
                <a:latin typeface="Arial"/>
                <a:cs typeface="Arial"/>
              </a:rPr>
              <a:t>-</a:t>
            </a:r>
            <a:r>
              <a:rPr sz="1200" b="1" baseline="24305" dirty="0">
                <a:solidFill>
                  <a:srgbClr val="00729D"/>
                </a:solidFill>
                <a:latin typeface="Arial"/>
                <a:cs typeface="Arial"/>
              </a:rPr>
              <a:t>1</a:t>
            </a:r>
            <a:endParaRPr sz="1200" baseline="24305" dirty="0">
              <a:latin typeface="Arial"/>
              <a:cs typeface="Arial"/>
            </a:endParaRPr>
          </a:p>
        </p:txBody>
      </p:sp>
      <p:sp>
        <p:nvSpPr>
          <p:cNvPr id="213" name="object 38"/>
          <p:cNvSpPr txBox="1"/>
          <p:nvPr/>
        </p:nvSpPr>
        <p:spPr>
          <a:xfrm>
            <a:off x="1511350" y="4330395"/>
            <a:ext cx="8523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200" b="1" spc="-5" dirty="0" smtClean="0">
                <a:solidFill>
                  <a:srgbClr val="C77213"/>
                </a:solidFill>
                <a:latin typeface="Arial"/>
                <a:cs typeface="Arial"/>
              </a:rPr>
              <a:t>Amplitude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4" name="object 39"/>
          <p:cNvSpPr/>
          <p:nvPr/>
        </p:nvSpPr>
        <p:spPr>
          <a:xfrm>
            <a:off x="22396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8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5" name="object 40"/>
          <p:cNvSpPr/>
          <p:nvPr/>
        </p:nvSpPr>
        <p:spPr>
          <a:xfrm>
            <a:off x="22396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6" name="object 41"/>
          <p:cNvSpPr/>
          <p:nvPr/>
        </p:nvSpPr>
        <p:spPr>
          <a:xfrm>
            <a:off x="20110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7" name="object 42"/>
          <p:cNvSpPr/>
          <p:nvPr/>
        </p:nvSpPr>
        <p:spPr>
          <a:xfrm>
            <a:off x="20110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8" name="object 43"/>
          <p:cNvSpPr/>
          <p:nvPr/>
        </p:nvSpPr>
        <p:spPr>
          <a:xfrm>
            <a:off x="17824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CB8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9" name="object 44"/>
          <p:cNvSpPr/>
          <p:nvPr/>
        </p:nvSpPr>
        <p:spPr>
          <a:xfrm>
            <a:off x="17824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0" name="object 45"/>
          <p:cNvSpPr/>
          <p:nvPr/>
        </p:nvSpPr>
        <p:spPr>
          <a:xfrm>
            <a:off x="15538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1" name="object 46"/>
          <p:cNvSpPr/>
          <p:nvPr/>
        </p:nvSpPr>
        <p:spPr>
          <a:xfrm>
            <a:off x="15538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2" name="object 47"/>
          <p:cNvSpPr/>
          <p:nvPr/>
        </p:nvSpPr>
        <p:spPr>
          <a:xfrm>
            <a:off x="13252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3" name="object 48"/>
          <p:cNvSpPr/>
          <p:nvPr/>
        </p:nvSpPr>
        <p:spPr>
          <a:xfrm>
            <a:off x="1325280" y="40526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4" name="object 49"/>
          <p:cNvSpPr/>
          <p:nvPr/>
        </p:nvSpPr>
        <p:spPr>
          <a:xfrm>
            <a:off x="22396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5" name="object 50"/>
          <p:cNvSpPr/>
          <p:nvPr/>
        </p:nvSpPr>
        <p:spPr>
          <a:xfrm>
            <a:off x="22396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6" name="object 51"/>
          <p:cNvSpPr/>
          <p:nvPr/>
        </p:nvSpPr>
        <p:spPr>
          <a:xfrm>
            <a:off x="20110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6875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7" name="object 52"/>
          <p:cNvSpPr/>
          <p:nvPr/>
        </p:nvSpPr>
        <p:spPr>
          <a:xfrm>
            <a:off x="20110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8" name="object 53"/>
          <p:cNvSpPr/>
          <p:nvPr/>
        </p:nvSpPr>
        <p:spPr>
          <a:xfrm>
            <a:off x="17824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9" name="object 54"/>
          <p:cNvSpPr/>
          <p:nvPr/>
        </p:nvSpPr>
        <p:spPr>
          <a:xfrm>
            <a:off x="17824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0" name="object 55"/>
          <p:cNvSpPr/>
          <p:nvPr/>
        </p:nvSpPr>
        <p:spPr>
          <a:xfrm>
            <a:off x="15538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1" name="object 56"/>
          <p:cNvSpPr/>
          <p:nvPr/>
        </p:nvSpPr>
        <p:spPr>
          <a:xfrm>
            <a:off x="15538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2" name="object 57"/>
          <p:cNvSpPr/>
          <p:nvPr/>
        </p:nvSpPr>
        <p:spPr>
          <a:xfrm>
            <a:off x="13252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8C6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3" name="object 58"/>
          <p:cNvSpPr/>
          <p:nvPr/>
        </p:nvSpPr>
        <p:spPr>
          <a:xfrm>
            <a:off x="1325280" y="38240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4" name="object 59"/>
          <p:cNvSpPr/>
          <p:nvPr/>
        </p:nvSpPr>
        <p:spPr>
          <a:xfrm>
            <a:off x="22396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5" name="object 60"/>
          <p:cNvSpPr/>
          <p:nvPr/>
        </p:nvSpPr>
        <p:spPr>
          <a:xfrm>
            <a:off x="22396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6" name="object 61"/>
          <p:cNvSpPr/>
          <p:nvPr/>
        </p:nvSpPr>
        <p:spPr>
          <a:xfrm>
            <a:off x="20110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7" name="object 62"/>
          <p:cNvSpPr/>
          <p:nvPr/>
        </p:nvSpPr>
        <p:spPr>
          <a:xfrm>
            <a:off x="20110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8" name="object 63"/>
          <p:cNvSpPr/>
          <p:nvPr/>
        </p:nvSpPr>
        <p:spPr>
          <a:xfrm>
            <a:off x="17824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9" name="object 64"/>
          <p:cNvSpPr/>
          <p:nvPr/>
        </p:nvSpPr>
        <p:spPr>
          <a:xfrm>
            <a:off x="17824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0" name="object 65"/>
          <p:cNvSpPr/>
          <p:nvPr/>
        </p:nvSpPr>
        <p:spPr>
          <a:xfrm>
            <a:off x="15538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1" name="object 66"/>
          <p:cNvSpPr/>
          <p:nvPr/>
        </p:nvSpPr>
        <p:spPr>
          <a:xfrm>
            <a:off x="15538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2" name="object 67"/>
          <p:cNvSpPr/>
          <p:nvPr/>
        </p:nvSpPr>
        <p:spPr>
          <a:xfrm>
            <a:off x="13252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3" name="object 68"/>
          <p:cNvSpPr/>
          <p:nvPr/>
        </p:nvSpPr>
        <p:spPr>
          <a:xfrm>
            <a:off x="1325280" y="35954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4" name="object 69"/>
          <p:cNvSpPr/>
          <p:nvPr/>
        </p:nvSpPr>
        <p:spPr>
          <a:xfrm>
            <a:off x="22396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5" name="object 70"/>
          <p:cNvSpPr/>
          <p:nvPr/>
        </p:nvSpPr>
        <p:spPr>
          <a:xfrm>
            <a:off x="22396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6" name="object 71"/>
          <p:cNvSpPr/>
          <p:nvPr/>
        </p:nvSpPr>
        <p:spPr>
          <a:xfrm>
            <a:off x="20110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7" name="object 72"/>
          <p:cNvSpPr/>
          <p:nvPr/>
        </p:nvSpPr>
        <p:spPr>
          <a:xfrm>
            <a:off x="20110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8" name="object 73"/>
          <p:cNvSpPr/>
          <p:nvPr/>
        </p:nvSpPr>
        <p:spPr>
          <a:xfrm>
            <a:off x="17824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9" name="object 74"/>
          <p:cNvSpPr/>
          <p:nvPr/>
        </p:nvSpPr>
        <p:spPr>
          <a:xfrm>
            <a:off x="17824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0" name="object 75"/>
          <p:cNvSpPr/>
          <p:nvPr/>
        </p:nvSpPr>
        <p:spPr>
          <a:xfrm>
            <a:off x="15538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9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1" name="object 76"/>
          <p:cNvSpPr/>
          <p:nvPr/>
        </p:nvSpPr>
        <p:spPr>
          <a:xfrm>
            <a:off x="15538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2" name="object 77"/>
          <p:cNvSpPr/>
          <p:nvPr/>
        </p:nvSpPr>
        <p:spPr>
          <a:xfrm>
            <a:off x="13252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8DB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3" name="object 78"/>
          <p:cNvSpPr/>
          <p:nvPr/>
        </p:nvSpPr>
        <p:spPr>
          <a:xfrm>
            <a:off x="1325280" y="33668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4" name="object 79"/>
          <p:cNvSpPr/>
          <p:nvPr/>
        </p:nvSpPr>
        <p:spPr>
          <a:xfrm>
            <a:off x="22396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5" name="object 80"/>
          <p:cNvSpPr/>
          <p:nvPr/>
        </p:nvSpPr>
        <p:spPr>
          <a:xfrm>
            <a:off x="22396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6" name="object 81"/>
          <p:cNvSpPr/>
          <p:nvPr/>
        </p:nvSpPr>
        <p:spPr>
          <a:xfrm>
            <a:off x="20110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7" name="object 82"/>
          <p:cNvSpPr/>
          <p:nvPr/>
        </p:nvSpPr>
        <p:spPr>
          <a:xfrm>
            <a:off x="20110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8" name="object 83"/>
          <p:cNvSpPr/>
          <p:nvPr/>
        </p:nvSpPr>
        <p:spPr>
          <a:xfrm>
            <a:off x="17824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9" name="object 84"/>
          <p:cNvSpPr/>
          <p:nvPr/>
        </p:nvSpPr>
        <p:spPr>
          <a:xfrm>
            <a:off x="17824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0" name="object 85"/>
          <p:cNvSpPr/>
          <p:nvPr/>
        </p:nvSpPr>
        <p:spPr>
          <a:xfrm>
            <a:off x="15538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5E7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1" name="object 86"/>
          <p:cNvSpPr/>
          <p:nvPr/>
        </p:nvSpPr>
        <p:spPr>
          <a:xfrm>
            <a:off x="15538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2" name="object 87"/>
          <p:cNvSpPr/>
          <p:nvPr/>
        </p:nvSpPr>
        <p:spPr>
          <a:xfrm>
            <a:off x="13252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29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3" name="object 88"/>
          <p:cNvSpPr/>
          <p:nvPr/>
        </p:nvSpPr>
        <p:spPr>
          <a:xfrm>
            <a:off x="1325280" y="313826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4" name="object 89"/>
          <p:cNvSpPr txBox="1"/>
          <p:nvPr/>
        </p:nvSpPr>
        <p:spPr>
          <a:xfrm>
            <a:off x="58407" y="4147056"/>
            <a:ext cx="1053757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lang="en-GB" sz="900" spc="-70" dirty="0">
                <a:latin typeface="Arial"/>
                <a:cs typeface="Arial"/>
              </a:rPr>
              <a:t>S</a:t>
            </a:r>
            <a:r>
              <a:rPr sz="900" dirty="0" err="1" smtClean="0">
                <a:latin typeface="Arial"/>
                <a:cs typeface="Arial"/>
              </a:rPr>
              <a:t>im</a:t>
            </a:r>
            <a:r>
              <a:rPr sz="900" spc="-5" dirty="0" err="1" smtClean="0">
                <a:latin typeface="Arial"/>
                <a:cs typeface="Arial"/>
              </a:rPr>
              <a:t>il</a:t>
            </a:r>
            <a:r>
              <a:rPr sz="900" dirty="0" err="1" smtClean="0">
                <a:latin typeface="Arial"/>
                <a:cs typeface="Arial"/>
              </a:rPr>
              <a:t>ar</a:t>
            </a:r>
            <a:r>
              <a:rPr sz="900" dirty="0" smtClean="0">
                <a:latin typeface="Times New Roman"/>
                <a:cs typeface="Times New Roman"/>
              </a:rPr>
              <a:t> </a:t>
            </a:r>
            <a:r>
              <a:rPr lang="en-GB" sz="900" dirty="0" smtClean="0">
                <a:latin typeface="Arial"/>
                <a:cs typeface="Arial"/>
              </a:rPr>
              <a:t>Discriminative Characteristics</a:t>
            </a:r>
            <a:endParaRPr lang="en-GB" sz="900" dirty="0">
              <a:latin typeface="Arial"/>
              <a:cs typeface="Arial"/>
            </a:endParaRPr>
          </a:p>
        </p:txBody>
      </p:sp>
      <p:sp>
        <p:nvSpPr>
          <p:cNvPr id="266" name="object 93"/>
          <p:cNvSpPr/>
          <p:nvPr/>
        </p:nvSpPr>
        <p:spPr>
          <a:xfrm>
            <a:off x="811692" y="3143088"/>
            <a:ext cx="577215" cy="106680"/>
          </a:xfrm>
          <a:custGeom>
            <a:avLst/>
            <a:gdLst/>
            <a:ahLst/>
            <a:cxnLst/>
            <a:rect l="l" t="t" r="r" b="b"/>
            <a:pathLst>
              <a:path w="577214" h="106679">
                <a:moveTo>
                  <a:pt x="500626" y="74638"/>
                </a:moveTo>
                <a:lnTo>
                  <a:pt x="496702" y="106180"/>
                </a:lnTo>
                <a:lnTo>
                  <a:pt x="576986" y="77723"/>
                </a:lnTo>
                <a:lnTo>
                  <a:pt x="574700" y="76199"/>
                </a:lnTo>
                <a:lnTo>
                  <a:pt x="513222" y="76199"/>
                </a:lnTo>
                <a:lnTo>
                  <a:pt x="500626" y="74638"/>
                </a:lnTo>
                <a:close/>
              </a:path>
              <a:path w="577214" h="106679">
                <a:moveTo>
                  <a:pt x="502190" y="62070"/>
                </a:moveTo>
                <a:lnTo>
                  <a:pt x="500626" y="74638"/>
                </a:lnTo>
                <a:lnTo>
                  <a:pt x="513222" y="76199"/>
                </a:lnTo>
                <a:lnTo>
                  <a:pt x="514746" y="63626"/>
                </a:lnTo>
                <a:lnTo>
                  <a:pt x="502190" y="62070"/>
                </a:lnTo>
                <a:close/>
              </a:path>
              <a:path w="577214" h="106679">
                <a:moveTo>
                  <a:pt x="506120" y="30479"/>
                </a:moveTo>
                <a:lnTo>
                  <a:pt x="502190" y="62070"/>
                </a:lnTo>
                <a:lnTo>
                  <a:pt x="514746" y="63626"/>
                </a:lnTo>
                <a:lnTo>
                  <a:pt x="513222" y="76199"/>
                </a:lnTo>
                <a:lnTo>
                  <a:pt x="574700" y="76199"/>
                </a:lnTo>
                <a:lnTo>
                  <a:pt x="506120" y="30479"/>
                </a:lnTo>
                <a:close/>
              </a:path>
              <a:path w="577214" h="106679">
                <a:moveTo>
                  <a:pt x="1523" y="0"/>
                </a:moveTo>
                <a:lnTo>
                  <a:pt x="0" y="12572"/>
                </a:lnTo>
                <a:lnTo>
                  <a:pt x="500626" y="74638"/>
                </a:lnTo>
                <a:lnTo>
                  <a:pt x="502190" y="62070"/>
                </a:lnTo>
                <a:lnTo>
                  <a:pt x="1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94"/>
          <p:cNvSpPr/>
          <p:nvPr/>
        </p:nvSpPr>
        <p:spPr>
          <a:xfrm>
            <a:off x="2325299" y="3143088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0103" y="29336"/>
                </a:moveTo>
                <a:lnTo>
                  <a:pt x="0" y="77723"/>
                </a:lnTo>
                <a:lnTo>
                  <a:pt x="80893" y="104774"/>
                </a:lnTo>
                <a:lnTo>
                  <a:pt x="76643" y="75056"/>
                </a:lnTo>
                <a:lnTo>
                  <a:pt x="63886" y="75056"/>
                </a:lnTo>
                <a:lnTo>
                  <a:pt x="61965" y="62483"/>
                </a:lnTo>
                <a:lnTo>
                  <a:pt x="74588" y="60693"/>
                </a:lnTo>
                <a:lnTo>
                  <a:pt x="70103" y="29336"/>
                </a:lnTo>
                <a:close/>
              </a:path>
              <a:path w="504190" h="104775">
                <a:moveTo>
                  <a:pt x="74588" y="60693"/>
                </a:moveTo>
                <a:lnTo>
                  <a:pt x="61965" y="62483"/>
                </a:lnTo>
                <a:lnTo>
                  <a:pt x="63886" y="75056"/>
                </a:lnTo>
                <a:lnTo>
                  <a:pt x="76389" y="73282"/>
                </a:lnTo>
                <a:lnTo>
                  <a:pt x="74588" y="60693"/>
                </a:lnTo>
                <a:close/>
              </a:path>
              <a:path w="504190" h="104775">
                <a:moveTo>
                  <a:pt x="76389" y="73282"/>
                </a:moveTo>
                <a:lnTo>
                  <a:pt x="63886" y="75056"/>
                </a:lnTo>
                <a:lnTo>
                  <a:pt x="76643" y="75056"/>
                </a:lnTo>
                <a:lnTo>
                  <a:pt x="76389" y="73282"/>
                </a:lnTo>
                <a:close/>
              </a:path>
              <a:path w="504190" h="104775">
                <a:moveTo>
                  <a:pt x="502401" y="0"/>
                </a:moveTo>
                <a:lnTo>
                  <a:pt x="74588" y="60693"/>
                </a:lnTo>
                <a:lnTo>
                  <a:pt x="76389" y="73282"/>
                </a:lnTo>
                <a:lnTo>
                  <a:pt x="504169" y="12572"/>
                </a:lnTo>
                <a:lnTo>
                  <a:pt x="502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95"/>
          <p:cNvSpPr/>
          <p:nvPr/>
        </p:nvSpPr>
        <p:spPr>
          <a:xfrm>
            <a:off x="750945" y="4130390"/>
            <a:ext cx="574336" cy="145750"/>
          </a:xfrm>
          <a:custGeom>
            <a:avLst/>
            <a:gdLst/>
            <a:ahLst/>
            <a:cxnLst/>
            <a:rect l="l" t="t" r="r" b="b"/>
            <a:pathLst>
              <a:path w="721995" h="172085">
                <a:moveTo>
                  <a:pt x="645974" y="31187"/>
                </a:moveTo>
                <a:lnTo>
                  <a:pt x="0" y="159245"/>
                </a:lnTo>
                <a:lnTo>
                  <a:pt x="2407" y="171712"/>
                </a:lnTo>
                <a:lnTo>
                  <a:pt x="648427" y="43650"/>
                </a:lnTo>
                <a:lnTo>
                  <a:pt x="645974" y="31187"/>
                </a:lnTo>
                <a:close/>
              </a:path>
              <a:path w="721995" h="172085">
                <a:moveTo>
                  <a:pt x="713991" y="28730"/>
                </a:moveTo>
                <a:lnTo>
                  <a:pt x="658367" y="28730"/>
                </a:lnTo>
                <a:lnTo>
                  <a:pt x="660928" y="41172"/>
                </a:lnTo>
                <a:lnTo>
                  <a:pt x="648427" y="43650"/>
                </a:lnTo>
                <a:lnTo>
                  <a:pt x="654557" y="74794"/>
                </a:lnTo>
                <a:lnTo>
                  <a:pt x="713991" y="28730"/>
                </a:lnTo>
                <a:close/>
              </a:path>
              <a:path w="721995" h="172085">
                <a:moveTo>
                  <a:pt x="658367" y="28730"/>
                </a:moveTo>
                <a:lnTo>
                  <a:pt x="645974" y="31187"/>
                </a:lnTo>
                <a:lnTo>
                  <a:pt x="648427" y="43650"/>
                </a:lnTo>
                <a:lnTo>
                  <a:pt x="660928" y="41172"/>
                </a:lnTo>
                <a:lnTo>
                  <a:pt x="658367" y="28730"/>
                </a:lnTo>
                <a:close/>
              </a:path>
              <a:path w="721995" h="172085">
                <a:moveTo>
                  <a:pt x="639836" y="0"/>
                </a:moveTo>
                <a:lnTo>
                  <a:pt x="645974" y="31187"/>
                </a:lnTo>
                <a:lnTo>
                  <a:pt x="658367" y="28730"/>
                </a:lnTo>
                <a:lnTo>
                  <a:pt x="713991" y="28730"/>
                </a:lnTo>
                <a:lnTo>
                  <a:pt x="721888" y="22610"/>
                </a:lnTo>
                <a:lnTo>
                  <a:pt x="639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96"/>
          <p:cNvSpPr/>
          <p:nvPr/>
        </p:nvSpPr>
        <p:spPr>
          <a:xfrm>
            <a:off x="2325299" y="4130390"/>
            <a:ext cx="504190" cy="104775"/>
          </a:xfrm>
          <a:custGeom>
            <a:avLst/>
            <a:gdLst/>
            <a:ahLst/>
            <a:cxnLst/>
            <a:rect l="l" t="t" r="r" b="b"/>
            <a:pathLst>
              <a:path w="504190" h="104775">
                <a:moveTo>
                  <a:pt x="76395" y="31469"/>
                </a:moveTo>
                <a:lnTo>
                  <a:pt x="74595" y="44059"/>
                </a:lnTo>
                <a:lnTo>
                  <a:pt x="502401" y="104774"/>
                </a:lnTo>
                <a:lnTo>
                  <a:pt x="504169" y="92201"/>
                </a:lnTo>
                <a:lnTo>
                  <a:pt x="76395" y="31469"/>
                </a:lnTo>
                <a:close/>
              </a:path>
              <a:path w="504190" h="104775">
                <a:moveTo>
                  <a:pt x="80893" y="0"/>
                </a:moveTo>
                <a:lnTo>
                  <a:pt x="0" y="27050"/>
                </a:lnTo>
                <a:lnTo>
                  <a:pt x="70103" y="75474"/>
                </a:lnTo>
                <a:lnTo>
                  <a:pt x="74595" y="44059"/>
                </a:lnTo>
                <a:lnTo>
                  <a:pt x="61965" y="42266"/>
                </a:lnTo>
                <a:lnTo>
                  <a:pt x="63886" y="29693"/>
                </a:lnTo>
                <a:lnTo>
                  <a:pt x="76648" y="29693"/>
                </a:lnTo>
                <a:lnTo>
                  <a:pt x="80893" y="0"/>
                </a:lnTo>
                <a:close/>
              </a:path>
              <a:path w="504190" h="104775">
                <a:moveTo>
                  <a:pt x="63886" y="29693"/>
                </a:moveTo>
                <a:lnTo>
                  <a:pt x="61965" y="42266"/>
                </a:lnTo>
                <a:lnTo>
                  <a:pt x="74595" y="44059"/>
                </a:lnTo>
                <a:lnTo>
                  <a:pt x="76395" y="31469"/>
                </a:lnTo>
                <a:lnTo>
                  <a:pt x="63886" y="29693"/>
                </a:lnTo>
                <a:close/>
              </a:path>
              <a:path w="504190" h="104775">
                <a:moveTo>
                  <a:pt x="76648" y="29693"/>
                </a:moveTo>
                <a:lnTo>
                  <a:pt x="63886" y="29693"/>
                </a:lnTo>
                <a:lnTo>
                  <a:pt x="76395" y="31469"/>
                </a:lnTo>
                <a:lnTo>
                  <a:pt x="76648" y="29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100"/>
          <p:cNvSpPr/>
          <p:nvPr/>
        </p:nvSpPr>
        <p:spPr>
          <a:xfrm>
            <a:off x="164754" y="487657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101"/>
          <p:cNvSpPr/>
          <p:nvPr/>
        </p:nvSpPr>
        <p:spPr>
          <a:xfrm>
            <a:off x="198160" y="473212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102"/>
          <p:cNvSpPr/>
          <p:nvPr/>
        </p:nvSpPr>
        <p:spPr>
          <a:xfrm>
            <a:off x="3117504" y="487816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103"/>
          <p:cNvSpPr/>
          <p:nvPr/>
        </p:nvSpPr>
        <p:spPr>
          <a:xfrm>
            <a:off x="2974644" y="4733702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0" y="0"/>
                </a:moveTo>
                <a:lnTo>
                  <a:pt x="57466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104"/>
          <p:cNvSpPr/>
          <p:nvPr/>
        </p:nvSpPr>
        <p:spPr>
          <a:xfrm>
            <a:off x="164754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105"/>
          <p:cNvSpPr/>
          <p:nvPr/>
        </p:nvSpPr>
        <p:spPr>
          <a:xfrm>
            <a:off x="380675" y="336368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88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106"/>
          <p:cNvSpPr/>
          <p:nvPr/>
        </p:nvSpPr>
        <p:spPr>
          <a:xfrm>
            <a:off x="2828584" y="350808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107"/>
          <p:cNvSpPr/>
          <p:nvPr/>
        </p:nvSpPr>
        <p:spPr>
          <a:xfrm>
            <a:off x="3476284" y="336368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592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89"/>
          <p:cNvSpPr txBox="1"/>
          <p:nvPr/>
        </p:nvSpPr>
        <p:spPr>
          <a:xfrm>
            <a:off x="67841" y="2664615"/>
            <a:ext cx="1053757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lang="en-GB" sz="900" spc="-70" dirty="0" smtClean="0">
                <a:latin typeface="Arial"/>
                <a:cs typeface="Arial"/>
              </a:rPr>
              <a:t>Almost s</a:t>
            </a:r>
            <a:r>
              <a:rPr sz="900" dirty="0" err="1" smtClean="0">
                <a:latin typeface="Arial"/>
                <a:cs typeface="Arial"/>
              </a:rPr>
              <a:t>im</a:t>
            </a:r>
            <a:r>
              <a:rPr sz="900" spc="-5" dirty="0" err="1" smtClean="0">
                <a:latin typeface="Arial"/>
                <a:cs typeface="Arial"/>
              </a:rPr>
              <a:t>il</a:t>
            </a:r>
            <a:r>
              <a:rPr sz="900" dirty="0" err="1" smtClean="0">
                <a:latin typeface="Arial"/>
                <a:cs typeface="Arial"/>
              </a:rPr>
              <a:t>ar</a:t>
            </a:r>
            <a:r>
              <a:rPr sz="900" dirty="0" smtClean="0">
                <a:latin typeface="Times New Roman"/>
                <a:cs typeface="Times New Roman"/>
              </a:rPr>
              <a:t> </a:t>
            </a:r>
            <a:r>
              <a:rPr lang="en-GB" sz="900" dirty="0" smtClean="0">
                <a:latin typeface="Arial"/>
                <a:cs typeface="Arial"/>
              </a:rPr>
              <a:t>Discriminative Characteristics</a:t>
            </a:r>
          </a:p>
        </p:txBody>
      </p:sp>
      <p:sp>
        <p:nvSpPr>
          <p:cNvPr id="279" name="object 89"/>
          <p:cNvSpPr txBox="1"/>
          <p:nvPr/>
        </p:nvSpPr>
        <p:spPr>
          <a:xfrm>
            <a:off x="2868989" y="2736309"/>
            <a:ext cx="105375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lang="en-GB" sz="900" spc="-70" dirty="0" smtClean="0">
                <a:latin typeface="Arial"/>
                <a:cs typeface="Arial"/>
              </a:rPr>
              <a:t>Different </a:t>
            </a:r>
            <a:r>
              <a:rPr lang="en-GB" sz="900" dirty="0" smtClean="0">
                <a:latin typeface="Arial"/>
                <a:cs typeface="Arial"/>
              </a:rPr>
              <a:t>Discriminative Characteristics</a:t>
            </a:r>
          </a:p>
          <a:p>
            <a:pPr marL="12700" marR="5080" indent="80645">
              <a:lnSpc>
                <a:spcPct val="100000"/>
              </a:lnSpc>
            </a:pPr>
            <a:endParaRPr lang="en-GB" sz="900" dirty="0">
              <a:latin typeface="Arial"/>
              <a:cs typeface="Arial"/>
            </a:endParaRPr>
          </a:p>
        </p:txBody>
      </p:sp>
      <p:sp>
        <p:nvSpPr>
          <p:cNvPr id="280" name="object 89"/>
          <p:cNvSpPr txBox="1"/>
          <p:nvPr/>
        </p:nvSpPr>
        <p:spPr>
          <a:xfrm>
            <a:off x="2870335" y="4099563"/>
            <a:ext cx="105375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lang="en-GB" sz="900" spc="-70" dirty="0">
                <a:latin typeface="Arial"/>
                <a:cs typeface="Arial"/>
              </a:rPr>
              <a:t>S</a:t>
            </a:r>
            <a:r>
              <a:rPr sz="900" dirty="0" err="1" smtClean="0">
                <a:latin typeface="Arial"/>
                <a:cs typeface="Arial"/>
              </a:rPr>
              <a:t>im</a:t>
            </a:r>
            <a:r>
              <a:rPr sz="900" spc="-5" dirty="0" err="1" smtClean="0">
                <a:latin typeface="Arial"/>
                <a:cs typeface="Arial"/>
              </a:rPr>
              <a:t>il</a:t>
            </a:r>
            <a:r>
              <a:rPr sz="900" dirty="0" err="1" smtClean="0">
                <a:latin typeface="Arial"/>
                <a:cs typeface="Arial"/>
              </a:rPr>
              <a:t>ar</a:t>
            </a:r>
            <a:r>
              <a:rPr sz="900" dirty="0" smtClean="0">
                <a:latin typeface="Times New Roman"/>
                <a:cs typeface="Times New Roman"/>
              </a:rPr>
              <a:t> </a:t>
            </a:r>
            <a:r>
              <a:rPr lang="en-GB" sz="900" dirty="0" smtClean="0">
                <a:latin typeface="Arial"/>
                <a:cs typeface="Arial"/>
              </a:rPr>
              <a:t>Discriminative Characteristics but</a:t>
            </a:r>
          </a:p>
          <a:p>
            <a:pPr marL="12700" marR="5080" indent="80645">
              <a:lnSpc>
                <a:spcPct val="100000"/>
              </a:lnSpc>
            </a:pPr>
            <a:r>
              <a:rPr lang="en-GB" sz="900" dirty="0" smtClean="0">
                <a:latin typeface="Arial"/>
                <a:cs typeface="Arial"/>
              </a:rPr>
              <a:t>Many to few</a:t>
            </a:r>
            <a:endParaRPr lang="en-GB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76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ject 97"/>
          <p:cNvSpPr txBox="1"/>
          <p:nvPr/>
        </p:nvSpPr>
        <p:spPr>
          <a:xfrm>
            <a:off x="1061383" y="152391"/>
            <a:ext cx="1210807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GB" sz="2000" spc="-110" dirty="0" smtClean="0">
                <a:latin typeface="Arial"/>
                <a:cs typeface="Arial"/>
              </a:rPr>
              <a:t>                                                      Multi phase similarity assessment graphic report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9" name="object 39"/>
          <p:cNvSpPr/>
          <p:nvPr/>
        </p:nvSpPr>
        <p:spPr>
          <a:xfrm>
            <a:off x="5318234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40"/>
          <p:cNvSpPr/>
          <p:nvPr/>
        </p:nvSpPr>
        <p:spPr>
          <a:xfrm>
            <a:off x="5318234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41"/>
          <p:cNvSpPr/>
          <p:nvPr/>
        </p:nvSpPr>
        <p:spPr>
          <a:xfrm>
            <a:off x="5101458" y="296329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42"/>
          <p:cNvSpPr/>
          <p:nvPr/>
        </p:nvSpPr>
        <p:spPr>
          <a:xfrm>
            <a:off x="5089634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43"/>
          <p:cNvSpPr/>
          <p:nvPr/>
        </p:nvSpPr>
        <p:spPr>
          <a:xfrm>
            <a:off x="4861034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CB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44"/>
          <p:cNvSpPr/>
          <p:nvPr/>
        </p:nvSpPr>
        <p:spPr>
          <a:xfrm>
            <a:off x="4861034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45"/>
          <p:cNvSpPr/>
          <p:nvPr/>
        </p:nvSpPr>
        <p:spPr>
          <a:xfrm>
            <a:off x="4632434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46"/>
          <p:cNvSpPr/>
          <p:nvPr/>
        </p:nvSpPr>
        <p:spPr>
          <a:xfrm>
            <a:off x="4632434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47"/>
          <p:cNvSpPr/>
          <p:nvPr/>
        </p:nvSpPr>
        <p:spPr>
          <a:xfrm>
            <a:off x="4403834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48"/>
          <p:cNvSpPr/>
          <p:nvPr/>
        </p:nvSpPr>
        <p:spPr>
          <a:xfrm>
            <a:off x="4403834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49"/>
          <p:cNvSpPr/>
          <p:nvPr/>
        </p:nvSpPr>
        <p:spPr>
          <a:xfrm>
            <a:off x="5318234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50"/>
          <p:cNvSpPr/>
          <p:nvPr/>
        </p:nvSpPr>
        <p:spPr>
          <a:xfrm>
            <a:off x="5318234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51"/>
          <p:cNvSpPr/>
          <p:nvPr/>
        </p:nvSpPr>
        <p:spPr>
          <a:xfrm>
            <a:off x="5097517" y="2624262"/>
            <a:ext cx="220717" cy="340919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52"/>
          <p:cNvSpPr/>
          <p:nvPr/>
        </p:nvSpPr>
        <p:spPr>
          <a:xfrm>
            <a:off x="5089634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53"/>
          <p:cNvSpPr/>
          <p:nvPr/>
        </p:nvSpPr>
        <p:spPr>
          <a:xfrm>
            <a:off x="4861034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54"/>
          <p:cNvSpPr/>
          <p:nvPr/>
        </p:nvSpPr>
        <p:spPr>
          <a:xfrm>
            <a:off x="4861034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55"/>
          <p:cNvSpPr/>
          <p:nvPr/>
        </p:nvSpPr>
        <p:spPr>
          <a:xfrm>
            <a:off x="4632434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56"/>
          <p:cNvSpPr/>
          <p:nvPr/>
        </p:nvSpPr>
        <p:spPr>
          <a:xfrm>
            <a:off x="4632434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57"/>
          <p:cNvSpPr/>
          <p:nvPr/>
        </p:nvSpPr>
        <p:spPr>
          <a:xfrm>
            <a:off x="4403834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58"/>
          <p:cNvSpPr/>
          <p:nvPr/>
        </p:nvSpPr>
        <p:spPr>
          <a:xfrm>
            <a:off x="4403834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59"/>
          <p:cNvSpPr/>
          <p:nvPr/>
        </p:nvSpPr>
        <p:spPr>
          <a:xfrm>
            <a:off x="53182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60"/>
          <p:cNvSpPr/>
          <p:nvPr/>
        </p:nvSpPr>
        <p:spPr>
          <a:xfrm>
            <a:off x="53182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61"/>
          <p:cNvSpPr/>
          <p:nvPr/>
        </p:nvSpPr>
        <p:spPr>
          <a:xfrm>
            <a:off x="50896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62"/>
          <p:cNvSpPr/>
          <p:nvPr/>
        </p:nvSpPr>
        <p:spPr>
          <a:xfrm>
            <a:off x="50896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63"/>
          <p:cNvSpPr/>
          <p:nvPr/>
        </p:nvSpPr>
        <p:spPr>
          <a:xfrm>
            <a:off x="48610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64"/>
          <p:cNvSpPr/>
          <p:nvPr/>
        </p:nvSpPr>
        <p:spPr>
          <a:xfrm>
            <a:off x="48610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65"/>
          <p:cNvSpPr/>
          <p:nvPr/>
        </p:nvSpPr>
        <p:spPr>
          <a:xfrm>
            <a:off x="46324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66"/>
          <p:cNvSpPr/>
          <p:nvPr/>
        </p:nvSpPr>
        <p:spPr>
          <a:xfrm>
            <a:off x="46324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67"/>
          <p:cNvSpPr/>
          <p:nvPr/>
        </p:nvSpPr>
        <p:spPr>
          <a:xfrm>
            <a:off x="44038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68"/>
          <p:cNvSpPr/>
          <p:nvPr/>
        </p:nvSpPr>
        <p:spPr>
          <a:xfrm>
            <a:off x="4403834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69"/>
          <p:cNvSpPr/>
          <p:nvPr/>
        </p:nvSpPr>
        <p:spPr>
          <a:xfrm>
            <a:off x="53182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70"/>
          <p:cNvSpPr/>
          <p:nvPr/>
        </p:nvSpPr>
        <p:spPr>
          <a:xfrm>
            <a:off x="53182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71"/>
          <p:cNvSpPr/>
          <p:nvPr/>
        </p:nvSpPr>
        <p:spPr>
          <a:xfrm>
            <a:off x="50896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72"/>
          <p:cNvSpPr/>
          <p:nvPr/>
        </p:nvSpPr>
        <p:spPr>
          <a:xfrm>
            <a:off x="50896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73"/>
          <p:cNvSpPr/>
          <p:nvPr/>
        </p:nvSpPr>
        <p:spPr>
          <a:xfrm>
            <a:off x="48610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74"/>
          <p:cNvSpPr/>
          <p:nvPr/>
        </p:nvSpPr>
        <p:spPr>
          <a:xfrm>
            <a:off x="48610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75"/>
          <p:cNvSpPr/>
          <p:nvPr/>
        </p:nvSpPr>
        <p:spPr>
          <a:xfrm>
            <a:off x="46324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76"/>
          <p:cNvSpPr/>
          <p:nvPr/>
        </p:nvSpPr>
        <p:spPr>
          <a:xfrm>
            <a:off x="46324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77"/>
          <p:cNvSpPr/>
          <p:nvPr/>
        </p:nvSpPr>
        <p:spPr>
          <a:xfrm>
            <a:off x="44038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8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78"/>
          <p:cNvSpPr/>
          <p:nvPr/>
        </p:nvSpPr>
        <p:spPr>
          <a:xfrm>
            <a:off x="4403834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79"/>
          <p:cNvSpPr/>
          <p:nvPr/>
        </p:nvSpPr>
        <p:spPr>
          <a:xfrm>
            <a:off x="53182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80"/>
          <p:cNvSpPr/>
          <p:nvPr/>
        </p:nvSpPr>
        <p:spPr>
          <a:xfrm>
            <a:off x="53182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81"/>
          <p:cNvSpPr/>
          <p:nvPr/>
        </p:nvSpPr>
        <p:spPr>
          <a:xfrm>
            <a:off x="50896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82"/>
          <p:cNvSpPr/>
          <p:nvPr/>
        </p:nvSpPr>
        <p:spPr>
          <a:xfrm>
            <a:off x="50896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83"/>
          <p:cNvSpPr/>
          <p:nvPr/>
        </p:nvSpPr>
        <p:spPr>
          <a:xfrm>
            <a:off x="48610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84"/>
          <p:cNvSpPr/>
          <p:nvPr/>
        </p:nvSpPr>
        <p:spPr>
          <a:xfrm>
            <a:off x="48610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85"/>
          <p:cNvSpPr/>
          <p:nvPr/>
        </p:nvSpPr>
        <p:spPr>
          <a:xfrm>
            <a:off x="46324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5E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86"/>
          <p:cNvSpPr/>
          <p:nvPr/>
        </p:nvSpPr>
        <p:spPr>
          <a:xfrm>
            <a:off x="46324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87"/>
          <p:cNvSpPr/>
          <p:nvPr/>
        </p:nvSpPr>
        <p:spPr>
          <a:xfrm>
            <a:off x="44038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88"/>
          <p:cNvSpPr/>
          <p:nvPr/>
        </p:nvSpPr>
        <p:spPr>
          <a:xfrm>
            <a:off x="4403834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39"/>
          <p:cNvSpPr/>
          <p:nvPr/>
        </p:nvSpPr>
        <p:spPr>
          <a:xfrm>
            <a:off x="53261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40"/>
          <p:cNvSpPr/>
          <p:nvPr/>
        </p:nvSpPr>
        <p:spPr>
          <a:xfrm>
            <a:off x="53261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41"/>
          <p:cNvSpPr/>
          <p:nvPr/>
        </p:nvSpPr>
        <p:spPr>
          <a:xfrm>
            <a:off x="50975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42"/>
          <p:cNvSpPr/>
          <p:nvPr/>
        </p:nvSpPr>
        <p:spPr>
          <a:xfrm>
            <a:off x="50975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43"/>
          <p:cNvSpPr/>
          <p:nvPr/>
        </p:nvSpPr>
        <p:spPr>
          <a:xfrm>
            <a:off x="48689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44"/>
          <p:cNvSpPr/>
          <p:nvPr/>
        </p:nvSpPr>
        <p:spPr>
          <a:xfrm>
            <a:off x="48689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45"/>
          <p:cNvSpPr/>
          <p:nvPr/>
        </p:nvSpPr>
        <p:spPr>
          <a:xfrm>
            <a:off x="46403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46"/>
          <p:cNvSpPr/>
          <p:nvPr/>
        </p:nvSpPr>
        <p:spPr>
          <a:xfrm>
            <a:off x="46403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47"/>
          <p:cNvSpPr/>
          <p:nvPr/>
        </p:nvSpPr>
        <p:spPr>
          <a:xfrm>
            <a:off x="44117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48"/>
          <p:cNvSpPr/>
          <p:nvPr/>
        </p:nvSpPr>
        <p:spPr>
          <a:xfrm>
            <a:off x="4411717" y="41049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49"/>
          <p:cNvSpPr/>
          <p:nvPr/>
        </p:nvSpPr>
        <p:spPr>
          <a:xfrm>
            <a:off x="5326117" y="38763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50"/>
          <p:cNvSpPr/>
          <p:nvPr/>
        </p:nvSpPr>
        <p:spPr>
          <a:xfrm>
            <a:off x="5326117" y="38763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51"/>
          <p:cNvSpPr/>
          <p:nvPr/>
        </p:nvSpPr>
        <p:spPr>
          <a:xfrm>
            <a:off x="5105400" y="3807384"/>
            <a:ext cx="220717" cy="390148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68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52"/>
          <p:cNvSpPr/>
          <p:nvPr/>
        </p:nvSpPr>
        <p:spPr>
          <a:xfrm>
            <a:off x="5097517" y="38763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53"/>
          <p:cNvSpPr/>
          <p:nvPr/>
        </p:nvSpPr>
        <p:spPr>
          <a:xfrm>
            <a:off x="4868917" y="38763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54"/>
          <p:cNvSpPr/>
          <p:nvPr/>
        </p:nvSpPr>
        <p:spPr>
          <a:xfrm>
            <a:off x="4868917" y="38763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55"/>
          <p:cNvSpPr/>
          <p:nvPr/>
        </p:nvSpPr>
        <p:spPr>
          <a:xfrm>
            <a:off x="4640317" y="38763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56"/>
          <p:cNvSpPr/>
          <p:nvPr/>
        </p:nvSpPr>
        <p:spPr>
          <a:xfrm>
            <a:off x="4640317" y="38763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57"/>
          <p:cNvSpPr/>
          <p:nvPr/>
        </p:nvSpPr>
        <p:spPr>
          <a:xfrm>
            <a:off x="4411717" y="38763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58"/>
          <p:cNvSpPr/>
          <p:nvPr/>
        </p:nvSpPr>
        <p:spPr>
          <a:xfrm>
            <a:off x="4411717" y="38763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59"/>
          <p:cNvSpPr/>
          <p:nvPr/>
        </p:nvSpPr>
        <p:spPr>
          <a:xfrm>
            <a:off x="53261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60"/>
          <p:cNvSpPr/>
          <p:nvPr/>
        </p:nvSpPr>
        <p:spPr>
          <a:xfrm>
            <a:off x="53261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61"/>
          <p:cNvSpPr/>
          <p:nvPr/>
        </p:nvSpPr>
        <p:spPr>
          <a:xfrm>
            <a:off x="50975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62"/>
          <p:cNvSpPr/>
          <p:nvPr/>
        </p:nvSpPr>
        <p:spPr>
          <a:xfrm>
            <a:off x="50975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63"/>
          <p:cNvSpPr/>
          <p:nvPr/>
        </p:nvSpPr>
        <p:spPr>
          <a:xfrm>
            <a:off x="48689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64"/>
          <p:cNvSpPr/>
          <p:nvPr/>
        </p:nvSpPr>
        <p:spPr>
          <a:xfrm>
            <a:off x="48689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65"/>
          <p:cNvSpPr/>
          <p:nvPr/>
        </p:nvSpPr>
        <p:spPr>
          <a:xfrm>
            <a:off x="46403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66"/>
          <p:cNvSpPr/>
          <p:nvPr/>
        </p:nvSpPr>
        <p:spPr>
          <a:xfrm>
            <a:off x="46403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67"/>
          <p:cNvSpPr/>
          <p:nvPr/>
        </p:nvSpPr>
        <p:spPr>
          <a:xfrm>
            <a:off x="44117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2A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68"/>
          <p:cNvSpPr/>
          <p:nvPr/>
        </p:nvSpPr>
        <p:spPr>
          <a:xfrm>
            <a:off x="4411717" y="36477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69"/>
          <p:cNvSpPr/>
          <p:nvPr/>
        </p:nvSpPr>
        <p:spPr>
          <a:xfrm>
            <a:off x="53261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70"/>
          <p:cNvSpPr/>
          <p:nvPr/>
        </p:nvSpPr>
        <p:spPr>
          <a:xfrm>
            <a:off x="53261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71"/>
          <p:cNvSpPr/>
          <p:nvPr/>
        </p:nvSpPr>
        <p:spPr>
          <a:xfrm>
            <a:off x="50975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72"/>
          <p:cNvSpPr/>
          <p:nvPr/>
        </p:nvSpPr>
        <p:spPr>
          <a:xfrm>
            <a:off x="50975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73"/>
          <p:cNvSpPr/>
          <p:nvPr/>
        </p:nvSpPr>
        <p:spPr>
          <a:xfrm>
            <a:off x="48689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74"/>
          <p:cNvSpPr/>
          <p:nvPr/>
        </p:nvSpPr>
        <p:spPr>
          <a:xfrm>
            <a:off x="48689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75"/>
          <p:cNvSpPr/>
          <p:nvPr/>
        </p:nvSpPr>
        <p:spPr>
          <a:xfrm>
            <a:off x="46403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76"/>
          <p:cNvSpPr/>
          <p:nvPr/>
        </p:nvSpPr>
        <p:spPr>
          <a:xfrm>
            <a:off x="46403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77"/>
          <p:cNvSpPr/>
          <p:nvPr/>
        </p:nvSpPr>
        <p:spPr>
          <a:xfrm>
            <a:off x="44117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8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78"/>
          <p:cNvSpPr/>
          <p:nvPr/>
        </p:nvSpPr>
        <p:spPr>
          <a:xfrm>
            <a:off x="4411717" y="34191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79"/>
          <p:cNvSpPr/>
          <p:nvPr/>
        </p:nvSpPr>
        <p:spPr>
          <a:xfrm>
            <a:off x="53261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80"/>
          <p:cNvSpPr/>
          <p:nvPr/>
        </p:nvSpPr>
        <p:spPr>
          <a:xfrm>
            <a:off x="53261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81"/>
          <p:cNvSpPr/>
          <p:nvPr/>
        </p:nvSpPr>
        <p:spPr>
          <a:xfrm>
            <a:off x="50975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82"/>
          <p:cNvSpPr/>
          <p:nvPr/>
        </p:nvSpPr>
        <p:spPr>
          <a:xfrm>
            <a:off x="50975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83"/>
          <p:cNvSpPr/>
          <p:nvPr/>
        </p:nvSpPr>
        <p:spPr>
          <a:xfrm>
            <a:off x="48689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84"/>
          <p:cNvSpPr/>
          <p:nvPr/>
        </p:nvSpPr>
        <p:spPr>
          <a:xfrm>
            <a:off x="48689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85"/>
          <p:cNvSpPr/>
          <p:nvPr/>
        </p:nvSpPr>
        <p:spPr>
          <a:xfrm>
            <a:off x="46403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86"/>
          <p:cNvSpPr/>
          <p:nvPr/>
        </p:nvSpPr>
        <p:spPr>
          <a:xfrm>
            <a:off x="46403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87"/>
          <p:cNvSpPr/>
          <p:nvPr/>
        </p:nvSpPr>
        <p:spPr>
          <a:xfrm>
            <a:off x="44117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88"/>
          <p:cNvSpPr/>
          <p:nvPr/>
        </p:nvSpPr>
        <p:spPr>
          <a:xfrm>
            <a:off x="4411717" y="3190528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9"/>
          <p:cNvSpPr/>
          <p:nvPr/>
        </p:nvSpPr>
        <p:spPr>
          <a:xfrm>
            <a:off x="64568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40"/>
          <p:cNvSpPr/>
          <p:nvPr/>
        </p:nvSpPr>
        <p:spPr>
          <a:xfrm>
            <a:off x="64568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41"/>
          <p:cNvSpPr/>
          <p:nvPr/>
        </p:nvSpPr>
        <p:spPr>
          <a:xfrm>
            <a:off x="62282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42"/>
          <p:cNvSpPr/>
          <p:nvPr/>
        </p:nvSpPr>
        <p:spPr>
          <a:xfrm>
            <a:off x="62282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43"/>
          <p:cNvSpPr/>
          <p:nvPr/>
        </p:nvSpPr>
        <p:spPr>
          <a:xfrm>
            <a:off x="59996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CB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44"/>
          <p:cNvSpPr/>
          <p:nvPr/>
        </p:nvSpPr>
        <p:spPr>
          <a:xfrm>
            <a:off x="59996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45"/>
          <p:cNvSpPr/>
          <p:nvPr/>
        </p:nvSpPr>
        <p:spPr>
          <a:xfrm>
            <a:off x="57710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46"/>
          <p:cNvSpPr/>
          <p:nvPr/>
        </p:nvSpPr>
        <p:spPr>
          <a:xfrm>
            <a:off x="57710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47"/>
          <p:cNvSpPr/>
          <p:nvPr/>
        </p:nvSpPr>
        <p:spPr>
          <a:xfrm>
            <a:off x="55424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48"/>
          <p:cNvSpPr/>
          <p:nvPr/>
        </p:nvSpPr>
        <p:spPr>
          <a:xfrm>
            <a:off x="5542480" y="28693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49"/>
          <p:cNvSpPr/>
          <p:nvPr/>
        </p:nvSpPr>
        <p:spPr>
          <a:xfrm>
            <a:off x="6456880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50"/>
          <p:cNvSpPr/>
          <p:nvPr/>
        </p:nvSpPr>
        <p:spPr>
          <a:xfrm>
            <a:off x="6456880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51"/>
          <p:cNvSpPr/>
          <p:nvPr/>
        </p:nvSpPr>
        <p:spPr>
          <a:xfrm>
            <a:off x="6236163" y="2571779"/>
            <a:ext cx="220717" cy="378303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68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52"/>
          <p:cNvSpPr/>
          <p:nvPr/>
        </p:nvSpPr>
        <p:spPr>
          <a:xfrm>
            <a:off x="6228280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53"/>
          <p:cNvSpPr/>
          <p:nvPr/>
        </p:nvSpPr>
        <p:spPr>
          <a:xfrm>
            <a:off x="5999680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54"/>
          <p:cNvSpPr/>
          <p:nvPr/>
        </p:nvSpPr>
        <p:spPr>
          <a:xfrm>
            <a:off x="5999680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55"/>
          <p:cNvSpPr/>
          <p:nvPr/>
        </p:nvSpPr>
        <p:spPr>
          <a:xfrm>
            <a:off x="5771080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56"/>
          <p:cNvSpPr/>
          <p:nvPr/>
        </p:nvSpPr>
        <p:spPr>
          <a:xfrm>
            <a:off x="5771080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57"/>
          <p:cNvSpPr/>
          <p:nvPr/>
        </p:nvSpPr>
        <p:spPr>
          <a:xfrm>
            <a:off x="5542480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58"/>
          <p:cNvSpPr/>
          <p:nvPr/>
        </p:nvSpPr>
        <p:spPr>
          <a:xfrm>
            <a:off x="5542480" y="26407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59"/>
          <p:cNvSpPr/>
          <p:nvPr/>
        </p:nvSpPr>
        <p:spPr>
          <a:xfrm>
            <a:off x="64568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60"/>
          <p:cNvSpPr/>
          <p:nvPr/>
        </p:nvSpPr>
        <p:spPr>
          <a:xfrm>
            <a:off x="64568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61"/>
          <p:cNvSpPr/>
          <p:nvPr/>
        </p:nvSpPr>
        <p:spPr>
          <a:xfrm>
            <a:off x="62282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62"/>
          <p:cNvSpPr/>
          <p:nvPr/>
        </p:nvSpPr>
        <p:spPr>
          <a:xfrm>
            <a:off x="62282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63"/>
          <p:cNvSpPr/>
          <p:nvPr/>
        </p:nvSpPr>
        <p:spPr>
          <a:xfrm>
            <a:off x="59996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64"/>
          <p:cNvSpPr/>
          <p:nvPr/>
        </p:nvSpPr>
        <p:spPr>
          <a:xfrm>
            <a:off x="59996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65"/>
          <p:cNvSpPr/>
          <p:nvPr/>
        </p:nvSpPr>
        <p:spPr>
          <a:xfrm>
            <a:off x="57710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66"/>
          <p:cNvSpPr/>
          <p:nvPr/>
        </p:nvSpPr>
        <p:spPr>
          <a:xfrm>
            <a:off x="57710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67"/>
          <p:cNvSpPr/>
          <p:nvPr/>
        </p:nvSpPr>
        <p:spPr>
          <a:xfrm>
            <a:off x="55424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68"/>
          <p:cNvSpPr/>
          <p:nvPr/>
        </p:nvSpPr>
        <p:spPr>
          <a:xfrm>
            <a:off x="5542480" y="24121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69"/>
          <p:cNvSpPr/>
          <p:nvPr/>
        </p:nvSpPr>
        <p:spPr>
          <a:xfrm>
            <a:off x="64568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70"/>
          <p:cNvSpPr/>
          <p:nvPr/>
        </p:nvSpPr>
        <p:spPr>
          <a:xfrm>
            <a:off x="64568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71"/>
          <p:cNvSpPr/>
          <p:nvPr/>
        </p:nvSpPr>
        <p:spPr>
          <a:xfrm>
            <a:off x="62282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72"/>
          <p:cNvSpPr/>
          <p:nvPr/>
        </p:nvSpPr>
        <p:spPr>
          <a:xfrm>
            <a:off x="62282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73"/>
          <p:cNvSpPr/>
          <p:nvPr/>
        </p:nvSpPr>
        <p:spPr>
          <a:xfrm>
            <a:off x="59996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74"/>
          <p:cNvSpPr/>
          <p:nvPr/>
        </p:nvSpPr>
        <p:spPr>
          <a:xfrm>
            <a:off x="59996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75"/>
          <p:cNvSpPr/>
          <p:nvPr/>
        </p:nvSpPr>
        <p:spPr>
          <a:xfrm>
            <a:off x="57710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79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76"/>
          <p:cNvSpPr/>
          <p:nvPr/>
        </p:nvSpPr>
        <p:spPr>
          <a:xfrm>
            <a:off x="57710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77"/>
          <p:cNvSpPr/>
          <p:nvPr/>
        </p:nvSpPr>
        <p:spPr>
          <a:xfrm>
            <a:off x="55424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78"/>
          <p:cNvSpPr/>
          <p:nvPr/>
        </p:nvSpPr>
        <p:spPr>
          <a:xfrm>
            <a:off x="5542480" y="21835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79"/>
          <p:cNvSpPr/>
          <p:nvPr/>
        </p:nvSpPr>
        <p:spPr>
          <a:xfrm>
            <a:off x="64568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80"/>
          <p:cNvSpPr/>
          <p:nvPr/>
        </p:nvSpPr>
        <p:spPr>
          <a:xfrm>
            <a:off x="64568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81"/>
          <p:cNvSpPr/>
          <p:nvPr/>
        </p:nvSpPr>
        <p:spPr>
          <a:xfrm>
            <a:off x="62282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82"/>
          <p:cNvSpPr/>
          <p:nvPr/>
        </p:nvSpPr>
        <p:spPr>
          <a:xfrm>
            <a:off x="62282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83"/>
          <p:cNvSpPr/>
          <p:nvPr/>
        </p:nvSpPr>
        <p:spPr>
          <a:xfrm>
            <a:off x="59996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84"/>
          <p:cNvSpPr/>
          <p:nvPr/>
        </p:nvSpPr>
        <p:spPr>
          <a:xfrm>
            <a:off x="59996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85"/>
          <p:cNvSpPr/>
          <p:nvPr/>
        </p:nvSpPr>
        <p:spPr>
          <a:xfrm>
            <a:off x="57710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5E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86"/>
          <p:cNvSpPr/>
          <p:nvPr/>
        </p:nvSpPr>
        <p:spPr>
          <a:xfrm>
            <a:off x="57710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87"/>
          <p:cNvSpPr/>
          <p:nvPr/>
        </p:nvSpPr>
        <p:spPr>
          <a:xfrm>
            <a:off x="55424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88"/>
          <p:cNvSpPr/>
          <p:nvPr/>
        </p:nvSpPr>
        <p:spPr>
          <a:xfrm>
            <a:off x="5542480" y="1954924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9"/>
          <p:cNvSpPr/>
          <p:nvPr/>
        </p:nvSpPr>
        <p:spPr>
          <a:xfrm>
            <a:off x="6453351" y="41149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40"/>
          <p:cNvSpPr/>
          <p:nvPr/>
        </p:nvSpPr>
        <p:spPr>
          <a:xfrm>
            <a:off x="6453351" y="41149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41"/>
          <p:cNvSpPr/>
          <p:nvPr/>
        </p:nvSpPr>
        <p:spPr>
          <a:xfrm>
            <a:off x="6232634" y="4212170"/>
            <a:ext cx="220717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FA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42"/>
          <p:cNvSpPr/>
          <p:nvPr/>
        </p:nvSpPr>
        <p:spPr>
          <a:xfrm>
            <a:off x="6224751" y="41149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43"/>
          <p:cNvSpPr/>
          <p:nvPr/>
        </p:nvSpPr>
        <p:spPr>
          <a:xfrm>
            <a:off x="5996151" y="41149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CB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44"/>
          <p:cNvSpPr/>
          <p:nvPr/>
        </p:nvSpPr>
        <p:spPr>
          <a:xfrm>
            <a:off x="5996151" y="41149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45"/>
          <p:cNvSpPr/>
          <p:nvPr/>
        </p:nvSpPr>
        <p:spPr>
          <a:xfrm>
            <a:off x="5767551" y="41149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F4C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46"/>
          <p:cNvSpPr/>
          <p:nvPr/>
        </p:nvSpPr>
        <p:spPr>
          <a:xfrm>
            <a:off x="5767551" y="41149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47"/>
          <p:cNvSpPr/>
          <p:nvPr/>
        </p:nvSpPr>
        <p:spPr>
          <a:xfrm>
            <a:off x="5538951" y="41149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48"/>
          <p:cNvSpPr/>
          <p:nvPr/>
        </p:nvSpPr>
        <p:spPr>
          <a:xfrm>
            <a:off x="5538951" y="41149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49"/>
          <p:cNvSpPr/>
          <p:nvPr/>
        </p:nvSpPr>
        <p:spPr>
          <a:xfrm>
            <a:off x="6453351" y="38863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C772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50"/>
          <p:cNvSpPr/>
          <p:nvPr/>
        </p:nvSpPr>
        <p:spPr>
          <a:xfrm>
            <a:off x="6453351" y="38863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51"/>
          <p:cNvSpPr/>
          <p:nvPr/>
        </p:nvSpPr>
        <p:spPr>
          <a:xfrm>
            <a:off x="6232634" y="3817406"/>
            <a:ext cx="220717" cy="384742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52"/>
          <p:cNvSpPr/>
          <p:nvPr/>
        </p:nvSpPr>
        <p:spPr>
          <a:xfrm>
            <a:off x="6224751" y="38863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53"/>
          <p:cNvSpPr/>
          <p:nvPr/>
        </p:nvSpPr>
        <p:spPr>
          <a:xfrm>
            <a:off x="5996151" y="38863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D9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54"/>
          <p:cNvSpPr/>
          <p:nvPr/>
        </p:nvSpPr>
        <p:spPr>
          <a:xfrm>
            <a:off x="5996151" y="38863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55"/>
          <p:cNvSpPr/>
          <p:nvPr/>
        </p:nvSpPr>
        <p:spPr>
          <a:xfrm>
            <a:off x="5767551" y="38863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56"/>
          <p:cNvSpPr/>
          <p:nvPr/>
        </p:nvSpPr>
        <p:spPr>
          <a:xfrm>
            <a:off x="5767551" y="38863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57"/>
          <p:cNvSpPr/>
          <p:nvPr/>
        </p:nvSpPr>
        <p:spPr>
          <a:xfrm>
            <a:off x="5538951" y="38863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58"/>
          <p:cNvSpPr/>
          <p:nvPr/>
        </p:nvSpPr>
        <p:spPr>
          <a:xfrm>
            <a:off x="5538951" y="38863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59"/>
          <p:cNvSpPr/>
          <p:nvPr/>
        </p:nvSpPr>
        <p:spPr>
          <a:xfrm>
            <a:off x="64533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9059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60"/>
          <p:cNvSpPr/>
          <p:nvPr/>
        </p:nvSpPr>
        <p:spPr>
          <a:xfrm>
            <a:off x="64533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61"/>
          <p:cNvSpPr/>
          <p:nvPr/>
        </p:nvSpPr>
        <p:spPr>
          <a:xfrm>
            <a:off x="62247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8C6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62"/>
          <p:cNvSpPr/>
          <p:nvPr/>
        </p:nvSpPr>
        <p:spPr>
          <a:xfrm>
            <a:off x="62247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63"/>
          <p:cNvSpPr/>
          <p:nvPr/>
        </p:nvSpPr>
        <p:spPr>
          <a:xfrm>
            <a:off x="59961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64"/>
          <p:cNvSpPr/>
          <p:nvPr/>
        </p:nvSpPr>
        <p:spPr>
          <a:xfrm>
            <a:off x="59961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65"/>
          <p:cNvSpPr/>
          <p:nvPr/>
        </p:nvSpPr>
        <p:spPr>
          <a:xfrm>
            <a:off x="57675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6793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66"/>
          <p:cNvSpPr/>
          <p:nvPr/>
        </p:nvSpPr>
        <p:spPr>
          <a:xfrm>
            <a:off x="57675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67"/>
          <p:cNvSpPr/>
          <p:nvPr/>
        </p:nvSpPr>
        <p:spPr>
          <a:xfrm>
            <a:off x="55389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68"/>
          <p:cNvSpPr/>
          <p:nvPr/>
        </p:nvSpPr>
        <p:spPr>
          <a:xfrm>
            <a:off x="5538951" y="36577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69"/>
          <p:cNvSpPr/>
          <p:nvPr/>
        </p:nvSpPr>
        <p:spPr>
          <a:xfrm>
            <a:off x="64533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C3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70"/>
          <p:cNvSpPr/>
          <p:nvPr/>
        </p:nvSpPr>
        <p:spPr>
          <a:xfrm>
            <a:off x="64533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71"/>
          <p:cNvSpPr/>
          <p:nvPr/>
        </p:nvSpPr>
        <p:spPr>
          <a:xfrm>
            <a:off x="62247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72"/>
          <p:cNvSpPr/>
          <p:nvPr/>
        </p:nvSpPr>
        <p:spPr>
          <a:xfrm>
            <a:off x="62247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73"/>
          <p:cNvSpPr/>
          <p:nvPr/>
        </p:nvSpPr>
        <p:spPr>
          <a:xfrm>
            <a:off x="59961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663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74"/>
          <p:cNvSpPr/>
          <p:nvPr/>
        </p:nvSpPr>
        <p:spPr>
          <a:xfrm>
            <a:off x="59961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75"/>
          <p:cNvSpPr/>
          <p:nvPr/>
        </p:nvSpPr>
        <p:spPr>
          <a:xfrm>
            <a:off x="57675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76"/>
          <p:cNvSpPr/>
          <p:nvPr/>
        </p:nvSpPr>
        <p:spPr>
          <a:xfrm>
            <a:off x="57675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77"/>
          <p:cNvSpPr/>
          <p:nvPr/>
        </p:nvSpPr>
        <p:spPr>
          <a:xfrm>
            <a:off x="55389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8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78"/>
          <p:cNvSpPr/>
          <p:nvPr/>
        </p:nvSpPr>
        <p:spPr>
          <a:xfrm>
            <a:off x="5538951" y="34291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79"/>
          <p:cNvSpPr/>
          <p:nvPr/>
        </p:nvSpPr>
        <p:spPr>
          <a:xfrm>
            <a:off x="64533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80"/>
          <p:cNvSpPr/>
          <p:nvPr/>
        </p:nvSpPr>
        <p:spPr>
          <a:xfrm>
            <a:off x="64533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81"/>
          <p:cNvSpPr/>
          <p:nvPr/>
        </p:nvSpPr>
        <p:spPr>
          <a:xfrm>
            <a:off x="62247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3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82"/>
          <p:cNvSpPr/>
          <p:nvPr/>
        </p:nvSpPr>
        <p:spPr>
          <a:xfrm>
            <a:off x="62247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83"/>
          <p:cNvSpPr/>
          <p:nvPr/>
        </p:nvSpPr>
        <p:spPr>
          <a:xfrm>
            <a:off x="59961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4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84"/>
          <p:cNvSpPr/>
          <p:nvPr/>
        </p:nvSpPr>
        <p:spPr>
          <a:xfrm>
            <a:off x="59961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85"/>
          <p:cNvSpPr/>
          <p:nvPr/>
        </p:nvSpPr>
        <p:spPr>
          <a:xfrm>
            <a:off x="57675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5E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86"/>
          <p:cNvSpPr/>
          <p:nvPr/>
        </p:nvSpPr>
        <p:spPr>
          <a:xfrm>
            <a:off x="57675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87"/>
          <p:cNvSpPr/>
          <p:nvPr/>
        </p:nvSpPr>
        <p:spPr>
          <a:xfrm>
            <a:off x="55389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88"/>
          <p:cNvSpPr/>
          <p:nvPr/>
        </p:nvSpPr>
        <p:spPr>
          <a:xfrm>
            <a:off x="5538951" y="3200550"/>
            <a:ext cx="220717" cy="32582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599" y="228599"/>
                </a:lnTo>
                <a:lnTo>
                  <a:pt x="228599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47098" y="1633720"/>
            <a:ext cx="250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 B  C  D  E  F  G  H  I   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230255" y="1909180"/>
            <a:ext cx="45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1</a:t>
            </a:r>
          </a:p>
          <a:p>
            <a:r>
              <a:rPr lang="en-GB" sz="1100" dirty="0" smtClean="0"/>
              <a:t>2</a:t>
            </a:r>
          </a:p>
          <a:p>
            <a:r>
              <a:rPr lang="en-GB" sz="1100" dirty="0" smtClean="0"/>
              <a:t>3</a:t>
            </a:r>
          </a:p>
          <a:p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238138" y="2485763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4</a:t>
            </a:r>
          </a:p>
          <a:p>
            <a:r>
              <a:rPr lang="en-GB" sz="12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76327" y="2938495"/>
            <a:ext cx="238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</a:t>
            </a:r>
          </a:p>
          <a:p>
            <a:r>
              <a:rPr lang="en-GB" sz="1200" dirty="0" smtClean="0"/>
              <a:t>7</a:t>
            </a:r>
          </a:p>
          <a:p>
            <a:r>
              <a:rPr lang="en-GB" sz="1200" dirty="0" smtClean="0"/>
              <a:t>8</a:t>
            </a:r>
          </a:p>
          <a:p>
            <a:r>
              <a:rPr lang="en-GB" sz="1200" dirty="0" smtClean="0"/>
              <a:t>9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162282" y="3706571"/>
            <a:ext cx="41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  <a:endParaRPr lang="en-GB" sz="1000" dirty="0"/>
          </a:p>
        </p:txBody>
      </p:sp>
      <p:sp>
        <p:nvSpPr>
          <p:cNvPr id="430" name="TextBox 429"/>
          <p:cNvSpPr txBox="1"/>
          <p:nvPr/>
        </p:nvSpPr>
        <p:spPr>
          <a:xfrm>
            <a:off x="4154399" y="3941950"/>
            <a:ext cx="41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  <a:endParaRPr lang="en-GB" sz="1000" dirty="0"/>
          </a:p>
        </p:txBody>
      </p:sp>
      <p:sp>
        <p:nvSpPr>
          <p:cNvPr id="431" name="TextBox 430"/>
          <p:cNvSpPr txBox="1"/>
          <p:nvPr/>
        </p:nvSpPr>
        <p:spPr>
          <a:xfrm>
            <a:off x="4144164" y="4184663"/>
            <a:ext cx="414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12</a:t>
            </a:r>
            <a:endParaRPr lang="en-GB" sz="1000" dirty="0"/>
          </a:p>
        </p:txBody>
      </p:sp>
      <p:sp>
        <p:nvSpPr>
          <p:cNvPr id="432" name="object 26"/>
          <p:cNvSpPr txBox="1"/>
          <p:nvPr/>
        </p:nvSpPr>
        <p:spPr>
          <a:xfrm>
            <a:off x="7366926" y="2793889"/>
            <a:ext cx="138499" cy="519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" dirty="0" smtClean="0">
                <a:solidFill>
                  <a:srgbClr val="00729D"/>
                </a:solidFill>
                <a:latin typeface="Arial"/>
                <a:cs typeface="Arial"/>
              </a:rPr>
              <a:t>O</a:t>
            </a:r>
            <a:r>
              <a:rPr sz="900" b="1" spc="-10" dirty="0" smtClean="0">
                <a:solidFill>
                  <a:srgbClr val="00729D"/>
                </a:solidFill>
                <a:latin typeface="Arial"/>
                <a:cs typeface="Arial"/>
              </a:rPr>
              <a:t>v</a:t>
            </a:r>
            <a:r>
              <a:rPr sz="900" b="1" dirty="0" smtClean="0">
                <a:solidFill>
                  <a:srgbClr val="00729D"/>
                </a:solidFill>
                <a:latin typeface="Arial"/>
                <a:cs typeface="Arial"/>
              </a:rPr>
              <a:t>e</a:t>
            </a:r>
            <a:r>
              <a:rPr sz="900" b="1" spc="-5" dirty="0" smtClean="0">
                <a:solidFill>
                  <a:srgbClr val="00729D"/>
                </a:solidFill>
                <a:latin typeface="Arial"/>
                <a:cs typeface="Arial"/>
              </a:rPr>
              <a:t>rl</a:t>
            </a:r>
            <a:r>
              <a:rPr sz="900" b="1" dirty="0" smtClean="0">
                <a:solidFill>
                  <a:srgbClr val="00729D"/>
                </a:solidFill>
                <a:latin typeface="Arial"/>
                <a:cs typeface="Arial"/>
              </a:rPr>
              <a:t>ap</a:t>
            </a:r>
            <a:endParaRPr sz="900" baseline="27777" dirty="0">
              <a:latin typeface="Arial"/>
              <a:cs typeface="Arial"/>
            </a:endParaRPr>
          </a:p>
        </p:txBody>
      </p:sp>
      <p:sp>
        <p:nvSpPr>
          <p:cNvPr id="433" name="object 27"/>
          <p:cNvSpPr txBox="1"/>
          <p:nvPr/>
        </p:nvSpPr>
        <p:spPr>
          <a:xfrm>
            <a:off x="7552115" y="3568769"/>
            <a:ext cx="7969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C77213"/>
                </a:solidFill>
                <a:latin typeface="Arial"/>
                <a:cs typeface="Arial"/>
              </a:rPr>
              <a:t>Di</a:t>
            </a:r>
            <a:r>
              <a:rPr sz="900" b="1" dirty="0">
                <a:solidFill>
                  <a:srgbClr val="C77213"/>
                </a:solidFill>
                <a:latin typeface="Arial"/>
                <a:cs typeface="Arial"/>
              </a:rPr>
              <a:t>ssem</a:t>
            </a:r>
            <a:r>
              <a:rPr sz="900" b="1" spc="-5" dirty="0">
                <a:solidFill>
                  <a:srgbClr val="C77213"/>
                </a:solidFill>
                <a:latin typeface="Arial"/>
                <a:cs typeface="Arial"/>
              </a:rPr>
              <a:t>bl</a:t>
            </a:r>
            <a:r>
              <a:rPr sz="900" b="1" dirty="0">
                <a:solidFill>
                  <a:srgbClr val="C77213"/>
                </a:solidFill>
                <a:latin typeface="Arial"/>
                <a:cs typeface="Arial"/>
              </a:rPr>
              <a:t>a</a:t>
            </a:r>
            <a:r>
              <a:rPr sz="900" b="1" spc="-10" dirty="0">
                <a:solidFill>
                  <a:srgbClr val="C77213"/>
                </a:solidFill>
                <a:latin typeface="Arial"/>
                <a:cs typeface="Arial"/>
              </a:rPr>
              <a:t>nc</a:t>
            </a:r>
            <a:r>
              <a:rPr sz="900" b="1" dirty="0">
                <a:solidFill>
                  <a:srgbClr val="C77213"/>
                </a:solidFill>
                <a:latin typeface="Arial"/>
                <a:cs typeface="Arial"/>
              </a:rPr>
              <a:t>e</a:t>
            </a:r>
            <a:endParaRPr sz="900" dirty="0">
              <a:latin typeface="Arial"/>
              <a:cs typeface="Arial"/>
            </a:endParaRPr>
          </a:p>
        </p:txBody>
      </p:sp>
      <p:graphicFrame>
        <p:nvGraphicFramePr>
          <p:cNvPr id="434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74199"/>
              </p:ext>
            </p:extLst>
          </p:nvPr>
        </p:nvGraphicFramePr>
        <p:xfrm>
          <a:off x="7527794" y="2658848"/>
          <a:ext cx="850849" cy="850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35"/>
                <a:gridCol w="171418"/>
                <a:gridCol w="169890"/>
                <a:gridCol w="169865"/>
                <a:gridCol w="169841"/>
              </a:tblGrid>
              <a:tr h="169896"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729D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5E7F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4A60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3946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282828"/>
                    </a:solidFill>
                  </a:tcPr>
                </a:tc>
              </a:tr>
              <a:tr h="169830"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8DB3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7992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366371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5C3F2D"/>
                    </a:solidFill>
                  </a:tcPr>
                </a:tc>
              </a:tr>
              <a:tr h="171420"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22AAC6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6793A2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8C6C5B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90592B"/>
                    </a:solidFill>
                  </a:tcPr>
                </a:tc>
              </a:tr>
              <a:tr h="169860"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98C6D8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0B0B0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D9A88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C6875E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C77213"/>
                    </a:solidFill>
                  </a:tcPr>
                </a:tc>
              </a:tr>
              <a:tr h="169836"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4CFBB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CB88D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A45A"/>
                    </a:solidFill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8E0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88440" y="874725"/>
            <a:ext cx="335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Reference data base legend</a:t>
            </a:r>
            <a:endParaRPr lang="en-GB" dirty="0"/>
          </a:p>
        </p:txBody>
      </p:sp>
      <p:sp>
        <p:nvSpPr>
          <p:cNvPr id="435" name="TextBox 434"/>
          <p:cNvSpPr txBox="1"/>
          <p:nvPr/>
        </p:nvSpPr>
        <p:spPr>
          <a:xfrm rot="16200000">
            <a:off x="897238" y="1818386"/>
            <a:ext cx="575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defined categories (other legend)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39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237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Di Gregorio</dc:creator>
  <cp:lastModifiedBy>Antonio Di Gregorio</cp:lastModifiedBy>
  <cp:revision>11</cp:revision>
  <dcterms:created xsi:type="dcterms:W3CDTF">2016-09-12T17:57:50Z</dcterms:created>
  <dcterms:modified xsi:type="dcterms:W3CDTF">2016-09-13T12:15:30Z</dcterms:modified>
</cp:coreProperties>
</file>