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9"/>
  </p:notesMasterIdLst>
  <p:sldIdLst>
    <p:sldId id="256" r:id="rId2"/>
    <p:sldId id="259" r:id="rId3"/>
    <p:sldId id="353" r:id="rId4"/>
    <p:sldId id="354" r:id="rId5"/>
    <p:sldId id="262" r:id="rId6"/>
    <p:sldId id="257" r:id="rId7"/>
    <p:sldId id="263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itchFamily="2" charset="77"/>
      <p:regular r:id="rId14"/>
      <p:bold r:id="rId15"/>
      <p:italic r:id="rId16"/>
      <p:boldItalic r:id="rId17"/>
    </p:embeddedFont>
    <p:embeddedFont>
      <p:font typeface="Montserrat Medium" panose="020F0502020204030204" pitchFamily="34" charset="0"/>
      <p:regular r:id="rId18"/>
      <p:italic r:id="rId19"/>
    </p:embeddedFont>
    <p:embeddedFont>
      <p:font typeface="Vidaloka" panose="02000504000000020004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1A084-041D-4ADC-90D1-D00DFF6C21D1}">
  <a:tblStyle styleId="{4001A084-041D-4ADC-90D1-D00DFF6C21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1"/>
    <p:restoredTop sz="94618"/>
  </p:normalViewPr>
  <p:slideViewPr>
    <p:cSldViewPr snapToGrid="0">
      <p:cViewPr varScale="1">
        <p:scale>
          <a:sx n="139" d="100"/>
          <a:sy n="13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01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7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3" r:id="rId6"/>
    <p:sldLayoutId id="2147483696" r:id="rId7"/>
    <p:sldLayoutId id="2147483697" r:id="rId8"/>
    <p:sldLayoutId id="2147483698" r:id="rId9"/>
    <p:sldLayoutId id="214748369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0" y="1248300"/>
            <a:ext cx="9143999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Smart Meter Security Challenges 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Protecting DER8.9 Core Business and Infrastructure </a:t>
            </a:r>
            <a:endParaRPr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59029-61F0-3771-1F9C-F663ED5FF44D}"/>
              </a:ext>
            </a:extLst>
          </p:cNvPr>
          <p:cNvSpPr txBox="1"/>
          <p:nvPr/>
        </p:nvSpPr>
        <p:spPr>
          <a:xfrm>
            <a:off x="85062" y="3895200"/>
            <a:ext cx="214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TEAM # 072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Alaa</a:t>
            </a:r>
            <a:endParaRPr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Ismail 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Md Jahangir</a:t>
            </a:r>
            <a:endParaRPr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Michael 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Robert </a:t>
            </a:r>
            <a:endParaRPr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Syed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# 072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594366" y="1214168"/>
            <a:ext cx="8622786" cy="31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Including but not limited to: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Technology Integration Challenges</a:t>
            </a:r>
            <a:r>
              <a:rPr lang="en-US" sz="1600" dirty="0">
                <a:solidFill>
                  <a:schemeClr val="dk1"/>
                </a:solidFill>
              </a:rPr>
              <a:t>: Complex integration with existing grids, risk of technical issues and delays, increased integration costs.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Regulatory Compliances: </a:t>
            </a:r>
            <a:r>
              <a:rPr lang="en-US" sz="1600" dirty="0">
                <a:solidFill>
                  <a:schemeClr val="dk1"/>
                </a:solidFill>
              </a:rPr>
              <a:t>Evolving and uncertain regulations, impacts of profitability and feasibility, compliances requirements adaptation.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Security Concerns: </a:t>
            </a:r>
            <a:r>
              <a:rPr lang="en-US" sz="1600" dirty="0">
                <a:solidFill>
                  <a:schemeClr val="dk1"/>
                </a:solidFill>
              </a:rPr>
              <a:t>Increased vulnerability of cyber-attacks, challenges in system security protection.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Financial Risks: </a:t>
            </a:r>
            <a:r>
              <a:rPr lang="en-US" sz="1600" dirty="0">
                <a:solidFill>
                  <a:schemeClr val="dk1"/>
                </a:solidFill>
              </a:rPr>
              <a:t>Significant investment requirements, market volatility and ROI uncertainty, costs of operation and maintenance.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594366" y="370597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Risks to DER8.9 Core Business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20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594366" y="1214168"/>
            <a:ext cx="8119866" cy="3238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Privacy issues: </a:t>
            </a:r>
            <a:r>
              <a:rPr lang="en-US" sz="1600" dirty="0">
                <a:solidFill>
                  <a:schemeClr val="dk1"/>
                </a:solidFill>
              </a:rPr>
              <a:t>Detailed energy usage collection, potential for access and misuse, risk of privacy breaches.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Accuracy concerns: </a:t>
            </a:r>
            <a:r>
              <a:rPr lang="en-US" sz="1600" dirty="0">
                <a:solidFill>
                  <a:schemeClr val="dk1"/>
                </a:solidFill>
              </a:rPr>
              <a:t>Errors in energy consumptions recording, increased billing and trust issues, need for measurement validation.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Health and safety risks: </a:t>
            </a:r>
            <a:r>
              <a:rPr lang="en-US" sz="1600" dirty="0">
                <a:solidFill>
                  <a:schemeClr val="dk1"/>
                </a:solidFill>
              </a:rPr>
              <a:t>Concerns over radiofrequency emissions, precative health impact, influencing customers acceptance.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Interoperability issues: </a:t>
            </a:r>
            <a:r>
              <a:rPr lang="en-US" sz="1600" dirty="0">
                <a:solidFill>
                  <a:schemeClr val="dk1"/>
                </a:solidFill>
              </a:rPr>
              <a:t>Compatibility with energy systems, hindrance in efficient functioning, affecting energy management and satisfaction. 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594366" y="370597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Customer’s Smart Meter Risks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3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383458" y="1682000"/>
            <a:ext cx="5088194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Protecting DER8.9 core Business &amp; infrastructure</a:t>
            </a:r>
            <a:endParaRPr lang="en" b="1" dirty="0"/>
          </a:p>
          <a:p>
            <a:pPr indent="-317500">
              <a:spcBef>
                <a:spcPts val="1000"/>
              </a:spcBef>
            </a:pPr>
            <a:r>
              <a:rPr lang="en-US" b="1" dirty="0"/>
              <a:t>Cost-effective measures and open-source tools</a:t>
            </a:r>
          </a:p>
          <a:p>
            <a:pPr indent="-317500">
              <a:spcBef>
                <a:spcPts val="1000"/>
              </a:spcBef>
            </a:pPr>
            <a:r>
              <a:rPr lang="en" b="1" dirty="0"/>
              <a:t>Service delivery</a:t>
            </a:r>
          </a:p>
          <a:p>
            <a:pPr indent="-317500">
              <a:spcBef>
                <a:spcPts val="1000"/>
              </a:spcBef>
            </a:pPr>
            <a:r>
              <a:rPr lang="en-US" b="1" dirty="0"/>
              <a:t>Enhanced efficiency </a:t>
            </a:r>
          </a:p>
          <a:p>
            <a:pPr indent="-317500">
              <a:spcBef>
                <a:spcPts val="1000"/>
              </a:spcBef>
            </a:pPr>
            <a:r>
              <a:rPr lang="en-US" b="1" dirty="0"/>
              <a:t>Update business continuity and disaster recovery plans (must be approved by senior management)</a:t>
            </a: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39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Strategy to Reduce Identified Risks</a:t>
            </a:r>
            <a:endParaRPr dirty="0"/>
          </a:p>
        </p:txBody>
      </p:sp>
      <p:pic>
        <p:nvPicPr>
          <p:cNvPr id="548" name="Google Shape;548;p65"/>
          <p:cNvPicPr preferRelativeResize="0"/>
          <p:nvPr/>
        </p:nvPicPr>
        <p:blipFill>
          <a:blip r:embed="rId3"/>
          <a:srcRect l="341" r="341"/>
          <a:stretch/>
        </p:blipFill>
        <p:spPr>
          <a:xfrm>
            <a:off x="5710650" y="150710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58364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 Priority Recommendations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: 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Immediate Risk Assessment</a:t>
            </a:r>
            <a:r>
              <a:rPr lang="en-US" sz="1600" dirty="0">
                <a:solidFill>
                  <a:schemeClr val="dk1"/>
                </a:solidFill>
              </a:rPr>
              <a:t>: Accelerate network mapping and vulnerability assessment to identify risk areas.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600" b="1" dirty="0">
                <a:solidFill>
                  <a:schemeClr val="dk1"/>
                </a:solidFill>
              </a:rPr>
              <a:t>Enhanced Firewall Security</a:t>
            </a:r>
            <a:r>
              <a:rPr lang="en" sz="1600" dirty="0">
                <a:solidFill>
                  <a:schemeClr val="dk1"/>
                </a:solidFill>
              </a:rPr>
              <a:t>: Upgrade and optimize the existing corporate firewall for improved defense.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600" b="1" dirty="0">
                <a:solidFill>
                  <a:schemeClr val="dk1"/>
                </a:solidFill>
              </a:rPr>
              <a:t>Employee Training</a:t>
            </a:r>
            <a:r>
              <a:rPr lang="en" sz="1600" dirty="0">
                <a:solidFill>
                  <a:schemeClr val="dk1"/>
                </a:solidFill>
              </a:rPr>
              <a:t>: Implement regular cybersecurity training for all staff to mitigate human error vulnerabilities. 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600" b="1" dirty="0">
                <a:solidFill>
                  <a:schemeClr val="dk1"/>
                </a:solidFill>
              </a:rPr>
              <a:t>Customer Communications</a:t>
            </a:r>
            <a:r>
              <a:rPr lang="en" sz="1600" dirty="0">
                <a:solidFill>
                  <a:schemeClr val="dk1"/>
                </a:solidFill>
              </a:rPr>
              <a:t>: Develop transparent communication channels to inform costumers about security measures and updates.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545690" y="1218966"/>
            <a:ext cx="8598310" cy="2705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Moving forward with resilience and commitment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Addressing smart meter </a:t>
            </a:r>
            <a:r>
              <a:rPr lang="en-US" sz="1600" b="1" dirty="0">
                <a:solidFill>
                  <a:schemeClr val="dk1"/>
                </a:solidFill>
              </a:rPr>
              <a:t>security challenges.`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Safeguarding</a:t>
            </a:r>
            <a:r>
              <a:rPr lang="en-US" sz="1600" dirty="0">
                <a:solidFill>
                  <a:schemeClr val="dk1"/>
                </a:solidFill>
              </a:rPr>
              <a:t> DER8.9’s core business &amp; infrastructure.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Proactive</a:t>
            </a:r>
            <a:r>
              <a:rPr lang="en-US" sz="1600" dirty="0">
                <a:solidFill>
                  <a:schemeClr val="dk1"/>
                </a:solidFill>
              </a:rPr>
              <a:t> defense enhancement.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Prioritizing </a:t>
            </a:r>
            <a:r>
              <a:rPr lang="en-US" sz="1600" b="1" dirty="0">
                <a:solidFill>
                  <a:schemeClr val="dk1"/>
                </a:solidFill>
              </a:rPr>
              <a:t>costumer trust &amp; operational excellence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Immediate </a:t>
            </a:r>
            <a:r>
              <a:rPr lang="en-US" sz="1600" b="1" dirty="0">
                <a:solidFill>
                  <a:schemeClr val="dk1"/>
                </a:solidFill>
              </a:rPr>
              <a:t>risk assessment </a:t>
            </a:r>
            <a:r>
              <a:rPr lang="en-US" sz="1600" dirty="0">
                <a:solidFill>
                  <a:schemeClr val="dk1"/>
                </a:solidFill>
              </a:rPr>
              <a:t>initiation.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Engaging</a:t>
            </a:r>
            <a:r>
              <a:rPr lang="en-US" sz="1600" dirty="0">
                <a:solidFill>
                  <a:schemeClr val="dk1"/>
                </a:solidFill>
              </a:rPr>
              <a:t> with cybersecurity communities 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Commencing </a:t>
            </a:r>
            <a:r>
              <a:rPr lang="en-US" sz="1600" b="1" dirty="0">
                <a:solidFill>
                  <a:schemeClr val="dk1"/>
                </a:solidFill>
              </a:rPr>
              <a:t>employee &amp; costumer communication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Upgrading </a:t>
            </a:r>
            <a:r>
              <a:rPr lang="en-US" sz="1600" b="1" dirty="0">
                <a:solidFill>
                  <a:schemeClr val="dk1"/>
                </a:solidFill>
              </a:rPr>
              <a:t>firewall &amp; security tools.</a:t>
            </a:r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22706" y="335297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and next steps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342</Words>
  <Application>Microsoft Macintosh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Montserrat Medium</vt:lpstr>
      <vt:lpstr>Vidaloka</vt:lpstr>
      <vt:lpstr>Lato</vt:lpstr>
      <vt:lpstr>Arial</vt:lpstr>
      <vt:lpstr>Minimalist Business Slides XL by Slidesgo</vt:lpstr>
      <vt:lpstr>Smart Meter Security Challenges </vt:lpstr>
      <vt:lpstr>Alaa</vt:lpstr>
      <vt:lpstr>Risks to DER8.9 Core Business </vt:lpstr>
      <vt:lpstr>Customer’s Smart Meter Risks</vt:lpstr>
      <vt:lpstr>Strategy to Reduce Identified Risks</vt:lpstr>
      <vt:lpstr>High Priority Recommendations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Meter Security Challenges </dc:title>
  <cp:lastModifiedBy>Alotaibi, Alaa M</cp:lastModifiedBy>
  <cp:revision>3</cp:revision>
  <dcterms:modified xsi:type="dcterms:W3CDTF">2023-10-17T01:19:06Z</dcterms:modified>
</cp:coreProperties>
</file>