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Economica"/>
      <p:regular r:id="rId12"/>
      <p:bold r:id="rId13"/>
      <p:italic r:id="rId14"/>
      <p:boldItalic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Economica-bold.fntdata"/><Relationship Id="rId12"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Italic.fntdata"/><Relationship Id="rId14" Type="http://schemas.openxmlformats.org/officeDocument/2006/relationships/font" Target="fonts/Economica-italic.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92effe6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92effe6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92effe6f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92effe6f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50">
                <a:solidFill>
                  <a:srgbClr val="202122"/>
                </a:solidFill>
                <a:highlight>
                  <a:srgbClr val="FFFFFF"/>
                </a:highlight>
                <a:latin typeface="Georgia"/>
                <a:ea typeface="Georgia"/>
                <a:cs typeface="Georgia"/>
                <a:sym typeface="Georgia"/>
              </a:rPr>
              <a:t>In mathematics, </a:t>
            </a:r>
            <a:r>
              <a:rPr b="1" lang="en" sz="1950">
                <a:solidFill>
                  <a:srgbClr val="202122"/>
                </a:solidFill>
                <a:highlight>
                  <a:srgbClr val="FFFFFF"/>
                </a:highlight>
                <a:latin typeface="Georgia"/>
                <a:ea typeface="Georgia"/>
                <a:cs typeface="Georgia"/>
                <a:sym typeface="Georgia"/>
              </a:rPr>
              <a:t>graph theory</a:t>
            </a:r>
            <a:r>
              <a:rPr lang="en" sz="1950">
                <a:solidFill>
                  <a:srgbClr val="202122"/>
                </a:solidFill>
                <a:highlight>
                  <a:srgbClr val="FFFFFF"/>
                </a:highlight>
                <a:latin typeface="Georgia"/>
                <a:ea typeface="Georgia"/>
                <a:cs typeface="Georgia"/>
                <a:sym typeface="Georgia"/>
              </a:rPr>
              <a:t> is the study of graphs, which are mathematical structures used to model pairwise relations between objects. A graph in this context is made up of vertices (also called </a:t>
            </a:r>
            <a:r>
              <a:rPr i="1" lang="en" sz="1950">
                <a:solidFill>
                  <a:srgbClr val="202122"/>
                </a:solidFill>
                <a:highlight>
                  <a:srgbClr val="FFFFFF"/>
                </a:highlight>
                <a:latin typeface="Georgia"/>
                <a:ea typeface="Georgia"/>
                <a:cs typeface="Georgia"/>
                <a:sym typeface="Georgia"/>
              </a:rPr>
              <a:t>nodes</a:t>
            </a:r>
            <a:r>
              <a:rPr lang="en" sz="1950">
                <a:solidFill>
                  <a:srgbClr val="202122"/>
                </a:solidFill>
                <a:highlight>
                  <a:srgbClr val="FFFFFF"/>
                </a:highlight>
                <a:latin typeface="Georgia"/>
                <a:ea typeface="Georgia"/>
                <a:cs typeface="Georgia"/>
                <a:sym typeface="Georgia"/>
              </a:rPr>
              <a:t> or </a:t>
            </a:r>
            <a:r>
              <a:rPr i="1" lang="en" sz="1950">
                <a:solidFill>
                  <a:srgbClr val="202122"/>
                </a:solidFill>
                <a:highlight>
                  <a:srgbClr val="FFFFFF"/>
                </a:highlight>
                <a:latin typeface="Georgia"/>
                <a:ea typeface="Georgia"/>
                <a:cs typeface="Georgia"/>
                <a:sym typeface="Georgia"/>
              </a:rPr>
              <a:t>points</a:t>
            </a:r>
            <a:r>
              <a:rPr lang="en" sz="1950">
                <a:solidFill>
                  <a:srgbClr val="202122"/>
                </a:solidFill>
                <a:highlight>
                  <a:srgbClr val="FFFFFF"/>
                </a:highlight>
                <a:latin typeface="Georgia"/>
                <a:ea typeface="Georgia"/>
                <a:cs typeface="Georgia"/>
                <a:sym typeface="Georgia"/>
              </a:rPr>
              <a:t>) which are connected by edges(also called </a:t>
            </a:r>
            <a:r>
              <a:rPr i="1" lang="en" sz="1950">
                <a:solidFill>
                  <a:srgbClr val="202122"/>
                </a:solidFill>
                <a:highlight>
                  <a:srgbClr val="FFFFFF"/>
                </a:highlight>
                <a:latin typeface="Georgia"/>
                <a:ea typeface="Georgia"/>
                <a:cs typeface="Georgia"/>
                <a:sym typeface="Georgia"/>
              </a:rPr>
              <a:t>links</a:t>
            </a:r>
            <a:r>
              <a:rPr lang="en" sz="1950">
                <a:solidFill>
                  <a:srgbClr val="202122"/>
                </a:solidFill>
                <a:highlight>
                  <a:srgbClr val="FFFFFF"/>
                </a:highlight>
                <a:latin typeface="Georgia"/>
                <a:ea typeface="Georgia"/>
                <a:cs typeface="Georgia"/>
                <a:sym typeface="Georgia"/>
              </a:rPr>
              <a:t> or </a:t>
            </a:r>
            <a:r>
              <a:rPr i="1" lang="en" sz="1950">
                <a:solidFill>
                  <a:srgbClr val="202122"/>
                </a:solidFill>
                <a:highlight>
                  <a:srgbClr val="FFFFFF"/>
                </a:highlight>
                <a:latin typeface="Georgia"/>
                <a:ea typeface="Georgia"/>
                <a:cs typeface="Georgia"/>
                <a:sym typeface="Georgia"/>
              </a:rPr>
              <a:t>lines</a:t>
            </a:r>
            <a:r>
              <a:rPr lang="en" sz="1950">
                <a:solidFill>
                  <a:srgbClr val="202122"/>
                </a:solidFill>
                <a:highlight>
                  <a:srgbClr val="FFFFFF"/>
                </a:highlight>
                <a:latin typeface="Georgia"/>
                <a:ea typeface="Georgia"/>
                <a:cs typeface="Georgia"/>
                <a:sym typeface="Georgia"/>
              </a:rPr>
              <a:t>).  The definition of it could be complex that’s why let’s explain it with example of networks.</a:t>
            </a:r>
            <a:endParaRPr sz="1950">
              <a:solidFill>
                <a:srgbClr val="202122"/>
              </a:solidFill>
              <a:highlight>
                <a:srgbClr val="FFFFFF"/>
              </a:highlight>
              <a:latin typeface="Georgia"/>
              <a:ea typeface="Georgia"/>
              <a:cs typeface="Georgia"/>
              <a:sym typeface="Georgia"/>
            </a:endParaRPr>
          </a:p>
          <a:p>
            <a:pPr indent="0" lvl="0" marL="0" rtl="0" algn="l">
              <a:lnSpc>
                <a:spcPct val="115000"/>
              </a:lnSpc>
              <a:spcBef>
                <a:spcPts val="1200"/>
              </a:spcBef>
              <a:spcAft>
                <a:spcPts val="1200"/>
              </a:spcAft>
              <a:buClr>
                <a:schemeClr val="dk1"/>
              </a:buClr>
              <a:buSzPts val="1100"/>
              <a:buFont typeface="Arial"/>
              <a:buNone/>
            </a:pPr>
            <a:r>
              <a:rPr lang="en" sz="1950">
                <a:solidFill>
                  <a:srgbClr val="202122"/>
                </a:solidFill>
                <a:highlight>
                  <a:srgbClr val="FFFFFF"/>
                </a:highlight>
                <a:latin typeface="Georgia"/>
                <a:ea typeface="Georgia"/>
                <a:cs typeface="Georgia"/>
                <a:sym typeface="Georgia"/>
              </a:rPr>
              <a:t> One of the examples about social networks of friends , </a:t>
            </a:r>
            <a:r>
              <a:rPr lang="en" sz="1950">
                <a:solidFill>
                  <a:srgbClr val="292929"/>
                </a:solidFill>
                <a:highlight>
                  <a:srgbClr val="FFFFFF"/>
                </a:highlight>
                <a:latin typeface="Georgia"/>
                <a:ea typeface="Georgia"/>
                <a:cs typeface="Georgia"/>
                <a:sym typeface="Georgia"/>
              </a:rPr>
              <a:t>visualizing data onto graphs allows us to generate and answer different interesting questions about the data.</a:t>
            </a:r>
            <a:r>
              <a:rPr lang="en" sz="1841">
                <a:solidFill>
                  <a:srgbClr val="292929"/>
                </a:solidFill>
                <a:highlight>
                  <a:srgbClr val="FFFFFF"/>
                </a:highlight>
                <a:latin typeface="Economica"/>
                <a:ea typeface="Economica"/>
                <a:cs typeface="Economica"/>
                <a:sym typeface="Economica"/>
              </a:rPr>
              <a:t> </a:t>
            </a:r>
            <a:r>
              <a:rPr lang="en" sz="2024">
                <a:solidFill>
                  <a:srgbClr val="292929"/>
                </a:solidFill>
                <a:highlight>
                  <a:srgbClr val="FFFFFF"/>
                </a:highlight>
                <a:latin typeface="Georgia"/>
                <a:ea typeface="Georgia"/>
                <a:cs typeface="Georgia"/>
                <a:sym typeface="Georgia"/>
              </a:rPr>
              <a:t>In the case of a social network, we could ask questions like how many friends does John have or how many mutual friends are there between Aybek and Rimma.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92effe6f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92effe6f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Georgia"/>
                <a:ea typeface="Georgia"/>
                <a:cs typeface="Georgia"/>
                <a:sym typeface="Georgia"/>
              </a:rPr>
              <a:t>There are different types of graph, we have to know what kind of graph we work and solve problems. </a:t>
            </a:r>
            <a:endParaRPr sz="1800">
              <a:solidFill>
                <a:schemeClr val="dk1"/>
              </a:solidFill>
              <a:latin typeface="Georgia"/>
              <a:ea typeface="Georgia"/>
              <a:cs typeface="Georgia"/>
              <a:sym typeface="Georgia"/>
            </a:endParaRPr>
          </a:p>
          <a:p>
            <a:pPr indent="0" lvl="0" marL="0" rtl="0" algn="l">
              <a:lnSpc>
                <a:spcPct val="115000"/>
              </a:lnSpc>
              <a:spcBef>
                <a:spcPts val="1200"/>
              </a:spcBef>
              <a:spcAft>
                <a:spcPts val="0"/>
              </a:spcAft>
              <a:buNone/>
            </a:pPr>
            <a:r>
              <a:rPr lang="en" sz="1800">
                <a:solidFill>
                  <a:schemeClr val="dk1"/>
                </a:solidFill>
                <a:latin typeface="Georgia"/>
                <a:ea typeface="Georgia"/>
                <a:cs typeface="Georgia"/>
                <a:sym typeface="Georgia"/>
              </a:rPr>
              <a:t>2) As the name shows, there won’t be any specified directions between nodes. So an edge from node A to B would be identical to the edge from B to A. In graph, each node could represent different places and the edges show the bidirectional roads.</a:t>
            </a:r>
            <a:endParaRPr sz="1800">
              <a:solidFill>
                <a:srgbClr val="292929"/>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None/>
            </a:pPr>
            <a:r>
              <a:rPr lang="en" sz="1800">
                <a:solidFill>
                  <a:schemeClr val="dk1"/>
                </a:solidFill>
                <a:latin typeface="Georgia"/>
                <a:ea typeface="Georgia"/>
                <a:cs typeface="Georgia"/>
                <a:sym typeface="Georgia"/>
              </a:rPr>
              <a:t>1) But undirected graphs, directed graphs have orientation or direction among different nodes. That means if you have an edge from node A to B, you can move only from A to B. Like the example of undirected graph, if we consider nodes as cities, we have a direction from place 1 to 2. That means, you can go from place 1 to 2 but not back to city 1, because there is no direction back to place 1 from 2. But if we closely examine the graph, we can see cities with bi-direction. For example cities 3 and 4 have directions to both sides.</a:t>
            </a:r>
            <a:endParaRPr sz="1800">
              <a:solidFill>
                <a:schemeClr val="dk1"/>
              </a:solidFill>
              <a:latin typeface="Georgia"/>
              <a:ea typeface="Georgia"/>
              <a:cs typeface="Georgia"/>
              <a:sym typeface="Georgia"/>
            </a:endParaRPr>
          </a:p>
          <a:p>
            <a:pPr indent="0" lvl="0" marL="0" rtl="0" algn="l">
              <a:lnSpc>
                <a:spcPct val="115000"/>
              </a:lnSpc>
              <a:spcBef>
                <a:spcPts val="1200"/>
              </a:spcBef>
              <a:spcAft>
                <a:spcPts val="0"/>
              </a:spcAft>
              <a:buNone/>
            </a:pPr>
            <a:r>
              <a:rPr lang="en" sz="1800">
                <a:solidFill>
                  <a:schemeClr val="dk1"/>
                </a:solidFill>
                <a:latin typeface="Georgia"/>
                <a:ea typeface="Georgia"/>
                <a:cs typeface="Georgia"/>
                <a:sym typeface="Georgia"/>
              </a:rPr>
              <a:t>3) Third one is </a:t>
            </a:r>
            <a:r>
              <a:rPr lang="en" sz="1800">
                <a:solidFill>
                  <a:srgbClr val="292929"/>
                </a:solidFill>
                <a:highlight>
                  <a:srgbClr val="FFFFFF"/>
                </a:highlight>
                <a:latin typeface="Georgia"/>
                <a:ea typeface="Georgia"/>
                <a:cs typeface="Georgia"/>
                <a:sym typeface="Georgia"/>
              </a:rPr>
              <a:t>Weighted Graphs. Many graphs can have edges contain a weight associated to represent a real world implication such as cost, distance and such kind of like this. Weighted graphs can be directed or undirected graph. The one we have in this example is an directed weighted graph. The cost or distance from nodes from A to C and vice versa is 12. We could represent this relationship as a triplet like (u, v, w) which shows from where the edge is coming in, where it goes and cost or distance between the two nodes.</a:t>
            </a:r>
            <a:endParaRPr sz="1300">
              <a:solidFill>
                <a:schemeClr val="dk1"/>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latin typeface="Georgia"/>
              <a:ea typeface="Georgia"/>
              <a:cs typeface="Georgia"/>
              <a:sym typeface="Georgia"/>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92effe6f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92effe6f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Georgia"/>
                <a:ea typeface="Georgia"/>
                <a:cs typeface="Georgia"/>
                <a:sym typeface="Georgia"/>
              </a:rPr>
              <a:t>Instead of other divisions there are special types, like </a:t>
            </a:r>
            <a:r>
              <a:rPr lang="en" sz="1600">
                <a:solidFill>
                  <a:srgbClr val="292929"/>
                </a:solidFill>
                <a:highlight>
                  <a:srgbClr val="FFFFFF"/>
                </a:highlight>
                <a:latin typeface="Georgia"/>
                <a:ea typeface="Georgia"/>
                <a:cs typeface="Georgia"/>
                <a:sym typeface="Georgia"/>
              </a:rPr>
              <a:t>Tree, Rooted Tree , and etc.</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In this picture we represent most famous graph is Tree. It is undirected graph with no cycle and it has N nodes and N — 1 edges.</a:t>
            </a:r>
            <a:endParaRPr sz="16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92effe6f6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92effe6f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Int this example, A rooted tree is a tree with a designated root node where all other nodes are either coming towards the root or going away from the root. There are types of rooted tree like out-tree, and in-tree , In-tree all nodes </a:t>
            </a:r>
            <a:r>
              <a:rPr lang="en" sz="1800">
                <a:solidFill>
                  <a:srgbClr val="292929"/>
                </a:solidFill>
                <a:highlight>
                  <a:srgbClr val="FFFFFF"/>
                </a:highlight>
                <a:latin typeface="Georgia"/>
                <a:ea typeface="Georgia"/>
                <a:cs typeface="Georgia"/>
                <a:sym typeface="Georgia"/>
              </a:rPr>
              <a:t>are coming towards the root node</a:t>
            </a:r>
            <a:r>
              <a:rPr lang="en" sz="1800">
                <a:latin typeface="Georgia"/>
                <a:ea typeface="Georgia"/>
                <a:cs typeface="Georgia"/>
                <a:sym typeface="Georgia"/>
              </a:rPr>
              <a:t>, and out-tree is nodes goes away from the root.</a:t>
            </a:r>
            <a:endParaRPr sz="1800">
              <a:latin typeface="Georgia"/>
              <a:ea typeface="Georgia"/>
              <a:cs typeface="Georgia"/>
              <a:sym typeface="Georgi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92effe6f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92effe6f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Here we will talk about </a:t>
            </a:r>
            <a:r>
              <a:rPr lang="en" sz="1800">
                <a:latin typeface="Georgia"/>
                <a:ea typeface="Georgia"/>
                <a:cs typeface="Georgia"/>
                <a:sym typeface="Georgia"/>
              </a:rPr>
              <a:t>representation</a:t>
            </a:r>
            <a:r>
              <a:rPr lang="en" sz="1800">
                <a:latin typeface="Georgia"/>
                <a:ea typeface="Georgia"/>
                <a:cs typeface="Georgia"/>
                <a:sym typeface="Georgia"/>
              </a:rPr>
              <a:t> of graph as matrix  and store it to memory for further compilation. The efficient way is to use Matrix NxN  where N is the number of nodes. This matrix representation is Adjacency matrix. The above represented is of a directed weighted graph and it’s corresponding adjacency matrix M. The matrix is of size 8x8 as there are 8 nodes in total. There are will differences between directed and undericted because we will consider path between one node from second node , as we told undericted has bidirectional roads.</a:t>
            </a:r>
            <a:endParaRPr sz="1800">
              <a:latin typeface="Georgia"/>
              <a:ea typeface="Georgia"/>
              <a:cs typeface="Georgia"/>
              <a:sym typeface="Georgi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Graph theory overview.</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Our name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Getting start with graph theory what is it?</a:t>
            </a:r>
            <a:endParaRPr/>
          </a:p>
        </p:txBody>
      </p:sp>
      <p:pic>
        <p:nvPicPr>
          <p:cNvPr id="69" name="Google Shape;69;p14"/>
          <p:cNvPicPr preferRelativeResize="0"/>
          <p:nvPr/>
        </p:nvPicPr>
        <p:blipFill>
          <a:blip r:embed="rId3">
            <a:alphaModFix/>
          </a:blip>
          <a:stretch>
            <a:fillRect/>
          </a:stretch>
        </p:blipFill>
        <p:spPr>
          <a:xfrm>
            <a:off x="1652600" y="1299625"/>
            <a:ext cx="6400800" cy="354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Types of </a:t>
            </a:r>
            <a:r>
              <a:rPr lang="en"/>
              <a:t>graph</a:t>
            </a:r>
            <a:r>
              <a:rPr lang="en"/>
              <a:t> </a:t>
            </a:r>
            <a:endParaRPr/>
          </a:p>
        </p:txBody>
      </p:sp>
      <p:pic>
        <p:nvPicPr>
          <p:cNvPr id="75" name="Google Shape;75;p15"/>
          <p:cNvPicPr preferRelativeResize="0"/>
          <p:nvPr/>
        </p:nvPicPr>
        <p:blipFill>
          <a:blip r:embed="rId3">
            <a:alphaModFix/>
          </a:blip>
          <a:stretch>
            <a:fillRect/>
          </a:stretch>
        </p:blipFill>
        <p:spPr>
          <a:xfrm>
            <a:off x="160725" y="1473400"/>
            <a:ext cx="2982650" cy="1855875"/>
          </a:xfrm>
          <a:prstGeom prst="rect">
            <a:avLst/>
          </a:prstGeom>
          <a:noFill/>
          <a:ln>
            <a:noFill/>
          </a:ln>
        </p:spPr>
      </p:pic>
      <p:pic>
        <p:nvPicPr>
          <p:cNvPr id="76" name="Google Shape;76;p15"/>
          <p:cNvPicPr preferRelativeResize="0"/>
          <p:nvPr/>
        </p:nvPicPr>
        <p:blipFill>
          <a:blip r:embed="rId4">
            <a:alphaModFix/>
          </a:blip>
          <a:stretch>
            <a:fillRect/>
          </a:stretch>
        </p:blipFill>
        <p:spPr>
          <a:xfrm>
            <a:off x="6278924" y="1272825"/>
            <a:ext cx="2324100" cy="2133600"/>
          </a:xfrm>
          <a:prstGeom prst="rect">
            <a:avLst/>
          </a:prstGeom>
          <a:noFill/>
          <a:ln>
            <a:noFill/>
          </a:ln>
        </p:spPr>
      </p:pic>
      <p:sp>
        <p:nvSpPr>
          <p:cNvPr id="77" name="Google Shape;77;p15"/>
          <p:cNvSpPr txBox="1"/>
          <p:nvPr/>
        </p:nvSpPr>
        <p:spPr>
          <a:xfrm>
            <a:off x="160725" y="1473400"/>
            <a:ext cx="4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sp>
        <p:nvSpPr>
          <p:cNvPr id="78" name="Google Shape;78;p15"/>
          <p:cNvSpPr txBox="1"/>
          <p:nvPr/>
        </p:nvSpPr>
        <p:spPr>
          <a:xfrm>
            <a:off x="5711125" y="1473400"/>
            <a:ext cx="4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2</a:t>
            </a:r>
            <a:r>
              <a:rPr lang="en">
                <a:latin typeface="Open Sans"/>
                <a:ea typeface="Open Sans"/>
                <a:cs typeface="Open Sans"/>
                <a:sym typeface="Open Sans"/>
              </a:rPr>
              <a:t>)</a:t>
            </a:r>
            <a:endParaRPr>
              <a:latin typeface="Open Sans"/>
              <a:ea typeface="Open Sans"/>
              <a:cs typeface="Open Sans"/>
              <a:sym typeface="Open Sans"/>
            </a:endParaRPr>
          </a:p>
        </p:txBody>
      </p:sp>
      <p:pic>
        <p:nvPicPr>
          <p:cNvPr id="79" name="Google Shape;79;p15"/>
          <p:cNvPicPr preferRelativeResize="0"/>
          <p:nvPr/>
        </p:nvPicPr>
        <p:blipFill>
          <a:blip r:embed="rId5">
            <a:alphaModFix/>
          </a:blip>
          <a:stretch>
            <a:fillRect/>
          </a:stretch>
        </p:blipFill>
        <p:spPr>
          <a:xfrm>
            <a:off x="3613399" y="2414450"/>
            <a:ext cx="2513126" cy="2289539"/>
          </a:xfrm>
          <a:prstGeom prst="rect">
            <a:avLst/>
          </a:prstGeom>
          <a:noFill/>
          <a:ln>
            <a:noFill/>
          </a:ln>
        </p:spPr>
      </p:pic>
      <p:sp>
        <p:nvSpPr>
          <p:cNvPr id="80" name="Google Shape;80;p15"/>
          <p:cNvSpPr txBox="1"/>
          <p:nvPr/>
        </p:nvSpPr>
        <p:spPr>
          <a:xfrm>
            <a:off x="3733800" y="2371650"/>
            <a:ext cx="4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3</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Special types of graph</a:t>
            </a:r>
            <a:endParaRPr/>
          </a:p>
        </p:txBody>
      </p:sp>
      <p:pic>
        <p:nvPicPr>
          <p:cNvPr id="86" name="Google Shape;86;p16"/>
          <p:cNvPicPr preferRelativeResize="0"/>
          <p:nvPr/>
        </p:nvPicPr>
        <p:blipFill>
          <a:blip r:embed="rId3">
            <a:alphaModFix/>
          </a:blip>
          <a:stretch>
            <a:fillRect/>
          </a:stretch>
        </p:blipFill>
        <p:spPr>
          <a:xfrm>
            <a:off x="1238250" y="1688075"/>
            <a:ext cx="6667500" cy="255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Special types of graph</a:t>
            </a:r>
            <a:endParaRPr/>
          </a:p>
        </p:txBody>
      </p:sp>
      <p:pic>
        <p:nvPicPr>
          <p:cNvPr id="92" name="Google Shape;92;p17"/>
          <p:cNvPicPr preferRelativeResize="0"/>
          <p:nvPr/>
        </p:nvPicPr>
        <p:blipFill>
          <a:blip r:embed="rId3">
            <a:alphaModFix/>
          </a:blip>
          <a:stretch>
            <a:fillRect/>
          </a:stretch>
        </p:blipFill>
        <p:spPr>
          <a:xfrm>
            <a:off x="2939775" y="1315575"/>
            <a:ext cx="2833299" cy="330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Representation</a:t>
            </a:r>
            <a:r>
              <a:rPr lang="en"/>
              <a:t> of graph</a:t>
            </a:r>
            <a:endParaRPr/>
          </a:p>
        </p:txBody>
      </p:sp>
      <p:pic>
        <p:nvPicPr>
          <p:cNvPr id="98" name="Google Shape;98;p18"/>
          <p:cNvPicPr preferRelativeResize="0"/>
          <p:nvPr/>
        </p:nvPicPr>
        <p:blipFill>
          <a:blip r:embed="rId3">
            <a:alphaModFix/>
          </a:blip>
          <a:stretch>
            <a:fillRect/>
          </a:stretch>
        </p:blipFill>
        <p:spPr>
          <a:xfrm>
            <a:off x="1518650" y="1147225"/>
            <a:ext cx="5684337" cy="369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